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88" r:id="rId3"/>
    <p:sldId id="289" r:id="rId4"/>
    <p:sldId id="290" r:id="rId5"/>
    <p:sldId id="294" r:id="rId6"/>
    <p:sldId id="291" r:id="rId7"/>
    <p:sldId id="292" r:id="rId8"/>
    <p:sldId id="295" r:id="rId9"/>
    <p:sldId id="296" r:id="rId10"/>
    <p:sldId id="293" r:id="rId11"/>
    <p:sldId id="276" r:id="rId12"/>
    <p:sldId id="26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1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E3E40-E5B6-488B-B644-55D75BCDDC93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D4475-2AFB-49D3-9D08-D68FB96CD2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23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D4475-2AFB-49D3-9D08-D68FB96CD2C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9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EC1D4A-A796-47C3-A63E-CE236FB377E2}" type="datetimeFigureOut">
              <a:rPr lang="cs-CZ" smtClean="0"/>
              <a:t>25.06.2018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1.jinacisro@gmail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77838" y="2996952"/>
            <a:ext cx="7772400" cy="1656184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/>
            </a:r>
            <a:br>
              <a:rPr lang="cs-CZ" sz="4800" dirty="0" smtClean="0">
                <a:solidFill>
                  <a:schemeClr val="tx1"/>
                </a:solidFill>
              </a:rPr>
            </a:br>
            <a:r>
              <a:rPr lang="cs-CZ" sz="4000" dirty="0">
                <a:solidFill>
                  <a:schemeClr val="tx1"/>
                </a:solidFill>
              </a:rPr>
              <a:t/>
            </a: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4800" cap="all" dirty="0" smtClean="0">
                <a:solidFill>
                  <a:schemeClr val="tx1"/>
                </a:solidFill>
              </a:rPr>
              <a:t>JINAK, </a:t>
            </a:r>
            <a:r>
              <a:rPr lang="cs-CZ" sz="4800" dirty="0" smtClean="0">
                <a:solidFill>
                  <a:schemeClr val="tx1"/>
                </a:solidFill>
              </a:rPr>
              <a:t>o. p. s. 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3638" y="5229200"/>
            <a:ext cx="6400800" cy="12192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 </a:t>
            </a:r>
            <a:r>
              <a:rPr lang="cs-CZ" dirty="0" smtClean="0"/>
              <a:t>Kvalita života lidí s duševním onemocněním </a:t>
            </a:r>
          </a:p>
          <a:p>
            <a:r>
              <a:rPr lang="cs-CZ" dirty="0" smtClean="0"/>
              <a:t>ve vaší obci</a:t>
            </a:r>
          </a:p>
          <a:p>
            <a:r>
              <a:rPr lang="cs-CZ" dirty="0" smtClean="0"/>
              <a:t>26. </a:t>
            </a:r>
            <a:r>
              <a:rPr lang="cs-CZ" dirty="0" smtClean="0"/>
              <a:t>6. 2018</a:t>
            </a:r>
          </a:p>
          <a:p>
            <a:r>
              <a:rPr lang="cs-CZ" dirty="0" smtClean="0"/>
              <a:t>Hradec nad Moravicí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88424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600200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Sociálně terapeutická dílna JINAK </a:t>
            </a:r>
            <a:br>
              <a:rPr lang="cs-CZ" sz="4800" dirty="0" smtClean="0">
                <a:solidFill>
                  <a:schemeClr val="tx1"/>
                </a:solidFill>
              </a:rPr>
            </a:br>
            <a:r>
              <a:rPr lang="cs-CZ" sz="4800" dirty="0" smtClean="0">
                <a:solidFill>
                  <a:schemeClr val="tx1"/>
                </a:solidFill>
              </a:rPr>
              <a:t>v Osoblaze</a:t>
            </a:r>
            <a:endParaRPr lang="cs-CZ" sz="4800" dirty="0">
              <a:solidFill>
                <a:schemeClr val="tx1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25274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626" y="2383392"/>
            <a:ext cx="2937228" cy="220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887">
            <a:off x="2070823" y="3364920"/>
            <a:ext cx="361189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6002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Podpora samostatného </a:t>
            </a:r>
            <a:r>
              <a:rPr lang="cs-CZ" dirty="0" smtClean="0">
                <a:solidFill>
                  <a:schemeClr val="tx1"/>
                </a:solidFill>
              </a:rPr>
              <a:t>bydlení</a:t>
            </a:r>
            <a:r>
              <a:rPr lang="cs-CZ" cap="all" dirty="0" smtClean="0">
                <a:solidFill>
                  <a:schemeClr val="tx1"/>
                </a:solidFill>
              </a:rPr>
              <a:t> JINAK</a:t>
            </a:r>
            <a:endParaRPr lang="cs-CZ" cap="all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122" y="2852936"/>
            <a:ext cx="4194412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19301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3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Proč jsme vznikli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Všechno</a:t>
            </a:r>
            <a:r>
              <a:rPr lang="cs-CZ" dirty="0">
                <a:solidFill>
                  <a:schemeClr val="tx1"/>
                </a:solidFill>
              </a:rPr>
              <a:t>, co v J!NAK děláme, děláme proto, abychom </a:t>
            </a:r>
            <a:r>
              <a:rPr lang="cs-CZ" b="1" dirty="0">
                <a:solidFill>
                  <a:schemeClr val="tx1"/>
                </a:solidFill>
              </a:rPr>
              <a:t>podpořili </a:t>
            </a:r>
            <a:r>
              <a:rPr lang="cs-CZ" b="1" dirty="0" smtClean="0">
                <a:solidFill>
                  <a:schemeClr val="tx1"/>
                </a:solidFill>
              </a:rPr>
              <a:t>lidi s mentálním znevýhodněním nebo s duševním onemocněním </a:t>
            </a:r>
            <a:r>
              <a:rPr lang="cs-CZ" dirty="0" smtClean="0">
                <a:solidFill>
                  <a:schemeClr val="tx1"/>
                </a:solidFill>
              </a:rPr>
              <a:t>tak</a:t>
            </a:r>
            <a:r>
              <a:rPr lang="cs-CZ" dirty="0">
                <a:solidFill>
                  <a:schemeClr val="tx1"/>
                </a:solidFill>
              </a:rPr>
              <a:t>, aby mohli žít normálně.  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Hledáme </a:t>
            </a:r>
            <a:r>
              <a:rPr lang="cs-CZ" dirty="0">
                <a:solidFill>
                  <a:schemeClr val="tx1"/>
                </a:solidFill>
              </a:rPr>
              <a:t>řešení, která jsou </a:t>
            </a:r>
            <a:r>
              <a:rPr lang="cs-CZ" b="1" dirty="0">
                <a:solidFill>
                  <a:schemeClr val="tx1"/>
                </a:solidFill>
              </a:rPr>
              <a:t>NORMÁLNÍ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...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7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92" y="2531461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40160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Podporujeme transformaci ústavů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4908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Besedy na základních a středních školách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074" name="Picture 2" descr="Fotka uživatele JINAK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337">
            <a:off x="6781915" y="3936804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214">
            <a:off x="683568" y="2531461"/>
            <a:ext cx="31323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199">
            <a:off x="3644612" y="4807287"/>
            <a:ext cx="2666890" cy="17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Vzděláváme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09762"/>
            <a:ext cx="8229600" cy="4525963"/>
          </a:xfrm>
        </p:spPr>
        <p:txBody>
          <a:bodyPr/>
          <a:lstStyle/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Jak vést domácnost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Vztahy s lidmi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Moje práva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Práce s počítačem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Vystupování na veřejnosti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Zaměstnávání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3096"/>
            <a:ext cx="35643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96480"/>
            <a:ext cx="35643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8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0176" y="3140968"/>
            <a:ext cx="2400219" cy="350698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222152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Vzděláváme 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1712244"/>
            <a:ext cx="6030416" cy="493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Poskytování podpory </a:t>
            </a:r>
            <a:r>
              <a:rPr lang="cs-CZ" dirty="0" err="1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samostatn</a:t>
            </a:r>
            <a:r>
              <a:rPr lang="fr-FR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é</a:t>
            </a: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ho bydlení JINAK </a:t>
            </a: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it-IT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Individu</a:t>
            </a:r>
            <a:r>
              <a:rPr lang="cs-CZ" dirty="0" err="1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ální</a:t>
            </a: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plánování </a:t>
            </a:r>
            <a:r>
              <a:rPr lang="cs-CZ" dirty="0" smtClean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JINAK</a:t>
            </a: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Úvod do případové práce JINAK</a:t>
            </a:r>
            <a:endParaRPr lang="cs-CZ" dirty="0"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Úvod do práce s rizikem JINAK </a:t>
            </a: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Úvod do </a:t>
            </a:r>
            <a:r>
              <a:rPr lang="cs-CZ" dirty="0" err="1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deinstitucionalizace</a:t>
            </a: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aneb právo na </a:t>
            </a:r>
            <a:r>
              <a:rPr lang="cs-CZ" dirty="0" smtClean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normální život </a:t>
            </a:r>
            <a:r>
              <a:rPr lang="cs-CZ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JINAK </a:t>
            </a:r>
            <a:endParaRPr lang="cs-CZ" dirty="0" smtClean="0"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Úvod do metod práce s lidmi s těžkým mentálním a tělesným postižením </a:t>
            </a:r>
            <a:r>
              <a:rPr lang="cs-CZ" dirty="0" smtClean="0">
                <a:latin typeface="+mj-lt"/>
              </a:rPr>
              <a:t>JINAK</a:t>
            </a: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Metody alternativní a augmentativní komunikace JINAK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cs-CZ" sz="1200" dirty="0"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cs-CZ" sz="1200" dirty="0"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4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„Klientské“ audity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Jednodenní vstup týmu auditorů do pobytové sociální služby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Zpětná vazba ke kvalitě života lidí z pohledu lidí, kteří dříve žili v ústavu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5256584" cy="333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16824" cy="494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639824" cy="26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4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8047"/>
            <a:ext cx="8229600" cy="936104"/>
          </a:xfrm>
        </p:spPr>
        <p:txBody>
          <a:bodyPr/>
          <a:lstStyle/>
          <a:p>
            <a:r>
              <a:rPr lang="cs-CZ" sz="4800" dirty="0" smtClean="0">
                <a:solidFill>
                  <a:schemeClr val="tx1"/>
                </a:solidFill>
              </a:rPr>
              <a:t>1. JINAČÍ S.R.O.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7544" y="1700808"/>
            <a:ext cx="756084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solidFill>
                <a:srgbClr val="333333"/>
              </a:solidFill>
              <a:latin typeface="&amp;quot"/>
            </a:endParaRPr>
          </a:p>
          <a:p>
            <a:endParaRPr lang="pl-PL" dirty="0">
              <a:solidFill>
                <a:srgbClr val="333333"/>
              </a:solidFill>
              <a:latin typeface="&amp;quot"/>
            </a:endParaRPr>
          </a:p>
          <a:p>
            <a:r>
              <a:rPr lang="pl-PL" sz="2000" dirty="0" smtClean="0">
                <a:solidFill>
                  <a:srgbClr val="333333"/>
                </a:solidFill>
              </a:rPr>
              <a:t>Lenka </a:t>
            </a:r>
            <a:r>
              <a:rPr lang="pl-PL" sz="2000" dirty="0">
                <a:solidFill>
                  <a:srgbClr val="333333"/>
                </a:solidFill>
              </a:rPr>
              <a:t>Herentinová</a:t>
            </a:r>
          </a:p>
          <a:p>
            <a:r>
              <a:rPr lang="pl-PL" sz="2000" dirty="0">
                <a:solidFill>
                  <a:srgbClr val="333333"/>
                </a:solidFill>
              </a:rPr>
              <a:t>737 146 852</a:t>
            </a:r>
          </a:p>
          <a:p>
            <a:r>
              <a:rPr lang="pl-PL" sz="2000" dirty="0" smtClean="0">
                <a:solidFill>
                  <a:srgbClr val="0069A6"/>
                </a:solidFill>
                <a:hlinkClick r:id="rId2"/>
              </a:rPr>
              <a:t>1.jinacisro@gmail.com</a:t>
            </a:r>
            <a:endParaRPr lang="pl-PL" sz="2000" dirty="0" smtClean="0">
              <a:solidFill>
                <a:srgbClr val="0069A6"/>
              </a:solidFill>
            </a:endParaRPr>
          </a:p>
          <a:p>
            <a:endParaRPr lang="pl-PL" b="0" i="0" u="none" strike="noStrike" dirty="0">
              <a:solidFill>
                <a:srgbClr val="0069A6"/>
              </a:solidFill>
              <a:effectLst/>
              <a:latin typeface="&amp;quot"/>
            </a:endParaRPr>
          </a:p>
          <a:p>
            <a:endParaRPr lang="pl-PL" dirty="0" smtClean="0">
              <a:solidFill>
                <a:srgbClr val="0069A6"/>
              </a:solidFill>
              <a:latin typeface="&amp;quot"/>
            </a:endParaRPr>
          </a:p>
          <a:p>
            <a:endParaRPr lang="pl-PL" b="0" i="0" u="none" strike="noStrike" dirty="0">
              <a:solidFill>
                <a:srgbClr val="0069A6"/>
              </a:solidFill>
              <a:effectLst/>
              <a:latin typeface="&amp;quot"/>
            </a:endParaRPr>
          </a:p>
          <a:p>
            <a:endParaRPr lang="pl-PL" dirty="0" smtClean="0">
              <a:solidFill>
                <a:srgbClr val="0069A6"/>
              </a:solidFill>
              <a:latin typeface="&amp;quot"/>
            </a:endParaRPr>
          </a:p>
          <a:p>
            <a:endParaRPr lang="pl-PL" b="0" i="0" u="none" strike="noStrike" dirty="0">
              <a:solidFill>
                <a:srgbClr val="0069A6"/>
              </a:solidFill>
              <a:effectLst/>
              <a:latin typeface="&amp;quot"/>
            </a:endParaRPr>
          </a:p>
          <a:p>
            <a:endParaRPr lang="pl-PL" dirty="0" smtClean="0">
              <a:solidFill>
                <a:srgbClr val="0069A6"/>
              </a:solidFill>
              <a:latin typeface="&amp;quot"/>
            </a:endParaRPr>
          </a:p>
          <a:p>
            <a:endParaRPr lang="pl-PL" b="0" i="0" u="none" strike="noStrike" dirty="0">
              <a:solidFill>
                <a:srgbClr val="333333"/>
              </a:solidFill>
              <a:effectLst/>
              <a:latin typeface="&amp;quo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47" y="4077072"/>
            <a:ext cx="8799793" cy="25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8136904" cy="65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8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830</TotalTime>
  <Words>115</Words>
  <Application>Microsoft Office PowerPoint</Application>
  <PresentationFormat>Předvádění na obrazovce (4:3)</PresentationFormat>
  <Paragraphs>48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&amp;quot</vt:lpstr>
      <vt:lpstr>Arial</vt:lpstr>
      <vt:lpstr>Calibri</vt:lpstr>
      <vt:lpstr>Century Gothic</vt:lpstr>
      <vt:lpstr>Courier New</vt:lpstr>
      <vt:lpstr>Palatino Linotype</vt:lpstr>
      <vt:lpstr>Exekutivní</vt:lpstr>
      <vt:lpstr>  JINAK, o. p. s. </vt:lpstr>
      <vt:lpstr>Proč jsme vznikli</vt:lpstr>
      <vt:lpstr>Podporujeme transformaci ústavů</vt:lpstr>
      <vt:lpstr>Vzděláváme</vt:lpstr>
      <vt:lpstr>Vzděláváme </vt:lpstr>
      <vt:lpstr>„Klientské“ audity</vt:lpstr>
      <vt:lpstr>Prezentace aplikace PowerPoint</vt:lpstr>
      <vt:lpstr>1. JINAČÍ S.R.O.</vt:lpstr>
      <vt:lpstr>Prezentace aplikace PowerPoint</vt:lpstr>
      <vt:lpstr>Sociálně terapeutická dílna JINAK  v Osoblaze</vt:lpstr>
      <vt:lpstr>Podpora samostatného bydlení JINAK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samostatného bydlení JINAK</dc:title>
  <dc:creator>Kateřina Krčmářová</dc:creator>
  <cp:lastModifiedBy>Lenka Doupalova</cp:lastModifiedBy>
  <cp:revision>50</cp:revision>
  <dcterms:created xsi:type="dcterms:W3CDTF">2018-01-25T09:09:40Z</dcterms:created>
  <dcterms:modified xsi:type="dcterms:W3CDTF">2018-06-25T11:00:17Z</dcterms:modified>
</cp:coreProperties>
</file>