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3" r:id="rId2"/>
    <p:sldId id="284" r:id="rId3"/>
    <p:sldId id="296" r:id="rId4"/>
    <p:sldId id="287" r:id="rId5"/>
    <p:sldId id="306" r:id="rId6"/>
    <p:sldId id="310" r:id="rId7"/>
    <p:sldId id="297" r:id="rId8"/>
    <p:sldId id="308" r:id="rId9"/>
    <p:sldId id="302" r:id="rId10"/>
    <p:sldId id="307" r:id="rId11"/>
    <p:sldId id="304" r:id="rId12"/>
    <p:sldId id="288" r:id="rId13"/>
    <p:sldId id="305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24" autoAdjust="0"/>
    <p:restoredTop sz="94660"/>
  </p:normalViewPr>
  <p:slideViewPr>
    <p:cSldViewPr>
      <p:cViewPr varScale="1">
        <p:scale>
          <a:sx n="88" d="100"/>
          <a:sy n="88" d="100"/>
        </p:scale>
        <p:origin x="150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15058-67CE-4811-8109-EA48192CB3B8}" type="datetimeFigureOut">
              <a:rPr lang="cs-CZ" smtClean="0"/>
              <a:pPr/>
              <a:t>11.07.2019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38663-5D1D-4E89-9CAD-FA1078428DB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39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11.07.2019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11.07.2019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11.07.2019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11.07.2019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11.07.2019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11.07.2019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11.07.2019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mutna.zd@gmail.com" TargetMode="External"/><Relationship Id="rId2" Type="http://schemas.openxmlformats.org/officeDocument/2006/relationships/hyperlink" Target="mailto:vladan.hruska@ujep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ondrej.konecny@mendelu.cz" TargetMode="External"/><Relationship Id="rId4" Type="http://schemas.openxmlformats.org/officeDocument/2006/relationships/hyperlink" Target="mailto:barbora.duzi@ugn.cas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23528" y="6309320"/>
            <a:ext cx="792088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/>
            <a:r>
              <a:rPr lang="en-GB" sz="1700" dirty="0" smtClean="0">
                <a:solidFill>
                  <a:schemeClr val="tx2"/>
                </a:solidFill>
              </a:rPr>
              <a:t> </a:t>
            </a:r>
          </a:p>
          <a:p>
            <a:pPr marL="182563" indent="-182563" algn="r"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i="1" dirty="0" smtClean="0">
                <a:solidFill>
                  <a:schemeClr val="tx2"/>
                </a:solidFill>
              </a:rPr>
              <a:t>Voda – Půda – Krajina, 13. – 14. červen 2019,  Háj ve Slezsku – Lhota</a:t>
            </a:r>
            <a:endParaRPr lang="cs-CZ" sz="1700" dirty="0">
              <a:solidFill>
                <a:schemeClr val="tx2"/>
              </a:solidFill>
            </a:endParaRPr>
          </a:p>
          <a:p>
            <a:pPr marL="182563" indent="-182563">
              <a:tabLst>
                <a:tab pos="0" algn="l"/>
              </a:tabLst>
            </a:pPr>
            <a:endParaRPr lang="cs-CZ" sz="1700" dirty="0">
              <a:solidFill>
                <a:schemeClr val="tx2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-1" y="1628800"/>
            <a:ext cx="8244409" cy="1080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tx2"/>
                </a:solidFill>
              </a:rPr>
              <a:t>Cesta lokálních potravin ke spotřebitelům v Moravskoslezském kraji</a:t>
            </a:r>
          </a:p>
        </p:txBody>
      </p:sp>
      <p:sp>
        <p:nvSpPr>
          <p:cNvPr id="8" name="Obdélník 7"/>
          <p:cNvSpPr/>
          <p:nvPr/>
        </p:nvSpPr>
        <p:spPr>
          <a:xfrm>
            <a:off x="2483768" y="3212976"/>
            <a:ext cx="5760641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/>
            <a:r>
              <a:rPr lang="en-GB" sz="1700" dirty="0" smtClean="0">
                <a:solidFill>
                  <a:schemeClr val="tx2"/>
                </a:solidFill>
              </a:rPr>
              <a:t> </a:t>
            </a:r>
            <a:endParaRPr lang="en-GB" sz="2000" dirty="0" smtClean="0">
              <a:solidFill>
                <a:schemeClr val="tx2"/>
              </a:solidFill>
            </a:endParaRPr>
          </a:p>
          <a:p>
            <a:pPr marL="182563" indent="-182563" algn="r">
              <a:lnSpc>
                <a:spcPct val="100000"/>
              </a:lnSpc>
              <a:spcAft>
                <a:spcPts val="600"/>
              </a:spcAft>
            </a:pPr>
            <a:r>
              <a:rPr lang="cs-CZ" altLang="cs-CZ" sz="2400" b="1" dirty="0">
                <a:solidFill>
                  <a:schemeClr val="tx2"/>
                </a:solidFill>
              </a:rPr>
              <a:t>Vladan </a:t>
            </a:r>
            <a:r>
              <a:rPr lang="cs-CZ" altLang="cs-CZ" sz="2400" b="1" dirty="0" smtClean="0">
                <a:solidFill>
                  <a:schemeClr val="tx2"/>
                </a:solidFill>
              </a:rPr>
              <a:t>Hruška, Zdeňka Smutná</a:t>
            </a:r>
            <a:endParaRPr lang="cs-CZ" altLang="cs-CZ" sz="2400" b="1" dirty="0">
              <a:solidFill>
                <a:schemeClr val="tx2"/>
              </a:solidFill>
            </a:endParaRPr>
          </a:p>
          <a:p>
            <a:pPr marL="182563" indent="-182563" algn="r"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>
                <a:solidFill>
                  <a:schemeClr val="tx2"/>
                </a:solidFill>
              </a:rPr>
              <a:t>Univerzita Jana Evangelisty </a:t>
            </a:r>
            <a:r>
              <a:rPr lang="cs-CZ" sz="2000" dirty="0">
                <a:solidFill>
                  <a:schemeClr val="tx2"/>
                </a:solidFill>
              </a:rPr>
              <a:t>Purkyně </a:t>
            </a:r>
            <a:r>
              <a:rPr lang="cs-CZ" sz="2000" dirty="0" smtClean="0">
                <a:solidFill>
                  <a:schemeClr val="tx2"/>
                </a:solidFill>
              </a:rPr>
              <a:t>v </a:t>
            </a:r>
            <a:r>
              <a:rPr lang="cs-CZ" sz="2000" dirty="0">
                <a:solidFill>
                  <a:schemeClr val="tx2"/>
                </a:solidFill>
              </a:rPr>
              <a:t>Ústí nad </a:t>
            </a:r>
            <a:r>
              <a:rPr lang="cs-CZ" sz="2000" dirty="0" smtClean="0">
                <a:solidFill>
                  <a:schemeClr val="tx2"/>
                </a:solidFill>
              </a:rPr>
              <a:t>Labem</a:t>
            </a:r>
          </a:p>
          <a:p>
            <a:pPr marL="182563" indent="-182563" algn="r">
              <a:spcAft>
                <a:spcPts val="600"/>
              </a:spcAft>
            </a:pPr>
            <a:r>
              <a:rPr lang="cs-CZ" sz="2400" b="1" dirty="0">
                <a:solidFill>
                  <a:schemeClr val="tx2"/>
                </a:solidFill>
              </a:rPr>
              <a:t>Barbora </a:t>
            </a:r>
            <a:r>
              <a:rPr lang="cs-CZ" sz="2400" b="1" dirty="0" err="1" smtClean="0">
                <a:solidFill>
                  <a:schemeClr val="tx2"/>
                </a:solidFill>
              </a:rPr>
              <a:t>Duží</a:t>
            </a:r>
            <a:endParaRPr lang="cs-CZ" sz="2400" b="1" dirty="0" smtClean="0">
              <a:solidFill>
                <a:schemeClr val="tx2"/>
              </a:solidFill>
            </a:endParaRPr>
          </a:p>
          <a:p>
            <a:pPr marL="182563" indent="-182563" algn="r">
              <a:spcAft>
                <a:spcPts val="600"/>
              </a:spcAft>
            </a:pPr>
            <a:r>
              <a:rPr lang="cs-CZ" sz="2000" dirty="0">
                <a:solidFill>
                  <a:schemeClr val="tx2"/>
                </a:solidFill>
              </a:rPr>
              <a:t>Ústav </a:t>
            </a:r>
            <a:r>
              <a:rPr lang="cs-CZ" sz="2000" dirty="0" err="1">
                <a:solidFill>
                  <a:schemeClr val="tx2"/>
                </a:solidFill>
              </a:rPr>
              <a:t>geoniky</a:t>
            </a:r>
            <a:r>
              <a:rPr lang="cs-CZ" sz="2000" dirty="0">
                <a:solidFill>
                  <a:schemeClr val="tx2"/>
                </a:solidFill>
              </a:rPr>
              <a:t> Akademie věd ČR</a:t>
            </a:r>
          </a:p>
          <a:p>
            <a:pPr marL="182563" indent="-182563" algn="r">
              <a:spcAft>
                <a:spcPts val="600"/>
              </a:spcAft>
            </a:pPr>
            <a:r>
              <a:rPr lang="cs-CZ" sz="2400" b="1" dirty="0" smtClean="0">
                <a:solidFill>
                  <a:schemeClr val="tx2"/>
                </a:solidFill>
              </a:rPr>
              <a:t>Ondřej Konečný</a:t>
            </a:r>
          </a:p>
          <a:p>
            <a:pPr marL="182563" indent="-182563" algn="r">
              <a:spcAft>
                <a:spcPts val="600"/>
              </a:spcAft>
            </a:pPr>
            <a:r>
              <a:rPr lang="cs-CZ" sz="2000" dirty="0">
                <a:solidFill>
                  <a:schemeClr val="tx2"/>
                </a:solidFill>
              </a:rPr>
              <a:t>Mendelova univerzita v Brně</a:t>
            </a:r>
          </a:p>
          <a:p>
            <a:pPr marL="182563" indent="-182563">
              <a:tabLst>
                <a:tab pos="0" algn="l"/>
              </a:tabLst>
            </a:pPr>
            <a:endParaRPr lang="cs-CZ" sz="1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70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23528" y="1412776"/>
            <a:ext cx="8208912" cy="439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3550" lvl="1" indent="-285750">
              <a:buFontTx/>
              <a:buChar char="-"/>
              <a:defRPr/>
            </a:pPr>
            <a:endParaRPr lang="en-GB" dirty="0">
              <a:solidFill>
                <a:schemeClr val="tx2"/>
              </a:solidFill>
            </a:endParaRPr>
          </a:p>
          <a:p>
            <a:pPr marL="182563" lvl="1" indent="-182563"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chemeClr val="tx2"/>
                </a:solidFill>
              </a:rPr>
              <a:t>Mapa 2014</a:t>
            </a:r>
            <a:endParaRPr lang="cs-CZ" dirty="0">
              <a:solidFill>
                <a:schemeClr val="tx2"/>
              </a:solidFill>
            </a:endParaRPr>
          </a:p>
          <a:p>
            <a:pPr marL="177800" lvl="1">
              <a:defRPr/>
            </a:pPr>
            <a:endParaRPr lang="cs-CZ" dirty="0">
              <a:solidFill>
                <a:schemeClr val="tx2"/>
              </a:solidFill>
            </a:endParaRPr>
          </a:p>
          <a:p>
            <a:pPr marL="463550" lvl="1" indent="-285750">
              <a:buFontTx/>
              <a:buChar char="-"/>
              <a:defRPr/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23528" y="764704"/>
            <a:ext cx="7704856" cy="432048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 smtClean="0">
                <a:solidFill>
                  <a:schemeClr val="tx2"/>
                </a:solidFill>
              </a:rPr>
              <a:t>Alternativní potravinové sítě v MSK (2014)</a:t>
            </a:r>
            <a:endParaRPr lang="cs-CZ" sz="2400" b="1" dirty="0">
              <a:solidFill>
                <a:schemeClr val="tx2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963"/>
            <a:ext cx="10116616" cy="715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31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4932040" y="3068960"/>
            <a:ext cx="2825106" cy="165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3550" lvl="1" indent="-285750">
              <a:buFontTx/>
              <a:buChar char="-"/>
              <a:defRPr/>
            </a:pPr>
            <a:endParaRPr lang="en-GB" dirty="0">
              <a:solidFill>
                <a:schemeClr val="tx2"/>
              </a:solidFill>
            </a:endParaRPr>
          </a:p>
          <a:p>
            <a:pPr marL="177800" lvl="1">
              <a:defRPr/>
            </a:pPr>
            <a:r>
              <a:rPr lang="cs-CZ" dirty="0" smtClean="0">
                <a:solidFill>
                  <a:schemeClr val="tx2"/>
                </a:solidFill>
              </a:rPr>
              <a:t>Zdroj: vlastní šetření</a:t>
            </a:r>
            <a:endParaRPr lang="cs-CZ" dirty="0">
              <a:solidFill>
                <a:schemeClr val="tx2"/>
              </a:solidFill>
            </a:endParaRPr>
          </a:p>
          <a:p>
            <a:pPr marL="177800" lvl="1">
              <a:defRPr/>
            </a:pPr>
            <a:endParaRPr lang="cs-CZ" dirty="0">
              <a:solidFill>
                <a:schemeClr val="tx2"/>
              </a:solidFill>
            </a:endParaRPr>
          </a:p>
          <a:p>
            <a:pPr marL="463550" lvl="1" indent="-285750">
              <a:buFontTx/>
              <a:buChar char="-"/>
              <a:defRPr/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23528" y="764704"/>
            <a:ext cx="7704856" cy="432048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 smtClean="0">
                <a:solidFill>
                  <a:schemeClr val="tx2"/>
                </a:solidFill>
              </a:rPr>
              <a:t>Alternativní potravinové sítě v MSK (2014-2018) </a:t>
            </a:r>
            <a:endParaRPr lang="cs-CZ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750833"/>
              </p:ext>
            </p:extLst>
          </p:nvPr>
        </p:nvGraphicFramePr>
        <p:xfrm>
          <a:off x="899592" y="1340769"/>
          <a:ext cx="3888432" cy="1842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59289800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88104128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261039346"/>
                    </a:ext>
                  </a:extLst>
                </a:gridCol>
              </a:tblGrid>
              <a:tr h="33360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2018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461965"/>
                  </a:ext>
                </a:extLst>
              </a:tr>
              <a:tr h="333604">
                <a:tc>
                  <a:txBody>
                    <a:bodyPr/>
                    <a:lstStyle/>
                    <a:p>
                      <a:r>
                        <a:rPr lang="cs-CZ" dirty="0" smtClean="0"/>
                        <a:t>Počet APS farem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defTabSz="806450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13248"/>
                  </a:ext>
                </a:extLst>
              </a:tr>
              <a:tr h="333604">
                <a:tc>
                  <a:txBody>
                    <a:bodyPr/>
                    <a:lstStyle/>
                    <a:p>
                      <a:r>
                        <a:rPr lang="cs-CZ" dirty="0" smtClean="0"/>
                        <a:t>- z toho FO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37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377349"/>
                  </a:ext>
                </a:extLst>
              </a:tr>
              <a:tr h="333604">
                <a:tc>
                  <a:txBody>
                    <a:bodyPr/>
                    <a:lstStyle/>
                    <a:p>
                      <a:r>
                        <a:rPr lang="cs-CZ" dirty="0" smtClean="0"/>
                        <a:t>- z toho biofarmy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941409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r>
                        <a:rPr lang="cs-CZ" dirty="0" smtClean="0"/>
                        <a:t>- prodej ze dvora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676670"/>
                  </a:ext>
                </a:extLst>
              </a:tr>
            </a:tbl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3255074"/>
            <a:ext cx="6986281" cy="360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16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23528" y="1412776"/>
            <a:ext cx="8208912" cy="439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1" indent="-182563">
              <a:buFont typeface="Arial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</a:rPr>
              <a:t>Po boomu </a:t>
            </a:r>
            <a:r>
              <a:rPr lang="cs-CZ" b="1" dirty="0" smtClean="0">
                <a:solidFill>
                  <a:schemeClr val="tx2"/>
                </a:solidFill>
              </a:rPr>
              <a:t>od roku </a:t>
            </a:r>
            <a:r>
              <a:rPr lang="cs-CZ" b="1" dirty="0">
                <a:solidFill>
                  <a:schemeClr val="tx2"/>
                </a:solidFill>
              </a:rPr>
              <a:t>2010 dochází </a:t>
            </a:r>
            <a:r>
              <a:rPr lang="cs-CZ" b="1" dirty="0" smtClean="0">
                <a:solidFill>
                  <a:schemeClr val="tx2"/>
                </a:solidFill>
              </a:rPr>
              <a:t>ke stabilizaci počtu farmářských trhů</a:t>
            </a:r>
            <a:endParaRPr lang="cs-CZ" b="1" dirty="0">
              <a:solidFill>
                <a:schemeClr val="tx2"/>
              </a:solidFill>
            </a:endParaRPr>
          </a:p>
          <a:p>
            <a:pPr marL="463550" lvl="1" indent="-285750">
              <a:buFontTx/>
              <a:buChar char="-"/>
              <a:defRPr/>
            </a:pPr>
            <a:r>
              <a:rPr lang="cs-CZ" dirty="0" smtClean="0">
                <a:solidFill>
                  <a:schemeClr val="tx2"/>
                </a:solidFill>
              </a:rPr>
              <a:t>početně </a:t>
            </a:r>
            <a:r>
              <a:rPr lang="cs-CZ" dirty="0">
                <a:solidFill>
                  <a:schemeClr val="tx2"/>
                </a:solidFill>
              </a:rPr>
              <a:t>podobné, ale mění se lokality (viz FT</a:t>
            </a:r>
            <a:r>
              <a:rPr lang="cs-CZ" dirty="0" smtClean="0">
                <a:solidFill>
                  <a:schemeClr val="tx2"/>
                </a:solidFill>
              </a:rPr>
              <a:t>)</a:t>
            </a:r>
          </a:p>
          <a:p>
            <a:pPr marL="182563" lvl="1" indent="-182563">
              <a:buFont typeface="Arial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</a:rPr>
              <a:t>Význam dle typů APS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dirty="0">
                <a:solidFill>
                  <a:schemeClr val="tx2"/>
                </a:solidFill>
              </a:rPr>
              <a:t>dominance prodeje ze dvora, pak </a:t>
            </a:r>
            <a:r>
              <a:rPr lang="cs-CZ" dirty="0" err="1">
                <a:solidFill>
                  <a:schemeClr val="tx2"/>
                </a:solidFill>
              </a:rPr>
              <a:t>bedýnková</a:t>
            </a:r>
            <a:r>
              <a:rPr lang="cs-CZ" dirty="0">
                <a:solidFill>
                  <a:schemeClr val="tx2"/>
                </a:solidFill>
              </a:rPr>
              <a:t> schémata</a:t>
            </a:r>
          </a:p>
          <a:p>
            <a:pPr marL="182563" lvl="1" indent="-182563"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chemeClr val="tx2"/>
                </a:solidFill>
              </a:rPr>
              <a:t>Zájem </a:t>
            </a:r>
            <a:r>
              <a:rPr lang="cs-CZ" b="1" dirty="0">
                <a:solidFill>
                  <a:schemeClr val="tx2"/>
                </a:solidFill>
              </a:rPr>
              <a:t>ze strany zemědělců zapojit se do </a:t>
            </a:r>
            <a:r>
              <a:rPr lang="cs-CZ" b="1" dirty="0" smtClean="0">
                <a:solidFill>
                  <a:schemeClr val="tx2"/>
                </a:solidFill>
              </a:rPr>
              <a:t>APS </a:t>
            </a:r>
            <a:r>
              <a:rPr lang="cs-CZ" b="1" dirty="0">
                <a:solidFill>
                  <a:schemeClr val="tx2"/>
                </a:solidFill>
              </a:rPr>
              <a:t>však roste i po roce </a:t>
            </a:r>
            <a:r>
              <a:rPr lang="cs-CZ" b="1" dirty="0" smtClean="0">
                <a:solidFill>
                  <a:schemeClr val="tx2"/>
                </a:solidFill>
              </a:rPr>
              <a:t>2014</a:t>
            </a:r>
          </a:p>
          <a:p>
            <a:pPr marL="182563" lvl="1" indent="-182563"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chemeClr val="tx2"/>
                </a:solidFill>
              </a:rPr>
              <a:t>APS není výhradně záležitostí malých farem, byť ty dominují</a:t>
            </a:r>
            <a:endParaRPr lang="cs-CZ" b="1" dirty="0">
              <a:solidFill>
                <a:schemeClr val="tx2"/>
              </a:solidFill>
            </a:endParaRPr>
          </a:p>
          <a:p>
            <a:pPr marL="182563" lvl="1" indent="-182563">
              <a:buFont typeface="Arial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</a:rPr>
              <a:t>Posiluje se role ekologických farem v </a:t>
            </a:r>
            <a:r>
              <a:rPr lang="cs-CZ" b="1" dirty="0" smtClean="0">
                <a:solidFill>
                  <a:schemeClr val="tx2"/>
                </a:solidFill>
              </a:rPr>
              <a:t>APS</a:t>
            </a:r>
            <a:endParaRPr lang="cs-CZ" b="1" dirty="0">
              <a:solidFill>
                <a:schemeClr val="tx2"/>
              </a:solidFill>
            </a:endParaRPr>
          </a:p>
          <a:p>
            <a:pPr marL="463550" lvl="1" indent="-285750">
              <a:buFontTx/>
              <a:buChar char="-"/>
              <a:defRPr/>
            </a:pPr>
            <a:r>
              <a:rPr lang="cs-CZ" dirty="0" smtClean="0">
                <a:solidFill>
                  <a:schemeClr val="tx2"/>
                </a:solidFill>
              </a:rPr>
              <a:t>ekologické zemědělství v </a:t>
            </a:r>
            <a:r>
              <a:rPr lang="cs-CZ" dirty="0">
                <a:solidFill>
                  <a:schemeClr val="tx2"/>
                </a:solidFill>
              </a:rPr>
              <a:t>MSK je spojené s živočišnou produkcí, v </a:t>
            </a:r>
            <a:r>
              <a:rPr lang="cs-CZ" dirty="0" smtClean="0">
                <a:solidFill>
                  <a:schemeClr val="tx2"/>
                </a:solidFill>
              </a:rPr>
              <a:t>APS </a:t>
            </a:r>
            <a:r>
              <a:rPr lang="cs-CZ" dirty="0">
                <a:solidFill>
                  <a:schemeClr val="tx2"/>
                </a:solidFill>
              </a:rPr>
              <a:t>dominuje rostlinná produkce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dirty="0" smtClean="0">
                <a:solidFill>
                  <a:schemeClr val="tx2"/>
                </a:solidFill>
              </a:rPr>
              <a:t>maso </a:t>
            </a:r>
            <a:r>
              <a:rPr lang="cs-CZ" dirty="0">
                <a:solidFill>
                  <a:schemeClr val="tx2"/>
                </a:solidFill>
              </a:rPr>
              <a:t>je nejčastějším nabízeným produktem, pak zelenina a mléko</a:t>
            </a:r>
          </a:p>
          <a:p>
            <a:pPr marL="182563" lvl="1" indent="-182563"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chemeClr val="tx2"/>
                </a:solidFill>
              </a:rPr>
              <a:t>Blízkost ke </a:t>
            </a:r>
            <a:r>
              <a:rPr lang="cs-CZ" b="1" dirty="0">
                <a:solidFill>
                  <a:schemeClr val="tx2"/>
                </a:solidFill>
              </a:rPr>
              <a:t>spotřebiteli hraje význam z hlediska lokalizace zemědělců </a:t>
            </a:r>
            <a:r>
              <a:rPr lang="cs-CZ" b="1" dirty="0" smtClean="0">
                <a:solidFill>
                  <a:schemeClr val="tx2"/>
                </a:solidFill>
              </a:rPr>
              <a:t>v APS</a:t>
            </a:r>
            <a:endParaRPr lang="cs-CZ" b="1" dirty="0">
              <a:solidFill>
                <a:schemeClr val="tx2"/>
              </a:solidFill>
            </a:endParaRPr>
          </a:p>
          <a:p>
            <a:pPr marL="182563" lvl="1" indent="-182563">
              <a:buFont typeface="Arial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</a:rPr>
              <a:t>V horských a podhorských oblastech je lokalizován malý podíl zemědělců participujících v </a:t>
            </a:r>
            <a:r>
              <a:rPr lang="cs-CZ" b="1" dirty="0" smtClean="0">
                <a:solidFill>
                  <a:schemeClr val="tx2"/>
                </a:solidFill>
              </a:rPr>
              <a:t>APS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23528" y="764704"/>
            <a:ext cx="7704856" cy="432048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 smtClean="0">
                <a:solidFill>
                  <a:schemeClr val="tx2"/>
                </a:solidFill>
              </a:rPr>
              <a:t>Závěr</a:t>
            </a:r>
            <a:endParaRPr lang="cs-CZ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51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" y="1196752"/>
            <a:ext cx="8028385" cy="64807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 Děkujeme za pozornost!</a:t>
            </a:r>
            <a:endParaRPr lang="cs-CZ" sz="3600" b="1" dirty="0">
              <a:solidFill>
                <a:schemeClr val="tx2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79512" y="2708920"/>
            <a:ext cx="8064897" cy="3384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/>
            <a:r>
              <a:rPr lang="en-GB" sz="1700" dirty="0" smtClean="0">
                <a:solidFill>
                  <a:schemeClr val="tx2"/>
                </a:solidFill>
              </a:rPr>
              <a:t> </a:t>
            </a:r>
            <a:endParaRPr lang="en-GB" sz="2000" dirty="0" smtClean="0">
              <a:solidFill>
                <a:schemeClr val="tx2"/>
              </a:solidFill>
            </a:endParaRPr>
          </a:p>
          <a:p>
            <a:pPr marL="182563" indent="-182563">
              <a:spcAft>
                <a:spcPts val="600"/>
              </a:spcAft>
            </a:pPr>
            <a:r>
              <a:rPr lang="cs-CZ" altLang="cs-CZ" sz="2400" b="1" dirty="0">
                <a:solidFill>
                  <a:schemeClr val="tx2"/>
                </a:solidFill>
              </a:rPr>
              <a:t>Vladan </a:t>
            </a:r>
            <a:r>
              <a:rPr lang="cs-CZ" altLang="cs-CZ" sz="2400" b="1" dirty="0" smtClean="0">
                <a:solidFill>
                  <a:schemeClr val="tx2"/>
                </a:solidFill>
              </a:rPr>
              <a:t>Hruška           Zdeňka Smutná</a:t>
            </a:r>
            <a:endParaRPr lang="cs-CZ" altLang="cs-CZ" sz="2400" b="1" dirty="0">
              <a:solidFill>
                <a:schemeClr val="tx2"/>
              </a:solidFill>
            </a:endParaRPr>
          </a:p>
          <a:p>
            <a:pPr marL="182563" indent="-182563">
              <a:spcAft>
                <a:spcPts val="600"/>
              </a:spcAft>
            </a:pPr>
            <a:r>
              <a:rPr lang="cs-CZ" sz="2000" dirty="0" smtClean="0">
                <a:solidFill>
                  <a:schemeClr val="tx2"/>
                </a:solidFill>
              </a:rPr>
              <a:t>Univerzita Jana Evangelisty </a:t>
            </a:r>
            <a:r>
              <a:rPr lang="cs-CZ" sz="2000" dirty="0">
                <a:solidFill>
                  <a:schemeClr val="tx2"/>
                </a:solidFill>
              </a:rPr>
              <a:t>Purkyně </a:t>
            </a:r>
            <a:r>
              <a:rPr lang="cs-CZ" sz="2000" dirty="0" smtClean="0">
                <a:solidFill>
                  <a:schemeClr val="tx2"/>
                </a:solidFill>
              </a:rPr>
              <a:t>v </a:t>
            </a:r>
            <a:r>
              <a:rPr lang="cs-CZ" sz="2000" dirty="0">
                <a:solidFill>
                  <a:schemeClr val="tx2"/>
                </a:solidFill>
              </a:rPr>
              <a:t>Ústí </a:t>
            </a:r>
            <a:r>
              <a:rPr lang="cs-CZ" sz="2000" dirty="0" smtClean="0">
                <a:solidFill>
                  <a:schemeClr val="tx2"/>
                </a:solidFill>
              </a:rPr>
              <a:t>nad Labem</a:t>
            </a:r>
          </a:p>
          <a:p>
            <a:pPr marL="182563" indent="-182563">
              <a:spcAft>
                <a:spcPts val="600"/>
              </a:spcAft>
            </a:pPr>
            <a:r>
              <a:rPr lang="cs-CZ" sz="2000" dirty="0" smtClean="0">
                <a:solidFill>
                  <a:schemeClr val="tx2"/>
                </a:solidFill>
                <a:hlinkClick r:id="rId2"/>
              </a:rPr>
              <a:t>vladan.hruska@ujep.cz</a:t>
            </a:r>
            <a:r>
              <a:rPr lang="cs-CZ" sz="2000" dirty="0" smtClean="0">
                <a:solidFill>
                  <a:schemeClr val="tx2"/>
                </a:solidFill>
              </a:rPr>
              <a:t>   </a:t>
            </a:r>
            <a:r>
              <a:rPr lang="cs-CZ" sz="2000" dirty="0" smtClean="0">
                <a:solidFill>
                  <a:schemeClr val="tx2"/>
                </a:solidFill>
                <a:hlinkClick r:id="rId3"/>
              </a:rPr>
              <a:t>smutna.zd@gmail.com</a:t>
            </a:r>
            <a:endParaRPr lang="cs-CZ" sz="2000" dirty="0" smtClean="0">
              <a:solidFill>
                <a:schemeClr val="tx2"/>
              </a:solidFill>
            </a:endParaRPr>
          </a:p>
          <a:p>
            <a:pPr marL="182563" indent="-182563">
              <a:spcAft>
                <a:spcPts val="600"/>
              </a:spcAft>
            </a:pPr>
            <a:endParaRPr lang="cs-CZ" sz="2400" b="1" dirty="0" smtClean="0">
              <a:solidFill>
                <a:schemeClr val="tx2"/>
              </a:solidFill>
            </a:endParaRPr>
          </a:p>
          <a:p>
            <a:pPr marL="182563" indent="-182563">
              <a:spcAft>
                <a:spcPts val="600"/>
              </a:spcAft>
            </a:pPr>
            <a:r>
              <a:rPr lang="cs-CZ" sz="2400" b="1" dirty="0" smtClean="0">
                <a:solidFill>
                  <a:schemeClr val="tx2"/>
                </a:solidFill>
              </a:rPr>
              <a:t>Barbora </a:t>
            </a:r>
            <a:r>
              <a:rPr lang="cs-CZ" sz="2400" b="1" dirty="0" err="1" smtClean="0">
                <a:solidFill>
                  <a:schemeClr val="tx2"/>
                </a:solidFill>
              </a:rPr>
              <a:t>Duží</a:t>
            </a:r>
            <a:r>
              <a:rPr lang="cs-CZ" sz="2400" b="1" dirty="0" smtClean="0">
                <a:solidFill>
                  <a:schemeClr val="tx2"/>
                </a:solidFill>
              </a:rPr>
              <a:t> 				Ondřej </a:t>
            </a:r>
            <a:r>
              <a:rPr lang="cs-CZ" sz="2400" b="1" dirty="0">
                <a:solidFill>
                  <a:schemeClr val="tx2"/>
                </a:solidFill>
              </a:rPr>
              <a:t>Konečný</a:t>
            </a:r>
          </a:p>
          <a:p>
            <a:pPr marL="182563" indent="-182563">
              <a:spcAft>
                <a:spcPts val="600"/>
              </a:spcAft>
            </a:pPr>
            <a:r>
              <a:rPr lang="cs-CZ" sz="2000" dirty="0" smtClean="0">
                <a:solidFill>
                  <a:schemeClr val="tx2"/>
                </a:solidFill>
              </a:rPr>
              <a:t>Ústav </a:t>
            </a:r>
            <a:r>
              <a:rPr lang="cs-CZ" sz="2000" dirty="0" err="1">
                <a:solidFill>
                  <a:schemeClr val="tx2"/>
                </a:solidFill>
              </a:rPr>
              <a:t>geoniky</a:t>
            </a:r>
            <a:r>
              <a:rPr lang="cs-CZ" sz="2000" dirty="0">
                <a:solidFill>
                  <a:schemeClr val="tx2"/>
                </a:solidFill>
              </a:rPr>
              <a:t> Akademie věd </a:t>
            </a:r>
            <a:r>
              <a:rPr lang="cs-CZ" sz="2000" dirty="0" smtClean="0">
                <a:solidFill>
                  <a:schemeClr val="tx2"/>
                </a:solidFill>
              </a:rPr>
              <a:t>ČR		Mendelova </a:t>
            </a:r>
            <a:r>
              <a:rPr lang="cs-CZ" sz="2000" dirty="0">
                <a:solidFill>
                  <a:schemeClr val="tx2"/>
                </a:solidFill>
              </a:rPr>
              <a:t>univerzita v Brně</a:t>
            </a:r>
          </a:p>
          <a:p>
            <a:pPr marL="182563" indent="-182563">
              <a:spcAft>
                <a:spcPts val="600"/>
              </a:spcAft>
            </a:pPr>
            <a:r>
              <a:rPr lang="cs-CZ" sz="2000" dirty="0" smtClean="0">
                <a:hlinkClick r:id="rId4"/>
              </a:rPr>
              <a:t>barbora.duzi@ugn.cas.cz</a:t>
            </a:r>
            <a:r>
              <a:rPr lang="cs-CZ" sz="2000" dirty="0" smtClean="0"/>
              <a:t> 			</a:t>
            </a:r>
            <a:r>
              <a:rPr lang="cs-CZ" sz="2000" dirty="0" smtClean="0">
                <a:hlinkClick r:id="rId5"/>
              </a:rPr>
              <a:t>ondrej.konecny@mendelu.cz</a:t>
            </a:r>
            <a:endParaRPr lang="cs-CZ" sz="2000" dirty="0" smtClean="0"/>
          </a:p>
          <a:p>
            <a:pPr marL="182563" indent="-182563">
              <a:spcAft>
                <a:spcPts val="600"/>
              </a:spcAft>
            </a:pPr>
            <a:endParaRPr lang="cs-CZ" sz="2000" dirty="0">
              <a:solidFill>
                <a:schemeClr val="tx2"/>
              </a:solidFill>
            </a:endParaRPr>
          </a:p>
          <a:p>
            <a:pPr marL="4763" indent="-4763" algn="just">
              <a:spcAft>
                <a:spcPts val="600"/>
              </a:spcAft>
            </a:pPr>
            <a:r>
              <a:rPr lang="cs-CZ" dirty="0">
                <a:solidFill>
                  <a:schemeClr val="tx2"/>
                </a:solidFill>
              </a:rPr>
              <a:t>Příspěvek byl podpořen Studentskou grantovou soutěží UJEP </a:t>
            </a:r>
            <a:r>
              <a:rPr lang="cs-CZ" dirty="0" smtClean="0">
                <a:solidFill>
                  <a:schemeClr val="tx2"/>
                </a:solidFill>
              </a:rPr>
              <a:t>(</a:t>
            </a:r>
            <a:r>
              <a:rPr lang="cs-CZ" dirty="0">
                <a:solidFill>
                  <a:schemeClr val="tx2"/>
                </a:solidFill>
              </a:rPr>
              <a:t>projekt </a:t>
            </a:r>
            <a:r>
              <a:rPr lang="cs-CZ" i="1" dirty="0">
                <a:solidFill>
                  <a:schemeClr val="tx2"/>
                </a:solidFill>
              </a:rPr>
              <a:t>Koncept </a:t>
            </a:r>
            <a:r>
              <a:rPr lang="cs-CZ" i="1" dirty="0" err="1">
                <a:solidFill>
                  <a:schemeClr val="tx2"/>
                </a:solidFill>
              </a:rPr>
              <a:t>Regional</a:t>
            </a:r>
            <a:r>
              <a:rPr lang="cs-CZ" i="1" dirty="0">
                <a:solidFill>
                  <a:schemeClr val="tx2"/>
                </a:solidFill>
              </a:rPr>
              <a:t> </a:t>
            </a:r>
            <a:r>
              <a:rPr lang="cs-CZ" i="1" dirty="0" err="1">
                <a:solidFill>
                  <a:schemeClr val="tx2"/>
                </a:solidFill>
              </a:rPr>
              <a:t>value</a:t>
            </a:r>
            <a:r>
              <a:rPr lang="cs-CZ" i="1" dirty="0">
                <a:solidFill>
                  <a:schemeClr val="tx2"/>
                </a:solidFill>
              </a:rPr>
              <a:t> </a:t>
            </a:r>
            <a:r>
              <a:rPr lang="cs-CZ" i="1" dirty="0" err="1">
                <a:solidFill>
                  <a:schemeClr val="tx2"/>
                </a:solidFill>
              </a:rPr>
              <a:t>added</a:t>
            </a:r>
            <a:r>
              <a:rPr lang="cs-CZ" i="1" dirty="0">
                <a:solidFill>
                  <a:schemeClr val="tx2"/>
                </a:solidFill>
              </a:rPr>
              <a:t> </a:t>
            </a:r>
            <a:r>
              <a:rPr lang="cs-CZ" i="1" dirty="0" err="1">
                <a:solidFill>
                  <a:schemeClr val="tx2"/>
                </a:solidFill>
              </a:rPr>
              <a:t>partnership</a:t>
            </a:r>
            <a:r>
              <a:rPr lang="cs-CZ" i="1" dirty="0">
                <a:solidFill>
                  <a:schemeClr val="tx2"/>
                </a:solidFill>
              </a:rPr>
              <a:t> v odvětví  zemědělsko-potravinové produkce a turismu na venkově: Návrh na implementaci v rozvoji </a:t>
            </a:r>
            <a:r>
              <a:rPr lang="cs-CZ" i="1" dirty="0" smtClean="0">
                <a:solidFill>
                  <a:schemeClr val="tx2"/>
                </a:solidFill>
              </a:rPr>
              <a:t>venkova)</a:t>
            </a:r>
            <a:r>
              <a:rPr lang="cs-CZ" dirty="0" smtClean="0">
                <a:solidFill>
                  <a:schemeClr val="tx2"/>
                </a:solidFill>
              </a:rPr>
              <a:t>.</a:t>
            </a:r>
            <a:endParaRPr lang="cs-CZ" sz="2000" dirty="0">
              <a:solidFill>
                <a:schemeClr val="tx2"/>
              </a:solidFill>
            </a:endParaRPr>
          </a:p>
          <a:p>
            <a:pPr marL="4763" indent="-4763" algn="just">
              <a:spcAft>
                <a:spcPts val="600"/>
              </a:spcAft>
            </a:pPr>
            <a:endParaRPr lang="cs-CZ" sz="2000" dirty="0">
              <a:solidFill>
                <a:schemeClr val="tx2"/>
              </a:solidFill>
            </a:endParaRPr>
          </a:p>
          <a:p>
            <a:pPr marL="4763" indent="-4763" algn="just">
              <a:spcAft>
                <a:spcPts val="600"/>
              </a:spcAft>
            </a:pP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86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23528" y="1412776"/>
            <a:ext cx="8208912" cy="439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tx2"/>
                </a:solidFill>
              </a:rPr>
              <a:t>Nebude zdravé půdy a krajiny bez </a:t>
            </a:r>
            <a:r>
              <a:rPr lang="cs-CZ" b="1" i="1" dirty="0" smtClean="0">
                <a:solidFill>
                  <a:schemeClr val="tx2"/>
                </a:solidFill>
              </a:rPr>
              <a:t>zdravého zemědělství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dirty="0">
                <a:solidFill>
                  <a:schemeClr val="tx2"/>
                </a:solidFill>
              </a:rPr>
              <a:t>přínos malých farem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dirty="0">
                <a:solidFill>
                  <a:schemeClr val="tx2"/>
                </a:solidFill>
              </a:rPr>
              <a:t>přežití = diverzifikace (včetně produkce potravin pro přímou spotřebu)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tx2"/>
                </a:solidFill>
              </a:rPr>
              <a:t>Teoretický úvod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dirty="0" smtClean="0">
                <a:solidFill>
                  <a:schemeClr val="tx2"/>
                </a:solidFill>
              </a:rPr>
              <a:t>alternativní vs</a:t>
            </a:r>
            <a:r>
              <a:rPr lang="cs-CZ" dirty="0">
                <a:solidFill>
                  <a:schemeClr val="tx2"/>
                </a:solidFill>
              </a:rPr>
              <a:t>. konvenční </a:t>
            </a:r>
            <a:r>
              <a:rPr lang="cs-CZ" dirty="0" smtClean="0">
                <a:solidFill>
                  <a:schemeClr val="tx2"/>
                </a:solidFill>
              </a:rPr>
              <a:t>potravinové sítě</a:t>
            </a:r>
            <a:endParaRPr lang="cs-CZ" dirty="0">
              <a:solidFill>
                <a:schemeClr val="tx2"/>
              </a:solidFill>
            </a:endParaRPr>
          </a:p>
          <a:p>
            <a:pPr marL="463550" lvl="1" indent="-285750">
              <a:buFontTx/>
              <a:buChar char="-"/>
              <a:defRPr/>
            </a:pPr>
            <a:r>
              <a:rPr lang="cs-CZ" dirty="0" smtClean="0">
                <a:solidFill>
                  <a:schemeClr val="tx2"/>
                </a:solidFill>
              </a:rPr>
              <a:t>malé vs. velké zemědělské podniky </a:t>
            </a:r>
            <a:endParaRPr lang="cs-CZ" dirty="0">
              <a:solidFill>
                <a:schemeClr val="tx2"/>
              </a:solidFill>
            </a:endParaRPr>
          </a:p>
          <a:p>
            <a:pPr marL="463550" lvl="1" indent="-285750">
              <a:buFontTx/>
              <a:buChar char="-"/>
              <a:defRPr/>
            </a:pPr>
            <a:endParaRPr lang="en-GB" b="1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tx2"/>
                </a:solidFill>
              </a:rPr>
              <a:t>Metodika</a:t>
            </a:r>
          </a:p>
          <a:p>
            <a:endParaRPr lang="cs-CZ" b="1" dirty="0" smtClean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tx2"/>
                </a:solidFill>
              </a:rPr>
              <a:t>Alternativní potravinové sítě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dirty="0" smtClean="0">
                <a:solidFill>
                  <a:schemeClr val="tx2"/>
                </a:solidFill>
              </a:rPr>
              <a:t>lokální produkce potravin v Moravskoslezském kraji a alternativní formy prodeje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dirty="0" smtClean="0">
                <a:solidFill>
                  <a:schemeClr val="tx2"/>
                </a:solidFill>
              </a:rPr>
              <a:t>dynamika vývoje 2014 - 2018</a:t>
            </a:r>
          </a:p>
          <a:p>
            <a:pPr marL="463550" lvl="1" indent="-285750">
              <a:buFontTx/>
              <a:buChar char="-"/>
              <a:defRPr/>
            </a:pPr>
            <a:endParaRPr lang="cs-CZ" b="1" dirty="0" smtClean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tx2"/>
                </a:solidFill>
              </a:rPr>
              <a:t>Závěr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23528" y="764704"/>
            <a:ext cx="7704856" cy="432048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 smtClean="0">
                <a:solidFill>
                  <a:schemeClr val="tx2"/>
                </a:solidFill>
              </a:rPr>
              <a:t>Struktura</a:t>
            </a:r>
            <a:endParaRPr lang="cs-CZ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60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23528" y="1412776"/>
            <a:ext cx="3960440" cy="439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1" indent="-182563"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chemeClr val="tx2"/>
                </a:solidFill>
              </a:rPr>
              <a:t>Malé podniky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dirty="0" smtClean="0">
                <a:solidFill>
                  <a:schemeClr val="tx2"/>
                </a:solidFill>
              </a:rPr>
              <a:t>alternativní formy zemědělství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dirty="0" smtClean="0">
                <a:solidFill>
                  <a:schemeClr val="tx2"/>
                </a:solidFill>
              </a:rPr>
              <a:t>diverzifikovaná produkce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dirty="0">
                <a:solidFill>
                  <a:schemeClr val="tx2"/>
                </a:solidFill>
              </a:rPr>
              <a:t>kvalita potravin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dirty="0" smtClean="0">
                <a:solidFill>
                  <a:schemeClr val="tx2"/>
                </a:solidFill>
              </a:rPr>
              <a:t>přímé cesty k trhu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dirty="0">
                <a:solidFill>
                  <a:schemeClr val="tx2"/>
                </a:solidFill>
              </a:rPr>
              <a:t>silná vazba na zákazníka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dirty="0" smtClean="0">
                <a:solidFill>
                  <a:schemeClr val="tx2"/>
                </a:solidFill>
              </a:rPr>
              <a:t>silná vazba na lokální ekonomiky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dirty="0">
                <a:solidFill>
                  <a:schemeClr val="tx2"/>
                </a:solidFill>
              </a:rPr>
              <a:t>vyšší integrace do komunity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dirty="0" smtClean="0">
                <a:solidFill>
                  <a:schemeClr val="tx2"/>
                </a:solidFill>
              </a:rPr>
              <a:t>AEO </a:t>
            </a:r>
            <a:r>
              <a:rPr lang="cs-CZ" dirty="0">
                <a:solidFill>
                  <a:schemeClr val="tx2"/>
                </a:solidFill>
              </a:rPr>
              <a:t>z </a:t>
            </a:r>
            <a:r>
              <a:rPr lang="cs-CZ" dirty="0" smtClean="0">
                <a:solidFill>
                  <a:schemeClr val="tx2"/>
                </a:solidFill>
              </a:rPr>
              <a:t>donucení (dobrovolně)</a:t>
            </a:r>
            <a:endParaRPr lang="cs-CZ" dirty="0">
              <a:solidFill>
                <a:schemeClr val="tx2"/>
              </a:solidFill>
            </a:endParaRPr>
          </a:p>
          <a:p>
            <a:pPr marL="463550" lvl="1" indent="-285750">
              <a:buFontTx/>
              <a:buChar char="-"/>
              <a:defRPr/>
            </a:pPr>
            <a:r>
              <a:rPr lang="cs-CZ" dirty="0" smtClean="0">
                <a:solidFill>
                  <a:schemeClr val="tx2"/>
                </a:solidFill>
              </a:rPr>
              <a:t>péče o krajinu (dědictví)</a:t>
            </a:r>
          </a:p>
          <a:p>
            <a:pPr marL="177800" lvl="1">
              <a:defRPr/>
            </a:pPr>
            <a:endParaRPr lang="cs-CZ" dirty="0" smtClean="0">
              <a:solidFill>
                <a:schemeClr val="tx2"/>
              </a:solidFill>
            </a:endParaRPr>
          </a:p>
          <a:p>
            <a:pPr marL="177800" lvl="1">
              <a:defRPr/>
            </a:pPr>
            <a:r>
              <a:rPr lang="cs-CZ" dirty="0" smtClean="0">
                <a:solidFill>
                  <a:schemeClr val="tx2"/>
                </a:solidFill>
              </a:rPr>
              <a:t>Zdroj: </a:t>
            </a:r>
            <a:r>
              <a:rPr lang="cs-CZ" dirty="0" err="1" smtClean="0">
                <a:solidFill>
                  <a:schemeClr val="tx2"/>
                </a:solidFill>
              </a:rPr>
              <a:t>Duží</a:t>
            </a:r>
            <a:r>
              <a:rPr lang="cs-CZ" dirty="0" smtClean="0">
                <a:solidFill>
                  <a:schemeClr val="tx2"/>
                </a:solidFill>
              </a:rPr>
              <a:t> 2019</a:t>
            </a:r>
          </a:p>
        </p:txBody>
      </p:sp>
      <p:sp>
        <p:nvSpPr>
          <p:cNvPr id="5" name="Obdélník 4"/>
          <p:cNvSpPr/>
          <p:nvPr/>
        </p:nvSpPr>
        <p:spPr>
          <a:xfrm>
            <a:off x="323528" y="764704"/>
            <a:ext cx="7704856" cy="432048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 smtClean="0">
                <a:solidFill>
                  <a:schemeClr val="tx2"/>
                </a:solidFill>
              </a:rPr>
              <a:t>Malé vs. velké zemědělské podniky</a:t>
            </a:r>
            <a:endParaRPr lang="cs-CZ" sz="2400" b="1" dirty="0">
              <a:solidFill>
                <a:schemeClr val="tx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355976" y="1412776"/>
            <a:ext cx="3744416" cy="439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1" indent="-182563"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chemeClr val="tx2"/>
                </a:solidFill>
              </a:rPr>
              <a:t>Velké podniky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dirty="0" smtClean="0">
                <a:solidFill>
                  <a:schemeClr val="tx2"/>
                </a:solidFill>
              </a:rPr>
              <a:t>konvenční formy zemědělství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dirty="0" smtClean="0">
                <a:solidFill>
                  <a:schemeClr val="tx2"/>
                </a:solidFill>
              </a:rPr>
              <a:t>specializovaná produkce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dirty="0">
                <a:solidFill>
                  <a:schemeClr val="tx2"/>
                </a:solidFill>
              </a:rPr>
              <a:t>kvantita potravin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dirty="0" smtClean="0">
                <a:solidFill>
                  <a:schemeClr val="tx2"/>
                </a:solidFill>
              </a:rPr>
              <a:t>nepřímé cesty k trhu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dirty="0">
                <a:solidFill>
                  <a:schemeClr val="tx2"/>
                </a:solidFill>
              </a:rPr>
              <a:t>slabá vazba na zákazníka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dirty="0" smtClean="0">
                <a:solidFill>
                  <a:schemeClr val="tx2"/>
                </a:solidFill>
              </a:rPr>
              <a:t>slabá vazba na lokální ekonomiky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dirty="0">
                <a:solidFill>
                  <a:schemeClr val="tx2"/>
                </a:solidFill>
              </a:rPr>
              <a:t>nízká integrace do komunity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dirty="0" smtClean="0">
                <a:solidFill>
                  <a:schemeClr val="tx2"/>
                </a:solidFill>
              </a:rPr>
              <a:t>AEO </a:t>
            </a:r>
            <a:r>
              <a:rPr lang="cs-CZ" dirty="0">
                <a:solidFill>
                  <a:schemeClr val="tx2"/>
                </a:solidFill>
              </a:rPr>
              <a:t>omezeně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dirty="0" smtClean="0">
                <a:solidFill>
                  <a:schemeClr val="tx2"/>
                </a:solidFill>
              </a:rPr>
              <a:t>nízká motivace k péči o krajinu</a:t>
            </a:r>
          </a:p>
          <a:p>
            <a:pPr marL="463550" lvl="1" indent="-285750">
              <a:buFontTx/>
              <a:buChar char="-"/>
              <a:defRPr/>
            </a:pPr>
            <a:endParaRPr lang="cs-CZ" dirty="0" smtClean="0">
              <a:solidFill>
                <a:schemeClr val="tx2"/>
              </a:solidFill>
            </a:endParaRPr>
          </a:p>
          <a:p>
            <a:pPr marL="463550" lvl="1" indent="-285750">
              <a:buFontTx/>
              <a:buChar char="-"/>
              <a:defRPr/>
            </a:pPr>
            <a:endParaRPr lang="cs-CZ" dirty="0">
              <a:solidFill>
                <a:schemeClr val="tx2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5857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23528" y="1412776"/>
            <a:ext cx="8208912" cy="460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1" indent="-182563"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chemeClr val="tx2"/>
                </a:solidFill>
              </a:rPr>
              <a:t>Potravinová síť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sz="1700" dirty="0">
                <a:solidFill>
                  <a:schemeClr val="tx2"/>
                </a:solidFill>
              </a:rPr>
              <a:t>cesta potraviny od producenta ke </a:t>
            </a:r>
            <a:r>
              <a:rPr lang="cs-CZ" sz="1700" dirty="0" smtClean="0">
                <a:solidFill>
                  <a:schemeClr val="tx2"/>
                </a:solidFill>
              </a:rPr>
              <a:t>spotřebiteli</a:t>
            </a:r>
          </a:p>
          <a:p>
            <a:pPr marL="463550" lvl="1" indent="-285750">
              <a:buFontTx/>
              <a:buChar char="-"/>
              <a:defRPr/>
            </a:pPr>
            <a:endParaRPr lang="cs-CZ" sz="1700" dirty="0">
              <a:solidFill>
                <a:schemeClr val="tx2"/>
              </a:solidFill>
            </a:endParaRPr>
          </a:p>
          <a:p>
            <a:pPr marL="182563" lvl="1" indent="-182563"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chemeClr val="tx2"/>
                </a:solidFill>
              </a:rPr>
              <a:t>Konvenční potravinové sítě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sz="1700" dirty="0" smtClean="0">
                <a:solidFill>
                  <a:schemeClr val="tx2"/>
                </a:solidFill>
              </a:rPr>
              <a:t>velké, specializované, vertikálně integrované zemědělské podniky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sz="1700" dirty="0" smtClean="0">
                <a:solidFill>
                  <a:schemeClr val="tx2"/>
                </a:solidFill>
              </a:rPr>
              <a:t>složitý řetězec: primární výrobci – zpracovatelé (skladovatelé) – logistické firmy – </a:t>
            </a:r>
            <a:r>
              <a:rPr lang="cs-CZ" sz="1700" dirty="0">
                <a:solidFill>
                  <a:schemeClr val="tx2"/>
                </a:solidFill>
              </a:rPr>
              <a:t>skladovatelé – maloobchodní </a:t>
            </a:r>
            <a:r>
              <a:rPr lang="cs-CZ" sz="1700" dirty="0" smtClean="0">
                <a:solidFill>
                  <a:schemeClr val="tx2"/>
                </a:solidFill>
              </a:rPr>
              <a:t>řetězce – spotřebitel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sz="1700" dirty="0" smtClean="0">
                <a:solidFill>
                  <a:schemeClr val="tx2"/>
                </a:solidFill>
              </a:rPr>
              <a:t>moc: maloobchodní řetězce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sz="1700" dirty="0" smtClean="0">
                <a:solidFill>
                  <a:schemeClr val="tx2"/>
                </a:solidFill>
              </a:rPr>
              <a:t>anonymita, potravinové míle, (ne-)kvalita</a:t>
            </a:r>
          </a:p>
          <a:p>
            <a:pPr marL="463550" lvl="1" indent="-285750">
              <a:buFontTx/>
              <a:buChar char="-"/>
              <a:defRPr/>
            </a:pPr>
            <a:endParaRPr lang="cs-CZ" sz="1700" dirty="0">
              <a:solidFill>
                <a:schemeClr val="tx2"/>
              </a:solidFill>
            </a:endParaRPr>
          </a:p>
          <a:p>
            <a:pPr marL="182563" lvl="1" indent="-182563"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chemeClr val="tx2"/>
                </a:solidFill>
              </a:rPr>
              <a:t>Alternativní </a:t>
            </a:r>
            <a:r>
              <a:rPr lang="cs-CZ" b="1" dirty="0">
                <a:solidFill>
                  <a:schemeClr val="tx2"/>
                </a:solidFill>
              </a:rPr>
              <a:t>potravinové </a:t>
            </a:r>
            <a:r>
              <a:rPr lang="cs-CZ" b="1" dirty="0" smtClean="0">
                <a:solidFill>
                  <a:schemeClr val="tx2"/>
                </a:solidFill>
              </a:rPr>
              <a:t>sítě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sz="1700" dirty="0" smtClean="0">
                <a:solidFill>
                  <a:schemeClr val="tx2"/>
                </a:solidFill>
              </a:rPr>
              <a:t>malé, diverzifikované zemědělské podniky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sz="1700" dirty="0" smtClean="0">
                <a:solidFill>
                  <a:schemeClr val="tx2"/>
                </a:solidFill>
              </a:rPr>
              <a:t>jednoduchý řetězec: primární výrobce a zpracovatel – spotřebitel (nutnost alternativních forem prodeje – viz dále)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sz="1700" dirty="0" smtClean="0">
                <a:solidFill>
                  <a:schemeClr val="tx2"/>
                </a:solidFill>
              </a:rPr>
              <a:t>moc: malé farmy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sz="1700" dirty="0" smtClean="0">
                <a:solidFill>
                  <a:schemeClr val="tx2"/>
                </a:solidFill>
              </a:rPr>
              <a:t>transparentnost, redukce potravinových mílí, kvalita</a:t>
            </a:r>
            <a:endParaRPr lang="en-GB" sz="1700" dirty="0">
              <a:solidFill>
                <a:schemeClr val="tx2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23528" y="764704"/>
            <a:ext cx="7704856" cy="432048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>
                <a:solidFill>
                  <a:schemeClr val="tx2"/>
                </a:solidFill>
              </a:rPr>
              <a:t>A</a:t>
            </a:r>
            <a:r>
              <a:rPr lang="cs-CZ" sz="2400" b="1" dirty="0" smtClean="0">
                <a:solidFill>
                  <a:schemeClr val="tx2"/>
                </a:solidFill>
              </a:rPr>
              <a:t>lternativní vs. konvenční potravinové sítě</a:t>
            </a:r>
            <a:endParaRPr lang="cs-CZ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89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23528" y="1412776"/>
            <a:ext cx="6768752" cy="4968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defRPr/>
            </a:pPr>
            <a:r>
              <a:rPr lang="cs-CZ" b="1" dirty="0" smtClean="0">
                <a:solidFill>
                  <a:schemeClr val="tx2"/>
                </a:solidFill>
              </a:rPr>
              <a:t>Jak si zajistit přístup na trh dominovaný maloobchodními řetězci?</a:t>
            </a:r>
          </a:p>
          <a:p>
            <a:pPr marL="182563" lvl="1" indent="-182563">
              <a:buFont typeface="Arial" pitchFamily="34" charset="0"/>
              <a:buChar char="•"/>
              <a:defRPr/>
            </a:pPr>
            <a:endParaRPr lang="cs-CZ" b="1" dirty="0" smtClean="0">
              <a:solidFill>
                <a:schemeClr val="tx2"/>
              </a:solidFill>
            </a:endParaRPr>
          </a:p>
          <a:p>
            <a:pPr marL="182563" lvl="1" indent="-182563"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chemeClr val="tx2"/>
                </a:solidFill>
              </a:rPr>
              <a:t>Prodej na farmě 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sz="1700" dirty="0" smtClean="0">
                <a:solidFill>
                  <a:schemeClr val="tx2"/>
                </a:solidFill>
              </a:rPr>
              <a:t>komunitou podporované zemědělství			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sz="1700" dirty="0" smtClean="0">
                <a:solidFill>
                  <a:schemeClr val="tx2"/>
                </a:solidFill>
              </a:rPr>
              <a:t>prodej ze dvora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sz="1700" dirty="0" smtClean="0">
                <a:solidFill>
                  <a:schemeClr val="tx2"/>
                </a:solidFill>
              </a:rPr>
              <a:t>prodej v rámci agroturistiky	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sz="1700" dirty="0" smtClean="0">
                <a:solidFill>
                  <a:schemeClr val="tx2"/>
                </a:solidFill>
              </a:rPr>
              <a:t>prodej při cestách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sz="1700" dirty="0" smtClean="0">
                <a:solidFill>
                  <a:schemeClr val="tx2"/>
                </a:solidFill>
              </a:rPr>
              <a:t>samosběr </a:t>
            </a:r>
          </a:p>
          <a:p>
            <a:pPr marL="177800" lvl="1">
              <a:defRPr/>
            </a:pPr>
            <a:endParaRPr lang="cs-CZ" sz="1700" dirty="0" smtClean="0">
              <a:solidFill>
                <a:schemeClr val="tx2"/>
              </a:solidFill>
            </a:endParaRPr>
          </a:p>
          <a:p>
            <a:pPr marL="177800" lvl="1">
              <a:defRPr/>
            </a:pPr>
            <a:r>
              <a:rPr lang="cs-CZ" sz="1700" dirty="0" smtClean="0">
                <a:solidFill>
                  <a:schemeClr val="tx2"/>
                </a:solidFill>
              </a:rPr>
              <a:t>Zdroj: </a:t>
            </a:r>
            <a:r>
              <a:rPr lang="cs-CZ" sz="1700" dirty="0" err="1" smtClean="0">
                <a:solidFill>
                  <a:schemeClr val="tx2"/>
                </a:solidFill>
              </a:rPr>
              <a:t>Kneafsey</a:t>
            </a:r>
            <a:r>
              <a:rPr lang="cs-CZ" sz="1700" dirty="0" smtClean="0">
                <a:solidFill>
                  <a:schemeClr val="tx2"/>
                </a:solidFill>
              </a:rPr>
              <a:t> et al. 2013	</a:t>
            </a:r>
            <a:endParaRPr lang="cs-CZ" sz="1700" dirty="0">
              <a:solidFill>
                <a:schemeClr val="tx2"/>
              </a:solidFill>
            </a:endParaRPr>
          </a:p>
          <a:p>
            <a:pPr marL="3378200" lvl="8">
              <a:defRPr/>
            </a:pPr>
            <a:endParaRPr lang="cs-CZ" sz="1700" dirty="0" smtClean="0">
              <a:solidFill>
                <a:schemeClr val="tx2"/>
              </a:solidFill>
            </a:endParaRPr>
          </a:p>
          <a:p>
            <a:pPr marL="3378200" lvl="8">
              <a:defRPr/>
            </a:pPr>
            <a:endParaRPr lang="cs-CZ" sz="1700" dirty="0">
              <a:solidFill>
                <a:schemeClr val="tx2"/>
              </a:solidFill>
            </a:endParaRPr>
          </a:p>
          <a:p>
            <a:pPr marL="3378200" lvl="8">
              <a:defRPr/>
            </a:pPr>
            <a:endParaRPr lang="cs-CZ" sz="1700" dirty="0" smtClean="0">
              <a:solidFill>
                <a:schemeClr val="tx2"/>
              </a:solidFill>
            </a:endParaRPr>
          </a:p>
          <a:p>
            <a:pPr marL="3378200" lvl="8">
              <a:defRPr/>
            </a:pPr>
            <a:endParaRPr lang="cs-CZ" sz="1700" dirty="0">
              <a:solidFill>
                <a:schemeClr val="tx2"/>
              </a:solidFill>
            </a:endParaRPr>
          </a:p>
          <a:p>
            <a:pPr marL="3378200" lvl="8">
              <a:defRPr/>
            </a:pPr>
            <a:endParaRPr lang="cs-CZ" sz="1700" dirty="0" smtClean="0">
              <a:solidFill>
                <a:schemeClr val="tx2"/>
              </a:solidFill>
            </a:endParaRPr>
          </a:p>
          <a:p>
            <a:pPr marL="3378200" lvl="8">
              <a:defRPr/>
            </a:pPr>
            <a:endParaRPr lang="cs-CZ" sz="1700" dirty="0">
              <a:solidFill>
                <a:schemeClr val="tx2"/>
              </a:solidFill>
            </a:endParaRPr>
          </a:p>
          <a:p>
            <a:pPr marL="3378200" lvl="8">
              <a:defRPr/>
            </a:pPr>
            <a:endParaRPr lang="cs-CZ" sz="1700" dirty="0" smtClean="0">
              <a:solidFill>
                <a:schemeClr val="tx2"/>
              </a:solidFill>
            </a:endParaRPr>
          </a:p>
          <a:p>
            <a:pPr marL="3378200" lvl="8">
              <a:defRPr/>
            </a:pPr>
            <a:endParaRPr lang="cs-CZ" sz="1700" dirty="0">
              <a:solidFill>
                <a:schemeClr val="tx2"/>
              </a:solidFill>
            </a:endParaRPr>
          </a:p>
          <a:p>
            <a:pPr marL="3378200" lvl="8">
              <a:defRPr/>
            </a:pPr>
            <a:endParaRPr lang="cs-CZ" sz="1700" dirty="0" smtClean="0">
              <a:solidFill>
                <a:schemeClr val="tx2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23528" y="764704"/>
            <a:ext cx="7704856" cy="432048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>
                <a:solidFill>
                  <a:schemeClr val="tx2"/>
                </a:solidFill>
              </a:rPr>
              <a:t>A</a:t>
            </a:r>
            <a:r>
              <a:rPr lang="cs-CZ" sz="2400" b="1" dirty="0" smtClean="0">
                <a:solidFill>
                  <a:schemeClr val="tx2"/>
                </a:solidFill>
              </a:rPr>
              <a:t>lternativní potravinové sítě - formy</a:t>
            </a:r>
            <a:endParaRPr lang="cs-CZ" sz="2400" b="1" dirty="0">
              <a:solidFill>
                <a:schemeClr val="tx2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283968" y="1916832"/>
            <a:ext cx="3960440" cy="2665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1" indent="-182563"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chemeClr val="tx2"/>
                </a:solidFill>
              </a:rPr>
              <a:t>Prodej mimo farmu 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sz="1700" dirty="0" smtClean="0">
                <a:solidFill>
                  <a:schemeClr val="tx2"/>
                </a:solidFill>
              </a:rPr>
              <a:t>farmářské trhy	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sz="1700" dirty="0" smtClean="0">
                <a:solidFill>
                  <a:schemeClr val="tx2"/>
                </a:solidFill>
              </a:rPr>
              <a:t>kamenné obchody patřící farmářovi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sz="1700" dirty="0" smtClean="0">
                <a:solidFill>
                  <a:schemeClr val="tx2"/>
                </a:solidFill>
              </a:rPr>
              <a:t>bedýnky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sz="1700" dirty="0" smtClean="0">
                <a:solidFill>
                  <a:schemeClr val="tx2"/>
                </a:solidFill>
              </a:rPr>
              <a:t>kamenné obchody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sz="1700" dirty="0" smtClean="0">
                <a:solidFill>
                  <a:schemeClr val="tx2"/>
                </a:solidFill>
              </a:rPr>
              <a:t>kulturní akce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sz="1700" dirty="0" smtClean="0">
                <a:solidFill>
                  <a:schemeClr val="tx2"/>
                </a:solidFill>
              </a:rPr>
              <a:t>prodej do restaurací, jídelen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sz="1700" dirty="0" smtClean="0">
                <a:solidFill>
                  <a:schemeClr val="tx2"/>
                </a:solidFill>
              </a:rPr>
              <a:t>e-shopping</a:t>
            </a:r>
          </a:p>
          <a:p>
            <a:pPr marL="463550" lvl="1" indent="-285750">
              <a:buFontTx/>
              <a:buChar char="-"/>
              <a:defRPr/>
            </a:pPr>
            <a:endParaRPr lang="cs-CZ" sz="1700" dirty="0">
              <a:solidFill>
                <a:schemeClr val="tx2"/>
              </a:solidFill>
            </a:endParaRPr>
          </a:p>
          <a:p>
            <a:pPr marL="3378200" lvl="8">
              <a:defRPr/>
            </a:pPr>
            <a:endParaRPr lang="cs-CZ" sz="1700" dirty="0" smtClean="0">
              <a:solidFill>
                <a:schemeClr val="tx2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59" y="4117358"/>
            <a:ext cx="3678397" cy="2740642"/>
          </a:xfrm>
        </p:spPr>
      </p:pic>
      <p:pic>
        <p:nvPicPr>
          <p:cNvPr id="8" name="Zástupný symbol pro obsah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86" y="5084799"/>
            <a:ext cx="4660336" cy="177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21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50" y="3609020"/>
            <a:ext cx="3960440" cy="870531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323528" y="1412776"/>
            <a:ext cx="8208912" cy="439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3550" lvl="1" indent="-285750">
              <a:buFontTx/>
              <a:buChar char="-"/>
              <a:defRPr/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23528" y="764704"/>
            <a:ext cx="7704856" cy="432048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 smtClean="0">
                <a:solidFill>
                  <a:schemeClr val="tx2"/>
                </a:solidFill>
              </a:rPr>
              <a:t>Příklady forem APS</a:t>
            </a:r>
            <a:endParaRPr lang="cs-CZ" sz="2400" b="1" dirty="0">
              <a:solidFill>
                <a:schemeClr val="tx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03849" y="1340768"/>
            <a:ext cx="5328591" cy="1359024"/>
          </a:xfrm>
        </p:spPr>
        <p:txBody>
          <a:bodyPr>
            <a:normAutofit/>
          </a:bodyPr>
          <a:lstStyle/>
          <a:p>
            <a:r>
              <a:rPr lang="cs-CZ" sz="18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Bedýnky (</a:t>
            </a:r>
            <a:r>
              <a:rPr lang="cs-CZ" sz="1800" b="1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Šelongovi</a:t>
            </a:r>
            <a:r>
              <a:rPr lang="cs-CZ" sz="18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), </a:t>
            </a:r>
            <a:r>
              <a:rPr lang="cs-CZ" sz="18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cs-CZ" sz="18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cs-CZ" sz="18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Samosběr </a:t>
            </a:r>
            <a:r>
              <a:rPr lang="cs-CZ" sz="18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(Životice), </a:t>
            </a:r>
            <a:r>
              <a:rPr lang="cs-CZ" sz="18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cs-CZ" sz="18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cs-CZ" sz="18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Rozvoz </a:t>
            </a:r>
            <a:r>
              <a:rPr lang="cs-CZ" sz="18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(</a:t>
            </a:r>
            <a:r>
              <a:rPr lang="cs-CZ" sz="1800" b="1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Chlebovice</a:t>
            </a:r>
            <a:r>
              <a:rPr lang="cs-CZ" sz="18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Čeladenka), </a:t>
            </a:r>
            <a:r>
              <a:rPr lang="cs-CZ" sz="18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cs-CZ" sz="18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cs-CZ" sz="18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Prodejna </a:t>
            </a:r>
            <a:r>
              <a:rPr lang="cs-CZ" sz="18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(Fryčovice)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3059628" cy="2294721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819377"/>
            <a:ext cx="4587134" cy="157928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602543"/>
            <a:ext cx="4932040" cy="2131682"/>
          </a:xfrm>
          <a:prstGeom prst="rect">
            <a:avLst/>
          </a:prstGeom>
        </p:spPr>
      </p:pic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18243"/>
            <a:ext cx="2952328" cy="2215982"/>
          </a:xfrm>
        </p:spPr>
      </p:pic>
    </p:spTree>
    <p:extLst>
      <p:ext uri="{BB962C8B-B14F-4D97-AF65-F5344CB8AC3E}">
        <p14:creationId xmlns:p14="http://schemas.microsoft.com/office/powerpoint/2010/main" val="325439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23528" y="1412776"/>
            <a:ext cx="8208912" cy="439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1" indent="-182563"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chemeClr val="tx2"/>
                </a:solidFill>
              </a:rPr>
              <a:t>Definice producentů </a:t>
            </a:r>
            <a:r>
              <a:rPr lang="cs-CZ" b="1" dirty="0" err="1" smtClean="0">
                <a:solidFill>
                  <a:schemeClr val="tx2"/>
                </a:solidFill>
              </a:rPr>
              <a:t>APS</a:t>
            </a:r>
            <a:endParaRPr lang="cs-CZ" b="1" dirty="0" smtClean="0">
              <a:solidFill>
                <a:schemeClr val="tx2"/>
              </a:solidFill>
            </a:endParaRPr>
          </a:p>
          <a:p>
            <a:pPr marL="463550" lvl="1" indent="-285750">
              <a:buFontTx/>
              <a:buChar char="-"/>
              <a:defRPr/>
            </a:pPr>
            <a:r>
              <a:rPr lang="cs-CZ" dirty="0" smtClean="0">
                <a:solidFill>
                  <a:schemeClr val="tx2"/>
                </a:solidFill>
              </a:rPr>
              <a:t>1. farmáři (registrované ekonomické subjekty)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dirty="0" smtClean="0">
                <a:solidFill>
                  <a:schemeClr val="tx2"/>
                </a:solidFill>
              </a:rPr>
              <a:t>2. produkce pro finální spotřebu (maso, mléčné produkty, ovoce, zelenina), kterou si může zákazník na koupit a (téměř) ihned spotřebovat, základní suroviny pro jejich výrobu musí pocházet ze stejné farmy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dirty="0" smtClean="0">
                <a:solidFill>
                  <a:schemeClr val="tx2"/>
                </a:solidFill>
              </a:rPr>
              <a:t>3. produkce je prodávána přes jednu z  forem APS</a:t>
            </a:r>
          </a:p>
          <a:p>
            <a:pPr marL="463550" lvl="1" indent="-285750">
              <a:buFontTx/>
              <a:buChar char="-"/>
              <a:defRPr/>
            </a:pPr>
            <a:endParaRPr lang="cs-CZ" dirty="0">
              <a:solidFill>
                <a:schemeClr val="tx2"/>
              </a:solidFill>
            </a:endParaRPr>
          </a:p>
          <a:p>
            <a:pPr marL="182563" lvl="1" indent="-182563">
              <a:buFont typeface="Arial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</a:rPr>
              <a:t>Definice producentů APS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dirty="0">
                <a:solidFill>
                  <a:schemeClr val="tx2"/>
                </a:solidFill>
              </a:rPr>
              <a:t>komunitou podporované zemědělství			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dirty="0">
                <a:solidFill>
                  <a:schemeClr val="tx2"/>
                </a:solidFill>
              </a:rPr>
              <a:t>prodej ze </a:t>
            </a:r>
            <a:r>
              <a:rPr lang="cs-CZ" dirty="0" smtClean="0">
                <a:solidFill>
                  <a:schemeClr val="tx2"/>
                </a:solidFill>
              </a:rPr>
              <a:t>dvora, samosběr, prodej v rámci agroturistiky</a:t>
            </a:r>
            <a:endParaRPr lang="cs-CZ" dirty="0">
              <a:solidFill>
                <a:schemeClr val="tx2"/>
              </a:solidFill>
            </a:endParaRPr>
          </a:p>
          <a:p>
            <a:pPr marL="463550" lvl="1" indent="-285750">
              <a:buFontTx/>
              <a:buChar char="-"/>
              <a:defRPr/>
            </a:pPr>
            <a:r>
              <a:rPr lang="cs-CZ" dirty="0" smtClean="0">
                <a:solidFill>
                  <a:schemeClr val="tx2"/>
                </a:solidFill>
              </a:rPr>
              <a:t>farmářské trhy, bedýnky, kamenné obchody (Sklizeno a Náš grunt)</a:t>
            </a:r>
          </a:p>
          <a:p>
            <a:pPr marL="463550" lvl="1" indent="-285750">
              <a:buFontTx/>
              <a:buChar char="-"/>
              <a:defRPr/>
            </a:pPr>
            <a:endParaRPr lang="cs-CZ" dirty="0">
              <a:solidFill>
                <a:schemeClr val="tx2"/>
              </a:solidFill>
            </a:endParaRPr>
          </a:p>
          <a:p>
            <a:pPr marL="182563" lvl="1" indent="-182563"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chemeClr val="tx2"/>
                </a:solidFill>
              </a:rPr>
              <a:t>Zdroje (2014 a 2018)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dirty="0">
                <a:solidFill>
                  <a:schemeClr val="tx2"/>
                </a:solidFill>
              </a:rPr>
              <a:t>databáze neziskových organizací</a:t>
            </a:r>
          </a:p>
          <a:p>
            <a:pPr marL="463550" lvl="1" indent="-285750">
              <a:buFontTx/>
              <a:buChar char="-"/>
              <a:defRPr/>
            </a:pPr>
            <a:r>
              <a:rPr lang="cs-CZ" dirty="0">
                <a:solidFill>
                  <a:schemeClr val="tx2"/>
                </a:solidFill>
              </a:rPr>
              <a:t>webové stránky </a:t>
            </a:r>
            <a:r>
              <a:rPr lang="cs-CZ" dirty="0" smtClean="0">
                <a:solidFill>
                  <a:schemeClr val="tx2"/>
                </a:solidFill>
              </a:rPr>
              <a:t>farmářů, přímé kontaktování </a:t>
            </a:r>
            <a:endParaRPr lang="cs-CZ" dirty="0">
              <a:solidFill>
                <a:schemeClr val="tx2"/>
              </a:solidFill>
            </a:endParaRPr>
          </a:p>
          <a:p>
            <a:pPr marL="463550" lvl="1" indent="-285750">
              <a:buFontTx/>
              <a:buChar char="-"/>
              <a:defRPr/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23528" y="764704"/>
            <a:ext cx="7704856" cy="432048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 smtClean="0">
                <a:solidFill>
                  <a:schemeClr val="tx2"/>
                </a:solidFill>
              </a:rPr>
              <a:t>Metodika</a:t>
            </a:r>
            <a:endParaRPr lang="cs-CZ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415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23528" y="1412776"/>
            <a:ext cx="8208912" cy="439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3550" lvl="1" indent="-285750">
              <a:buFontTx/>
              <a:buChar char="-"/>
              <a:defRPr/>
            </a:pPr>
            <a:endParaRPr lang="en-GB" dirty="0">
              <a:solidFill>
                <a:schemeClr val="tx2"/>
              </a:solidFill>
            </a:endParaRPr>
          </a:p>
          <a:p>
            <a:pPr marL="182563" lvl="1" indent="-182563"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chemeClr val="tx2"/>
                </a:solidFill>
              </a:rPr>
              <a:t>Mapa 2014</a:t>
            </a:r>
            <a:endParaRPr lang="cs-CZ" dirty="0">
              <a:solidFill>
                <a:schemeClr val="tx2"/>
              </a:solidFill>
            </a:endParaRPr>
          </a:p>
          <a:p>
            <a:pPr marL="177800" lvl="1">
              <a:defRPr/>
            </a:pPr>
            <a:endParaRPr lang="cs-CZ" dirty="0">
              <a:solidFill>
                <a:schemeClr val="tx2"/>
              </a:solidFill>
            </a:endParaRPr>
          </a:p>
          <a:p>
            <a:pPr marL="463550" lvl="1" indent="-285750">
              <a:buFontTx/>
              <a:buChar char="-"/>
              <a:defRPr/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23528" y="764704"/>
            <a:ext cx="7704856" cy="432048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 smtClean="0">
                <a:solidFill>
                  <a:schemeClr val="tx2"/>
                </a:solidFill>
              </a:rPr>
              <a:t>Alternativní potravinové sítě v MSK (2014)</a:t>
            </a:r>
            <a:endParaRPr lang="cs-CZ" sz="2400" b="1" dirty="0">
              <a:solidFill>
                <a:schemeClr val="tx2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416"/>
            <a:ext cx="10115638" cy="715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66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23528" y="1412776"/>
            <a:ext cx="8208912" cy="439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3550" lvl="1" indent="-285750">
              <a:buFontTx/>
              <a:buChar char="-"/>
              <a:defRPr/>
            </a:pPr>
            <a:endParaRPr lang="en-GB" dirty="0">
              <a:solidFill>
                <a:schemeClr val="tx2"/>
              </a:solidFill>
            </a:endParaRPr>
          </a:p>
          <a:p>
            <a:pPr marL="182563" lvl="1" indent="-182563"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chemeClr val="tx2"/>
                </a:solidFill>
              </a:rPr>
              <a:t>Mapa 2014</a:t>
            </a:r>
            <a:endParaRPr lang="cs-CZ" dirty="0">
              <a:solidFill>
                <a:schemeClr val="tx2"/>
              </a:solidFill>
            </a:endParaRPr>
          </a:p>
          <a:p>
            <a:pPr marL="177800" lvl="1">
              <a:defRPr/>
            </a:pPr>
            <a:endParaRPr lang="cs-CZ" dirty="0">
              <a:solidFill>
                <a:schemeClr val="tx2"/>
              </a:solidFill>
            </a:endParaRPr>
          </a:p>
          <a:p>
            <a:pPr marL="463550" lvl="1" indent="-285750">
              <a:buFontTx/>
              <a:buChar char="-"/>
              <a:defRPr/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23528" y="764704"/>
            <a:ext cx="7704856" cy="432048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 smtClean="0">
                <a:solidFill>
                  <a:schemeClr val="tx2"/>
                </a:solidFill>
              </a:rPr>
              <a:t>Alternativní potravinové sítě v MSK (2014)</a:t>
            </a:r>
            <a:endParaRPr lang="cs-CZ" sz="2400" b="1" dirty="0">
              <a:solidFill>
                <a:schemeClr val="tx2"/>
              </a:solidFill>
            </a:endParaRPr>
          </a:p>
        </p:txBody>
      </p:sp>
      <p:pic>
        <p:nvPicPr>
          <p:cNvPr id="1027" name="Picture 3" descr="F:\UJEP\publikace\Lhota konference\AFN 2014 cz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00963"/>
            <a:ext cx="10116617" cy="715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257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1652</TotalTime>
  <Words>593</Words>
  <Application>Microsoft Office PowerPoint</Application>
  <PresentationFormat>Předvádění na obrazovce (4:3)</PresentationFormat>
  <Paragraphs>155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Bedýnky (Šelongovi),  Samosběr (Životice),  Rozvoz (Chlebovice, Čeladenka),  Prodejna (Fryčovice)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Raskap</dc:creator>
  <cp:lastModifiedBy>Windows User</cp:lastModifiedBy>
  <cp:revision>204</cp:revision>
  <dcterms:created xsi:type="dcterms:W3CDTF">2016-09-07T06:53:35Z</dcterms:created>
  <dcterms:modified xsi:type="dcterms:W3CDTF">2019-07-11T13:16:12Z</dcterms:modified>
</cp:coreProperties>
</file>