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58" r:id="rId4"/>
    <p:sldId id="261" r:id="rId5"/>
    <p:sldId id="271" r:id="rId6"/>
    <p:sldId id="272" r:id="rId7"/>
    <p:sldId id="259" r:id="rId8"/>
    <p:sldId id="25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6780-B806-43FB-B6A7-0D7ECC0B050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4981-9FA9-4FF8-9FED-4C5B90F1B5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06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98B3-2A60-42F7-8441-78B674F63DE0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FFEA-55FD-4C30-B7B7-91542702C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4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</a:t>
            </a:r>
            <a:r>
              <a:rPr lang="cs-CZ" baseline="0" dirty="0" smtClean="0"/>
              <a:t> klienta T. 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Můžu doplnit i web Fokusu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Historie, souvislost s projektem financovaným Norskými fondy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Historie, souvislost s projektem financovaným </a:t>
            </a:r>
            <a:r>
              <a:rPr lang="cs-CZ" smtClean="0"/>
              <a:t>Norskými fondy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1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FFEA-55FD-4C30-B7B7-91542702CF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2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3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8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6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8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3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29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CFDB-EA69-4BA1-9EF8-C85131E7768E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FA99-BD00-44A1-9856-8E68FC791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hyperlink" Target="mailto:mdtopava@seznam.cz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1889900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 Opava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4474"/>
              </p:ext>
            </p:extLst>
          </p:nvPr>
        </p:nvGraphicFramePr>
        <p:xfrm>
          <a:off x="578434" y="225951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34" y="225951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1784" y="441284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PhDr. Ivana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Strossová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FOKUS- Opava z.s.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MUDr. Viliam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Kušnír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Psychiatrická nemocnice v Opavě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207"/>
            <a:ext cx="2188338" cy="754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02213" y="1238087"/>
            <a:ext cx="6259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Spádové území: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Kopíruje hranice okresu Opava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Kritériem je dojezdová doba do max. 30 minut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07747"/>
            <a:ext cx="5400600" cy="40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611560" y="1700808"/>
            <a:ext cx="73631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Cílová skupina: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Osoby s duševní poruchou z okruhu psychóz, depresivní poruchy</a:t>
            </a: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Sužba není určena: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Gerontologická problematika (demence, organické poruchy)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Závislosti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Poruchy osobnosti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Tým neposkytuje: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Akutní výjezdovou službu charakteru pohotovosti (není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součásti záchranného systému)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13649" y="1635770"/>
            <a:ext cx="86063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Financování služby: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Zdravotní péče je nasmlouvána se zdravotními pojišťovnami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 Black" panose="020B0A04020102020204" pitchFamily="34" charset="0"/>
              </a:rPr>
              <a:t>Sociální péče je hrazena podle typu péče dle zákona o sociálních</a:t>
            </a:r>
          </a:p>
          <a:p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službách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23528" y="1484784"/>
            <a:ext cx="4962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 Black" panose="020B0A04020102020204" pitchFamily="34" charset="0"/>
              </a:rPr>
              <a:t>Modelový příklad uživatele služby</a:t>
            </a:r>
            <a:endParaRPr lang="cs-CZ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385951" y="1772816"/>
            <a:ext cx="53658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Kontaktní telefon: </a:t>
            </a:r>
            <a:r>
              <a:rPr lang="cs-CZ" sz="2400" u="sng" dirty="0" smtClean="0">
                <a:latin typeface="Arial Black" panose="020B0A04020102020204" pitchFamily="34" charset="0"/>
              </a:rPr>
              <a:t>721 858 044</a:t>
            </a:r>
          </a:p>
          <a:p>
            <a:endParaRPr lang="cs-CZ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cs-CZ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E – mail: </a:t>
            </a:r>
            <a:r>
              <a:rPr lang="cs-CZ" sz="2400" dirty="0" smtClean="0">
                <a:solidFill>
                  <a:srgbClr val="FF0000"/>
                </a:solidFill>
                <a:latin typeface="Arial Black" panose="020B0A04020102020204" pitchFamily="34" charset="0"/>
                <a:hlinkClick r:id="rId9"/>
              </a:rPr>
              <a:t>mdtopava@seznam.cz</a:t>
            </a:r>
            <a:endParaRPr lang="cs-CZ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cs-CZ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cs-CZ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Kontaktní místo: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Hradecká 16, Opava</a:t>
            </a:r>
          </a:p>
          <a:p>
            <a:r>
              <a:rPr lang="cs-CZ" dirty="0" smtClean="0">
                <a:latin typeface="Arial Black" panose="020B0A04020102020204" pitchFamily="34" charset="0"/>
              </a:rPr>
              <a:t>(Fokus, 3. patro)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9"/>
          <a:srcRect l="46611" t="2186" r="6186" b="2251"/>
          <a:stretch/>
        </p:blipFill>
        <p:spPr>
          <a:xfrm>
            <a:off x="805698" y="1645358"/>
            <a:ext cx="7267524" cy="51680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1268760"/>
            <a:ext cx="445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Další informace: www.pnopava.cz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0"/>
          <a:srcRect l="61812" t="8000" r="9051"/>
          <a:stretch/>
        </p:blipFill>
        <p:spPr>
          <a:xfrm>
            <a:off x="6300192" y="3212976"/>
            <a:ext cx="2664296" cy="352839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372200" y="623731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816698">
            <a:off x="6804248" y="5661248"/>
            <a:ext cx="504056" cy="72008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94104" y="519615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Leták ke stažení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642499" y="3341365"/>
            <a:ext cx="7399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Děkujeme za pozornost</a:t>
            </a:r>
            <a:endParaRPr lang="cs-CZ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28662" y="142852"/>
            <a:ext cx="63785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2000240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cs-CZ" sz="3600" cap="none" spc="0" dirty="0" smtClean="0">
                <a:ln w="11430"/>
                <a:effectLst/>
              </a:rPr>
              <a:t>Propojení sociální a zdravotní péče o osoby s duševní poruchou.</a:t>
            </a:r>
          </a:p>
          <a:p>
            <a:pPr algn="just"/>
            <a:endParaRPr lang="cs-CZ" sz="3600" cap="none" spc="0" dirty="0" smtClean="0">
              <a:ln w="11430"/>
              <a:effectLst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cs-CZ" sz="3600" dirty="0" smtClean="0">
                <a:ln w="11430"/>
              </a:rPr>
              <a:t>Poskytuje komplexní zdravotně sociální péči v přirozeném prostředí osob s duševní poruchou. </a:t>
            </a:r>
            <a:endParaRPr lang="cs-CZ" sz="3600" cap="none" spc="0" dirty="0">
              <a:ln w="11430"/>
              <a:effectLst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32285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5522"/>
            <a:ext cx="2188338" cy="754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32285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20546" y="1128474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57158" y="1268760"/>
            <a:ext cx="857256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pilotní projekt terénního týmu-spolupráce partnerů projektu v rámci NF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Celorepublikové sdružení 10 Fokusů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2.3. 2005 Opava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PNO 2 psychiatrické sestry 28 hodin /měsíc/, psycholog, psychiatr  + 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FOKUS – Opava z.s. 4 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pracovnice a psycholog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trvání 12 měsíců 4. 2015 – 3. 2016</a:t>
            </a:r>
          </a:p>
          <a:p>
            <a:pPr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březen 2016 – 230 návštěv sester, v sociální péči 2 039 intervencí- </a:t>
            </a:r>
          </a:p>
          <a:p>
            <a:pPr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nesrovnatelnost čísel, ale prokazatelný efekt</a:t>
            </a:r>
          </a:p>
          <a:p>
            <a:pPr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</p:txBody>
      </p:sp>
      <p:pic>
        <p:nvPicPr>
          <p:cNvPr id="11" name="Obrázek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390" y="2420888"/>
            <a:ext cx="65723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6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251520" y="1412776"/>
            <a:ext cx="734444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 Black" panose="020B0A04020102020204" pitchFamily="34" charset="0"/>
              </a:rPr>
              <a:t>Výsledkem činnosti multidisciplinárního týmu bylo: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Komplexní přístup udržel klienty v jejich prostředí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bez nutnosti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rehospitalizace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Psychiatrická nemocnice nasmlouvala se zdravotními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pojišťovnami odbornost psychiatrická sestra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Byla podepsána smlouva o spolupráci mezi organizacemi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Fokus –Opava z.s. a Psychiatrická nemocnice v Opavě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51520" y="14127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1164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Pokračování péče  formou case </a:t>
            </a:r>
            <a:r>
              <a:rPr lang="cs-CZ" alt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managmentu</a:t>
            </a: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MDT  poskytuje terénní i ambulantní péči psychiatrickou ( psychiatr, psycholog, 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psychiatrické sestry) a sociální  formou SR,PSB ,NP</a:t>
            </a:r>
          </a:p>
          <a:p>
            <a:pPr>
              <a:buNone/>
              <a:defRPr/>
            </a:pPr>
            <a:r>
              <a:rPr lang="cs-CZ" altLang="cs-CZ" sz="1800" dirty="0" smtClean="0"/>
              <a:t>       </a:t>
            </a: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Vyjednání zakázky.</a:t>
            </a:r>
          </a:p>
          <a:p>
            <a:pPr>
              <a:defRPr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Komu pomáháme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lidé po propuštění z PN, osamocení, v případě krize)</a:t>
            </a:r>
          </a:p>
          <a:p>
            <a:pPr>
              <a:defRPr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Terénní služba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v bydlišti klienta dle domluvy)</a:t>
            </a:r>
          </a:p>
          <a:p>
            <a:pPr>
              <a:defRPr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Terénní mobil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k dispozici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hodin)</a:t>
            </a:r>
          </a:p>
          <a:p>
            <a:pPr>
              <a:defRPr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podpora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 každý potřebuje něco jiného)</a:t>
            </a:r>
          </a:p>
          <a:p>
            <a:pPr>
              <a:defRPr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         samostatně fungující člověk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Admin\Desktop\FOKUS\FOTKY FOKUS\26992291_2040508819496760_7693060676575263952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06" y="5013176"/>
            <a:ext cx="1900570" cy="12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833257" y="3396725"/>
            <a:ext cx="1941981" cy="1290970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1259632" y="5193196"/>
            <a:ext cx="432048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2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09600" y="2286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42910" y="1285860"/>
            <a:ext cx="7457482" cy="657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budoucnu by měl doplnit a částečně nahradit institucionalizovanou   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psychiatrickou péči.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Intervence v přirozeném prostředí, v terénu, po domluvě v institucích.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Intervence mají charakter dlouhodobé péče psychiatrické a sociální   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rehabilitace, případně krizové intervence v domácnosti klienta.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Psychiatrické sestry společně se sociálními pracovnicemi 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vytváří  </a:t>
            </a:r>
          </a:p>
          <a:p>
            <a:pPr>
              <a:lnSpc>
                <a:spcPct val="12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individuální plán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klienta pro rehabilitaci jeho samostatnosti a  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soběstačnosti, společně uživateli dopomáhají v celé řadě aktivit.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621650" y="1285860"/>
            <a:ext cx="668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Multidisciplinární tým a jeho role v systému péče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403648" y="325984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25984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32285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 descr="imag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2408"/>
            <a:ext cx="5904656" cy="53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490991" y="6593701"/>
            <a:ext cx="46714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b="1" dirty="0">
                <a:solidFill>
                  <a:srgbClr val="4C537A"/>
                </a:solidFill>
                <a:latin typeface="Arial-BoldMT"/>
              </a:rPr>
              <a:t>Zdravotní služby </a:t>
            </a:r>
            <a:r>
              <a:rPr lang="cs-CZ" sz="800" b="1" dirty="0" smtClean="0">
                <a:solidFill>
                  <a:srgbClr val="4C537A"/>
                </a:solidFill>
                <a:latin typeface="Arial-BoldMT"/>
              </a:rPr>
              <a:t> </a:t>
            </a:r>
            <a:r>
              <a:rPr lang="cs-CZ" sz="800" b="1" dirty="0" err="1" smtClean="0">
                <a:solidFill>
                  <a:srgbClr val="D3232A"/>
                </a:solidFill>
                <a:latin typeface="Arial-BoldMT"/>
              </a:rPr>
              <a:t>Služby</a:t>
            </a:r>
            <a:r>
              <a:rPr lang="cs-CZ" sz="800" b="1" dirty="0" smtClean="0">
                <a:solidFill>
                  <a:srgbClr val="D3232A"/>
                </a:solidFill>
                <a:latin typeface="Arial-BoldMT"/>
              </a:rPr>
              <a:t> </a:t>
            </a:r>
            <a:r>
              <a:rPr lang="cs-CZ" sz="800" b="1" dirty="0">
                <a:solidFill>
                  <a:srgbClr val="D3232A"/>
                </a:solidFill>
                <a:latin typeface="Arial-BoldMT"/>
              </a:rPr>
              <a:t>financované z obou zdrojů </a:t>
            </a:r>
            <a:r>
              <a:rPr lang="cs-CZ" sz="800" b="1" dirty="0" smtClean="0">
                <a:solidFill>
                  <a:srgbClr val="D3232A"/>
                </a:solidFill>
                <a:latin typeface="Arial-BoldMT"/>
              </a:rPr>
              <a:t>  </a:t>
            </a:r>
            <a:r>
              <a:rPr lang="cs-CZ" sz="800" b="1" dirty="0" smtClean="0">
                <a:solidFill>
                  <a:srgbClr val="90B83F"/>
                </a:solidFill>
                <a:latin typeface="Arial-BoldMT"/>
              </a:rPr>
              <a:t>Sociální </a:t>
            </a:r>
            <a:r>
              <a:rPr lang="cs-CZ" sz="800" b="1" dirty="0">
                <a:solidFill>
                  <a:srgbClr val="90B83F"/>
                </a:solidFill>
                <a:latin typeface="Arial-BoldMT"/>
              </a:rPr>
              <a:t>služby / služby zaměstnanosti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6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42419" y="387539"/>
            <a:ext cx="5198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85494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54717"/>
              </p:ext>
            </p:extLst>
          </p:nvPr>
        </p:nvGraphicFramePr>
        <p:xfrm>
          <a:off x="107504" y="1156982"/>
          <a:ext cx="8784976" cy="5671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6136"/>
                <a:gridCol w="1328038"/>
                <a:gridCol w="1321483"/>
                <a:gridCol w="1409319"/>
              </a:tblGrid>
              <a:tr h="366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="1" u="none" strike="noStrike" spc="0" dirty="0">
                          <a:effectLst/>
                          <a:latin typeface="Arial Black" panose="020B0A04020102020204" pitchFamily="34" charset="0"/>
                        </a:rPr>
                        <a:t>Činnosti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ourier New"/>
                      </a:endParaRPr>
                    </a:p>
                  </a:txBody>
                  <a:tcPr marL="5494" marR="5494" marT="0" marB="0" anchor="ctr"/>
                </a:tc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cs-CZ" sz="1400" u="none" strike="noStrike" spc="0" dirty="0">
                          <a:effectLst/>
                          <a:latin typeface="Arial Black" panose="020B0A04020102020204" pitchFamily="34" charset="0"/>
                        </a:rPr>
                        <a:t>Sociální</a:t>
                      </a:r>
                      <a:endParaRPr lang="cs-CZ" sz="14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u="none" strike="noStrike" spc="0" dirty="0">
                          <a:effectLst/>
                          <a:latin typeface="Arial Black" panose="020B0A04020102020204" pitchFamily="34" charset="0"/>
                        </a:rPr>
                        <a:t>pracovník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cs-CZ" sz="1400" u="none" strike="noStrike" spc="0" dirty="0" smtClean="0">
                          <a:effectLst/>
                          <a:latin typeface="Arial Black" panose="020B0A04020102020204" pitchFamily="34" charset="0"/>
                        </a:rPr>
                        <a:t>Pracovník</a:t>
                      </a:r>
                      <a:r>
                        <a:rPr lang="cs-CZ" sz="1400" u="none" strike="noStrike" spc="0" baseline="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cs-CZ" sz="1400" u="none" strike="noStrike" spc="0" dirty="0" smtClean="0">
                          <a:effectLst/>
                          <a:latin typeface="Arial Black" panose="020B0A04020102020204" pitchFamily="34" charset="0"/>
                        </a:rPr>
                        <a:t>v </a:t>
                      </a:r>
                      <a:r>
                        <a:rPr lang="cs-CZ" sz="1400" u="none" strike="noStrike" spc="0" dirty="0">
                          <a:effectLst/>
                          <a:latin typeface="Arial Black" panose="020B0A04020102020204" pitchFamily="34" charset="0"/>
                        </a:rPr>
                        <a:t>soc. </a:t>
                      </a:r>
                      <a:r>
                        <a:rPr lang="cs-CZ" sz="1400" u="none" strike="noStrike" spc="0" smtClean="0">
                          <a:effectLst/>
                          <a:latin typeface="Arial Black" panose="020B0A04020102020204" pitchFamily="34" charset="0"/>
                        </a:rPr>
                        <a:t>služb.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u="none" strike="noStrike" spc="0" dirty="0">
                          <a:effectLst/>
                          <a:latin typeface="Arial Black" panose="020B0A04020102020204" pitchFamily="34" charset="0"/>
                        </a:rPr>
                        <a:t>Psychiat­rická sestra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 dirty="0">
                          <a:effectLst/>
                        </a:rPr>
                        <a:t>Nácvik zvládání stresových situací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Doprovody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>
                          <a:effectLst/>
                        </a:rPr>
                        <a:t>x</a:t>
                      </a:r>
                      <a:endParaRPr lang="cs-CZ" sz="9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Podpora při zvládání MHD a cestování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>
                          <a:effectLst/>
                        </a:rPr>
                        <a:t>x</a:t>
                      </a:r>
                      <a:endParaRPr lang="cs-CZ" sz="9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Nácvik úklidu, péče o domácnost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Nácvik péče o vlastní osobu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Tréning kognitivních funkcí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385887">
                <a:tc>
                  <a:txBody>
                    <a:bodyPr/>
                    <a:lstStyle/>
                    <a:p>
                      <a:pPr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Kontrola užívání léků a přípravy léků do dávkovače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385887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Aplikace léků, samotná příprava léků, aplikace i.m. injekce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20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Edukace k dietnímu omezení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Sociální šetření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20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Zavedení psychiatrické rehabilitace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7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Případové vedení (case management)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20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Administrativní činnost psychiatrické sestry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</a:tr>
              <a:tr h="375684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Administrativní činnost sociálního pracovníka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37900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Zpracování rehabilitačního a krizového plánu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385887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Posouzení stavu pacienta/klienta v jeho přirozeném prostředí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207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Uzavření smlouvy o sociální službě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385887">
                <a:tc>
                  <a:txBody>
                    <a:bodyPr/>
                    <a:lstStyle/>
                    <a:p>
                      <a:pPr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>
                          <a:effectLst/>
                        </a:rPr>
                        <a:t>Jednání v zájmu klienta a prosazování jeho zájmů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  <a:tr h="385887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spc="0" dirty="0">
                          <a:effectLst/>
                        </a:rPr>
                        <a:t>Koordinuje zdravotní péči dle doporučení lékaře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u="none" strike="noStrike" spc="0" dirty="0">
                          <a:effectLst/>
                        </a:rPr>
                        <a:t>x</a:t>
                      </a:r>
                      <a:endParaRPr lang="cs-CZ" sz="9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494" marR="5494" marT="0" marB="0"/>
                </a:tc>
              </a:tr>
            </a:tbl>
          </a:graphicData>
        </a:graphic>
      </p:graphicFrame>
      <p:pic>
        <p:nvPicPr>
          <p:cNvPr id="10" name="Obrázek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3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Radka\AppData\Local\Microsoft\Windows\INetCache\IE\ZIFBSB8X\puzzle[1]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302362"/>
            <a:ext cx="5198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Multidisciplinární tým</a:t>
            </a:r>
            <a:endParaRPr lang="cs-CZ" sz="440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8283"/>
              </p:ext>
            </p:extLst>
          </p:nvPr>
        </p:nvGraphicFramePr>
        <p:xfrm>
          <a:off x="611560" y="236066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r:id="rId6" imgW="504762" imgH="800212" progId="">
                  <p:embed/>
                </p:oleObj>
              </mc:Choice>
              <mc:Fallback>
                <p:oleObj r:id="rId6" imgW="504762" imgH="80021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6066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62212" y="866329"/>
            <a:ext cx="1413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FOKUS 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– Opava, </a:t>
            </a:r>
            <a:r>
              <a:rPr lang="cs-CZ" sz="9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z.s</a:t>
            </a:r>
            <a:r>
              <a:rPr lang="cs-CZ" sz="9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421"/>
            <a:ext cx="1900306" cy="5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23528" y="1371731"/>
            <a:ext cx="4423006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 Black" panose="020B0A04020102020204" pitchFamily="34" charset="0"/>
              </a:rPr>
              <a:t>Složení týmu: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Psychiatrické sestry – v současnosti 4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pracovníci – v současnosti 4</a:t>
            </a:r>
          </a:p>
          <a:p>
            <a:pPr algn="just">
              <a:lnSpc>
                <a:spcPct val="150000"/>
              </a:lnSpc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Arial Black" panose="020B0A04020102020204" pitchFamily="34" charset="0"/>
              </a:rPr>
              <a:t>Pracovní doba: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pondělí až pátek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 7:30 do 15:30 hod </a:t>
            </a:r>
          </a:p>
          <a:p>
            <a:pPr marL="285750" indent="-285750">
              <a:buFontTx/>
              <a:buChar char="-"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807</Words>
  <Application>Microsoft Office PowerPoint</Application>
  <PresentationFormat>Předvádění na obrazovce (4:3)</PresentationFormat>
  <Paragraphs>268</Paragraphs>
  <Slides>17</Slides>
  <Notes>16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</dc:creator>
  <cp:lastModifiedBy>Viliam Kušnír</cp:lastModifiedBy>
  <cp:revision>87</cp:revision>
  <cp:lastPrinted>2016-10-05T05:52:43Z</cp:lastPrinted>
  <dcterms:created xsi:type="dcterms:W3CDTF">2016-09-08T08:46:16Z</dcterms:created>
  <dcterms:modified xsi:type="dcterms:W3CDTF">2018-06-25T20:33:32Z</dcterms:modified>
</cp:coreProperties>
</file>