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1376" r:id="rId2"/>
    <p:sldId id="454" r:id="rId3"/>
    <p:sldId id="513" r:id="rId4"/>
    <p:sldId id="472" r:id="rId5"/>
    <p:sldId id="455" r:id="rId6"/>
    <p:sldId id="489" r:id="rId7"/>
    <p:sldId id="494" r:id="rId8"/>
    <p:sldId id="499" r:id="rId9"/>
    <p:sldId id="951" r:id="rId10"/>
    <p:sldId id="607" r:id="rId11"/>
    <p:sldId id="448" r:id="rId12"/>
    <p:sldId id="655" r:id="rId13"/>
    <p:sldId id="654" r:id="rId14"/>
    <p:sldId id="1367" r:id="rId15"/>
    <p:sldId id="1369" r:id="rId16"/>
    <p:sldId id="466" r:id="rId17"/>
    <p:sldId id="467" r:id="rId18"/>
    <p:sldId id="641" r:id="rId19"/>
    <p:sldId id="1359" r:id="rId20"/>
    <p:sldId id="656" r:id="rId21"/>
    <p:sldId id="465" r:id="rId22"/>
    <p:sldId id="1373" r:id="rId23"/>
    <p:sldId id="1374" r:id="rId24"/>
    <p:sldId id="1375" r:id="rId25"/>
    <p:sldId id="1372" r:id="rId26"/>
    <p:sldId id="482" r:id="rId27"/>
    <p:sldId id="483" r:id="rId28"/>
    <p:sldId id="488" r:id="rId29"/>
    <p:sldId id="495" r:id="rId30"/>
    <p:sldId id="496" r:id="rId31"/>
    <p:sldId id="295" r:id="rId32"/>
    <p:sldId id="462" r:id="rId33"/>
    <p:sldId id="463" r:id="rId34"/>
    <p:sldId id="487" r:id="rId3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6500"/>
    <a:srgbClr val="FF66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94" autoAdjust="0"/>
    <p:restoredTop sz="94595" autoAdjust="0"/>
  </p:normalViewPr>
  <p:slideViewPr>
    <p:cSldViewPr snapToGrid="0">
      <p:cViewPr varScale="1">
        <p:scale>
          <a:sx n="83" d="100"/>
          <a:sy n="83" d="100"/>
        </p:scale>
        <p:origin x="422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808F6C-D3D4-41B2-820F-DC0B3216E8BB}" type="doc">
      <dgm:prSet loTypeId="urn:microsoft.com/office/officeart/2005/8/layout/radial3" loCatId="relationship" qsTypeId="urn:microsoft.com/office/officeart/2005/8/quickstyle/simple3" qsCatId="simple" csTypeId="urn:microsoft.com/office/officeart/2005/8/colors/accent1_4" csCatId="accent1" phldr="1"/>
      <dgm:spPr/>
      <dgm:t>
        <a:bodyPr/>
        <a:lstStyle/>
        <a:p>
          <a:endParaRPr lang="pl-PL"/>
        </a:p>
      </dgm:t>
    </dgm:pt>
    <dgm:pt modelId="{DDA6D043-CF13-43F6-8CB1-26CAB32CA247}">
      <dgm:prSet phldrT="[Tekst]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l-PL" b="1" dirty="0">
              <a:solidFill>
                <a:schemeClr val="accent5">
                  <a:lumMod val="75000"/>
                </a:schemeClr>
              </a:solidFill>
            </a:rPr>
            <a:t>Jedno Zdrowie</a:t>
          </a:r>
        </a:p>
      </dgm:t>
    </dgm:pt>
    <dgm:pt modelId="{942F3CE6-5321-4C07-ACF2-3D24110EEAA0}" type="parTrans" cxnId="{DF63D63F-49C6-4025-8A52-496FAFF285CC}">
      <dgm:prSet/>
      <dgm:spPr/>
      <dgm:t>
        <a:bodyPr/>
        <a:lstStyle/>
        <a:p>
          <a:endParaRPr lang="pl-PL"/>
        </a:p>
      </dgm:t>
    </dgm:pt>
    <dgm:pt modelId="{E8A5796A-7743-4033-98BB-2EED78BA03D4}" type="sibTrans" cxnId="{DF63D63F-49C6-4025-8A52-496FAFF285CC}">
      <dgm:prSet/>
      <dgm:spPr/>
      <dgm:t>
        <a:bodyPr/>
        <a:lstStyle/>
        <a:p>
          <a:endParaRPr lang="pl-PL"/>
        </a:p>
      </dgm:t>
    </dgm:pt>
    <dgm:pt modelId="{2E38711A-5CB0-4BB8-BC49-2A5C179D3DBF}">
      <dgm:prSet phldrT="[Tekst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l-PL" sz="2000" b="1" dirty="0">
              <a:solidFill>
                <a:schemeClr val="accent5">
                  <a:lumMod val="75000"/>
                </a:schemeClr>
              </a:solidFill>
            </a:rPr>
            <a:t>rośliny</a:t>
          </a:r>
        </a:p>
      </dgm:t>
    </dgm:pt>
    <dgm:pt modelId="{64738B80-90F1-4873-A528-2988AA5C15B5}" type="parTrans" cxnId="{6665154D-7D48-4D84-A208-4BE849D43C38}">
      <dgm:prSet/>
      <dgm:spPr/>
      <dgm:t>
        <a:bodyPr/>
        <a:lstStyle/>
        <a:p>
          <a:endParaRPr lang="pl-PL"/>
        </a:p>
      </dgm:t>
    </dgm:pt>
    <dgm:pt modelId="{793877EE-1D45-4A92-B490-E5A9FB6015F4}" type="sibTrans" cxnId="{6665154D-7D48-4D84-A208-4BE849D43C38}">
      <dgm:prSet/>
      <dgm:spPr/>
      <dgm:t>
        <a:bodyPr/>
        <a:lstStyle/>
        <a:p>
          <a:endParaRPr lang="pl-PL"/>
        </a:p>
      </dgm:t>
    </dgm:pt>
    <dgm:pt modelId="{926D54D7-7788-4DF9-96FC-7FAB65110225}">
      <dgm:prSet phldrT="[Tekst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l-PL" sz="1800" b="1" dirty="0">
              <a:solidFill>
                <a:schemeClr val="accent5">
                  <a:lumMod val="75000"/>
                </a:schemeClr>
              </a:solidFill>
            </a:rPr>
            <a:t>zwierzęta</a:t>
          </a:r>
        </a:p>
      </dgm:t>
    </dgm:pt>
    <dgm:pt modelId="{55921620-B916-44AB-809E-A02138C7608D}" type="parTrans" cxnId="{07C9B5FD-A711-4B55-984B-7A9A75B851FD}">
      <dgm:prSet/>
      <dgm:spPr/>
      <dgm:t>
        <a:bodyPr/>
        <a:lstStyle/>
        <a:p>
          <a:endParaRPr lang="pl-PL"/>
        </a:p>
      </dgm:t>
    </dgm:pt>
    <dgm:pt modelId="{0B5A4B44-AACF-491C-A1FC-107807EBE29C}" type="sibTrans" cxnId="{07C9B5FD-A711-4B55-984B-7A9A75B851FD}">
      <dgm:prSet/>
      <dgm:spPr/>
      <dgm:t>
        <a:bodyPr/>
        <a:lstStyle/>
        <a:p>
          <a:endParaRPr lang="pl-PL"/>
        </a:p>
      </dgm:t>
    </dgm:pt>
    <dgm:pt modelId="{77C0706D-E3CF-4FCC-BC3C-DBC1E36217C6}">
      <dgm:prSet phldrT="[Tekst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l-PL" sz="1800" b="1" dirty="0">
              <a:solidFill>
                <a:schemeClr val="accent5">
                  <a:lumMod val="75000"/>
                </a:schemeClr>
              </a:solidFill>
            </a:rPr>
            <a:t>mikro-</a:t>
          </a:r>
          <a:br>
            <a:rPr lang="pl-PL" sz="1800" b="1" dirty="0">
              <a:solidFill>
                <a:schemeClr val="accent5">
                  <a:lumMod val="75000"/>
                </a:schemeClr>
              </a:solidFill>
            </a:rPr>
          </a:br>
          <a:r>
            <a:rPr lang="pl-PL" sz="1800" b="1" dirty="0">
              <a:solidFill>
                <a:schemeClr val="accent5">
                  <a:lumMod val="75000"/>
                </a:schemeClr>
              </a:solidFill>
            </a:rPr>
            <a:t>organizmy </a:t>
          </a:r>
        </a:p>
      </dgm:t>
    </dgm:pt>
    <dgm:pt modelId="{3007E2CC-F37E-4DB5-9895-B0412B2450DB}" type="parTrans" cxnId="{D988F6F5-7224-4EB8-BB0F-D1449DFC23ED}">
      <dgm:prSet/>
      <dgm:spPr/>
      <dgm:t>
        <a:bodyPr/>
        <a:lstStyle/>
        <a:p>
          <a:endParaRPr lang="pl-PL"/>
        </a:p>
      </dgm:t>
    </dgm:pt>
    <dgm:pt modelId="{3E6EA75D-2EA8-4D32-8095-B9938BE82028}" type="sibTrans" cxnId="{D988F6F5-7224-4EB8-BB0F-D1449DFC23ED}">
      <dgm:prSet/>
      <dgm:spPr/>
      <dgm:t>
        <a:bodyPr/>
        <a:lstStyle/>
        <a:p>
          <a:endParaRPr lang="pl-PL"/>
        </a:p>
      </dgm:t>
    </dgm:pt>
    <dgm:pt modelId="{5094AFAD-BD19-4893-A180-8EE5BBD4574D}">
      <dgm:prSet phldrT="[Tekst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pPr algn="l"/>
          <a:r>
            <a:rPr lang="pl-PL" sz="2000" b="1" dirty="0">
              <a:solidFill>
                <a:schemeClr val="accent5">
                  <a:lumMod val="75000"/>
                </a:schemeClr>
              </a:solidFill>
            </a:rPr>
            <a:t>człowiek</a:t>
          </a:r>
        </a:p>
      </dgm:t>
    </dgm:pt>
    <dgm:pt modelId="{3F26BC4E-FE18-4319-AF35-7B2E7C0C2A30}" type="parTrans" cxnId="{83C367ED-7960-450A-BE9C-8E86FDE9D0ED}">
      <dgm:prSet/>
      <dgm:spPr/>
      <dgm:t>
        <a:bodyPr/>
        <a:lstStyle/>
        <a:p>
          <a:endParaRPr lang="pl-PL"/>
        </a:p>
      </dgm:t>
    </dgm:pt>
    <dgm:pt modelId="{5C2BE75D-EFCC-45E6-8A3A-38584A7B288B}" type="sibTrans" cxnId="{83C367ED-7960-450A-BE9C-8E86FDE9D0ED}">
      <dgm:prSet/>
      <dgm:spPr/>
      <dgm:t>
        <a:bodyPr/>
        <a:lstStyle/>
        <a:p>
          <a:endParaRPr lang="pl-PL"/>
        </a:p>
      </dgm:t>
    </dgm:pt>
    <dgm:pt modelId="{CEE0CCC2-F790-4844-AF76-4147B8F6247A}">
      <dgm:prSet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l-PL" sz="2100" b="1" dirty="0">
              <a:solidFill>
                <a:schemeClr val="accent5">
                  <a:lumMod val="75000"/>
                </a:schemeClr>
              </a:solidFill>
            </a:rPr>
            <a:t>gleba</a:t>
          </a:r>
        </a:p>
      </dgm:t>
    </dgm:pt>
    <dgm:pt modelId="{4588D822-12F8-42A6-B33B-8FB44EC66459}" type="parTrans" cxnId="{DEACBA4F-23FA-455A-A574-DFB71FC8B0F6}">
      <dgm:prSet/>
      <dgm:spPr/>
      <dgm:t>
        <a:bodyPr/>
        <a:lstStyle/>
        <a:p>
          <a:endParaRPr lang="pl-PL"/>
        </a:p>
      </dgm:t>
    </dgm:pt>
    <dgm:pt modelId="{D073E27C-CA5F-4EF9-8AE5-D74E7F2EB8F3}" type="sibTrans" cxnId="{DEACBA4F-23FA-455A-A574-DFB71FC8B0F6}">
      <dgm:prSet/>
      <dgm:spPr/>
      <dgm:t>
        <a:bodyPr/>
        <a:lstStyle/>
        <a:p>
          <a:endParaRPr lang="pl-PL"/>
        </a:p>
      </dgm:t>
    </dgm:pt>
    <dgm:pt modelId="{7314E298-A849-4B3C-A0DA-2E7E8E462194}" type="pres">
      <dgm:prSet presAssocID="{61808F6C-D3D4-41B2-820F-DC0B3216E8B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B52D4945-9877-46DD-B0A4-47CC147123B2}" type="pres">
      <dgm:prSet presAssocID="{61808F6C-D3D4-41B2-820F-DC0B3216E8BB}" presName="radial" presStyleCnt="0">
        <dgm:presLayoutVars>
          <dgm:animLvl val="ctr"/>
        </dgm:presLayoutVars>
      </dgm:prSet>
      <dgm:spPr/>
    </dgm:pt>
    <dgm:pt modelId="{1756C18F-7B43-496A-95DA-34A011C42DAD}" type="pres">
      <dgm:prSet presAssocID="{DDA6D043-CF13-43F6-8CB1-26CAB32CA247}" presName="centerShape" presStyleLbl="vennNode1" presStyleIdx="0" presStyleCnt="6" custLinFactNeighborX="-516" custLinFactNeighborY="-516"/>
      <dgm:spPr/>
      <dgm:t>
        <a:bodyPr/>
        <a:lstStyle/>
        <a:p>
          <a:endParaRPr lang="cs-CZ"/>
        </a:p>
      </dgm:t>
    </dgm:pt>
    <dgm:pt modelId="{1C08B75B-1597-4175-AC25-285BAB468EA6}" type="pres">
      <dgm:prSet presAssocID="{2E38711A-5CB0-4BB8-BC49-2A5C179D3DBF}" presName="node" presStyleLbl="vennNode1" presStyleIdx="1" presStyleCnt="6" custScaleX="111527" custScaleY="108658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9B79289-FBBA-43DA-BAE9-665908B6A920}" type="pres">
      <dgm:prSet presAssocID="{926D54D7-7788-4DF9-96FC-7FAB65110225}" presName="node" presStyleLbl="vennNode1" presStyleIdx="2" presStyleCnt="6" custScaleX="113815" custScaleY="11131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DC70A2D-93DD-469A-BEB7-FC605589CB9E}" type="pres">
      <dgm:prSet presAssocID="{77C0706D-E3CF-4FCC-BC3C-DBC1E36217C6}" presName="node" presStyleLbl="vennNode1" presStyleIdx="3" presStyleCnt="6" custScaleX="111467" custScaleY="113852" custRadScaleRad="100215" custRadScaleInc="10490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EBACD2D-A76A-4914-9195-872790370BCA}" type="pres">
      <dgm:prSet presAssocID="{5094AFAD-BD19-4893-A180-8EE5BBD4574D}" presName="node" presStyleLbl="vennNode1" presStyleIdx="4" presStyleCnt="6" custScaleX="108926" custScaleY="108967" custRadScaleRad="94576" custRadScaleInc="-9811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D0640E8-6048-4134-95FD-E2347C3ACF02}" type="pres">
      <dgm:prSet presAssocID="{CEE0CCC2-F790-4844-AF76-4147B8F6247A}" presName="node" presStyleLbl="vennNode1" presStyleIdx="5" presStyleCnt="6" custScaleX="112882" custScaleY="11208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2633B7C-455A-4A53-B7DC-76BAA111080C}" type="presOf" srcId="{926D54D7-7788-4DF9-96FC-7FAB65110225}" destId="{59B79289-FBBA-43DA-BAE9-665908B6A920}" srcOrd="0" destOrd="0" presId="urn:microsoft.com/office/officeart/2005/8/layout/radial3"/>
    <dgm:cxn modelId="{DF63D63F-49C6-4025-8A52-496FAFF285CC}" srcId="{61808F6C-D3D4-41B2-820F-DC0B3216E8BB}" destId="{DDA6D043-CF13-43F6-8CB1-26CAB32CA247}" srcOrd="0" destOrd="0" parTransId="{942F3CE6-5321-4C07-ACF2-3D24110EEAA0}" sibTransId="{E8A5796A-7743-4033-98BB-2EED78BA03D4}"/>
    <dgm:cxn modelId="{6665154D-7D48-4D84-A208-4BE849D43C38}" srcId="{DDA6D043-CF13-43F6-8CB1-26CAB32CA247}" destId="{2E38711A-5CB0-4BB8-BC49-2A5C179D3DBF}" srcOrd="0" destOrd="0" parTransId="{64738B80-90F1-4873-A528-2988AA5C15B5}" sibTransId="{793877EE-1D45-4A92-B490-E5A9FB6015F4}"/>
    <dgm:cxn modelId="{4BA24ED5-5CC9-4A65-BAF2-2F03A2121BC9}" type="presOf" srcId="{CEE0CCC2-F790-4844-AF76-4147B8F6247A}" destId="{8D0640E8-6048-4134-95FD-E2347C3ACF02}" srcOrd="0" destOrd="0" presId="urn:microsoft.com/office/officeart/2005/8/layout/radial3"/>
    <dgm:cxn modelId="{83C367ED-7960-450A-BE9C-8E86FDE9D0ED}" srcId="{DDA6D043-CF13-43F6-8CB1-26CAB32CA247}" destId="{5094AFAD-BD19-4893-A180-8EE5BBD4574D}" srcOrd="3" destOrd="0" parTransId="{3F26BC4E-FE18-4319-AF35-7B2E7C0C2A30}" sibTransId="{5C2BE75D-EFCC-45E6-8A3A-38584A7B288B}"/>
    <dgm:cxn modelId="{D988F6F5-7224-4EB8-BB0F-D1449DFC23ED}" srcId="{DDA6D043-CF13-43F6-8CB1-26CAB32CA247}" destId="{77C0706D-E3CF-4FCC-BC3C-DBC1E36217C6}" srcOrd="2" destOrd="0" parTransId="{3007E2CC-F37E-4DB5-9895-B0412B2450DB}" sibTransId="{3E6EA75D-2EA8-4D32-8095-B9938BE82028}"/>
    <dgm:cxn modelId="{7B455078-6A45-4CD4-BF17-1C1390273979}" type="presOf" srcId="{77C0706D-E3CF-4FCC-BC3C-DBC1E36217C6}" destId="{DDC70A2D-93DD-469A-BEB7-FC605589CB9E}" srcOrd="0" destOrd="0" presId="urn:microsoft.com/office/officeart/2005/8/layout/radial3"/>
    <dgm:cxn modelId="{3B0C2991-29D2-49BA-82AE-3BED6A282443}" type="presOf" srcId="{2E38711A-5CB0-4BB8-BC49-2A5C179D3DBF}" destId="{1C08B75B-1597-4175-AC25-285BAB468EA6}" srcOrd="0" destOrd="0" presId="urn:microsoft.com/office/officeart/2005/8/layout/radial3"/>
    <dgm:cxn modelId="{C81B2A0E-BE21-40E6-AA1F-19C68D3F74B7}" type="presOf" srcId="{DDA6D043-CF13-43F6-8CB1-26CAB32CA247}" destId="{1756C18F-7B43-496A-95DA-34A011C42DAD}" srcOrd="0" destOrd="0" presId="urn:microsoft.com/office/officeart/2005/8/layout/radial3"/>
    <dgm:cxn modelId="{07C9B5FD-A711-4B55-984B-7A9A75B851FD}" srcId="{DDA6D043-CF13-43F6-8CB1-26CAB32CA247}" destId="{926D54D7-7788-4DF9-96FC-7FAB65110225}" srcOrd="1" destOrd="0" parTransId="{55921620-B916-44AB-809E-A02138C7608D}" sibTransId="{0B5A4B44-AACF-491C-A1FC-107807EBE29C}"/>
    <dgm:cxn modelId="{DEACBA4F-23FA-455A-A574-DFB71FC8B0F6}" srcId="{DDA6D043-CF13-43F6-8CB1-26CAB32CA247}" destId="{CEE0CCC2-F790-4844-AF76-4147B8F6247A}" srcOrd="4" destOrd="0" parTransId="{4588D822-12F8-42A6-B33B-8FB44EC66459}" sibTransId="{D073E27C-CA5F-4EF9-8AE5-D74E7F2EB8F3}"/>
    <dgm:cxn modelId="{38AFF743-1018-46D8-AE68-840752A01F42}" type="presOf" srcId="{61808F6C-D3D4-41B2-820F-DC0B3216E8BB}" destId="{7314E298-A849-4B3C-A0DA-2E7E8E462194}" srcOrd="0" destOrd="0" presId="urn:microsoft.com/office/officeart/2005/8/layout/radial3"/>
    <dgm:cxn modelId="{5E54092D-29CF-40BF-8799-35C502C68912}" type="presOf" srcId="{5094AFAD-BD19-4893-A180-8EE5BBD4574D}" destId="{CEBACD2D-A76A-4914-9195-872790370BCA}" srcOrd="0" destOrd="0" presId="urn:microsoft.com/office/officeart/2005/8/layout/radial3"/>
    <dgm:cxn modelId="{A94D43C3-6311-4327-A746-A1933EF94D3B}" type="presParOf" srcId="{7314E298-A849-4B3C-A0DA-2E7E8E462194}" destId="{B52D4945-9877-46DD-B0A4-47CC147123B2}" srcOrd="0" destOrd="0" presId="urn:microsoft.com/office/officeart/2005/8/layout/radial3"/>
    <dgm:cxn modelId="{E9CC4E00-EB5A-4B59-BACF-2229B556653B}" type="presParOf" srcId="{B52D4945-9877-46DD-B0A4-47CC147123B2}" destId="{1756C18F-7B43-496A-95DA-34A011C42DAD}" srcOrd="0" destOrd="0" presId="urn:microsoft.com/office/officeart/2005/8/layout/radial3"/>
    <dgm:cxn modelId="{5434806C-6735-4A0B-BB15-7B207F84D139}" type="presParOf" srcId="{B52D4945-9877-46DD-B0A4-47CC147123B2}" destId="{1C08B75B-1597-4175-AC25-285BAB468EA6}" srcOrd="1" destOrd="0" presId="urn:microsoft.com/office/officeart/2005/8/layout/radial3"/>
    <dgm:cxn modelId="{767EFFA0-668A-4D4E-9ECE-B4F9D573BFB8}" type="presParOf" srcId="{B52D4945-9877-46DD-B0A4-47CC147123B2}" destId="{59B79289-FBBA-43DA-BAE9-665908B6A920}" srcOrd="2" destOrd="0" presId="urn:microsoft.com/office/officeart/2005/8/layout/radial3"/>
    <dgm:cxn modelId="{D0DBE7F4-B4BC-4554-B2BE-98FD752F02A6}" type="presParOf" srcId="{B52D4945-9877-46DD-B0A4-47CC147123B2}" destId="{DDC70A2D-93DD-469A-BEB7-FC605589CB9E}" srcOrd="3" destOrd="0" presId="urn:microsoft.com/office/officeart/2005/8/layout/radial3"/>
    <dgm:cxn modelId="{72BCACA5-07BF-4B3B-9861-E63C0F13B746}" type="presParOf" srcId="{B52D4945-9877-46DD-B0A4-47CC147123B2}" destId="{CEBACD2D-A76A-4914-9195-872790370BCA}" srcOrd="4" destOrd="0" presId="urn:microsoft.com/office/officeart/2005/8/layout/radial3"/>
    <dgm:cxn modelId="{B67F4CAA-2021-48EE-B809-EAB5B45ACC08}" type="presParOf" srcId="{B52D4945-9877-46DD-B0A4-47CC147123B2}" destId="{8D0640E8-6048-4134-95FD-E2347C3ACF02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56C18F-7B43-496A-95DA-34A011C42DAD}">
      <dsp:nvSpPr>
        <dsp:cNvPr id="0" name=""/>
        <dsp:cNvSpPr/>
      </dsp:nvSpPr>
      <dsp:spPr>
        <a:xfrm>
          <a:off x="1047780" y="1320457"/>
          <a:ext cx="2899306" cy="2899306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accent1">
              <a:lumMod val="5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500" b="1" kern="1200" dirty="0">
              <a:solidFill>
                <a:schemeClr val="accent5">
                  <a:lumMod val="75000"/>
                </a:schemeClr>
              </a:solidFill>
            </a:rPr>
            <a:t>Jedno Zdrowie</a:t>
          </a:r>
        </a:p>
      </dsp:txBody>
      <dsp:txXfrm>
        <a:off x="1472374" y="1745051"/>
        <a:ext cx="2050118" cy="2050118"/>
      </dsp:txXfrm>
    </dsp:sp>
    <dsp:sp modelId="{1C08B75B-1597-4175-AC25-285BAB468EA6}">
      <dsp:nvSpPr>
        <dsp:cNvPr id="0" name=""/>
        <dsp:cNvSpPr/>
      </dsp:nvSpPr>
      <dsp:spPr>
        <a:xfrm>
          <a:off x="1708521" y="115883"/>
          <a:ext cx="1616754" cy="1575164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116961"/>
                <a:satOff val="862"/>
                <a:lumOff val="1024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alpha val="50000"/>
                <a:hueOff val="116961"/>
                <a:satOff val="862"/>
                <a:lumOff val="102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alpha val="50000"/>
                <a:hueOff val="116961"/>
                <a:satOff val="862"/>
                <a:lumOff val="102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accent1">
              <a:lumMod val="5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solidFill>
                <a:schemeClr val="accent5">
                  <a:lumMod val="75000"/>
                </a:schemeClr>
              </a:solidFill>
            </a:rPr>
            <a:t>rośliny</a:t>
          </a:r>
        </a:p>
      </dsp:txBody>
      <dsp:txXfrm>
        <a:off x="1945289" y="346560"/>
        <a:ext cx="1143218" cy="1113810"/>
      </dsp:txXfrm>
    </dsp:sp>
    <dsp:sp modelId="{59B79289-FBBA-43DA-BAE9-665908B6A920}">
      <dsp:nvSpPr>
        <dsp:cNvPr id="0" name=""/>
        <dsp:cNvSpPr/>
      </dsp:nvSpPr>
      <dsp:spPr>
        <a:xfrm>
          <a:off x="3485734" y="1399902"/>
          <a:ext cx="1649922" cy="1613667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233923"/>
                <a:satOff val="1724"/>
                <a:lumOff val="2049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alpha val="50000"/>
                <a:hueOff val="233923"/>
                <a:satOff val="1724"/>
                <a:lumOff val="2049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alpha val="50000"/>
                <a:hueOff val="233923"/>
                <a:satOff val="1724"/>
                <a:lumOff val="2049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accent1">
              <a:lumMod val="5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>
              <a:solidFill>
                <a:schemeClr val="accent5">
                  <a:lumMod val="75000"/>
                </a:schemeClr>
              </a:solidFill>
            </a:rPr>
            <a:t>zwierzęta</a:t>
          </a:r>
        </a:p>
      </dsp:txBody>
      <dsp:txXfrm>
        <a:off x="3727359" y="1636218"/>
        <a:ext cx="1166672" cy="1141035"/>
      </dsp:txXfrm>
    </dsp:sp>
    <dsp:sp modelId="{DDC70A2D-93DD-469A-BEB7-FC605589CB9E}">
      <dsp:nvSpPr>
        <dsp:cNvPr id="0" name=""/>
        <dsp:cNvSpPr/>
      </dsp:nvSpPr>
      <dsp:spPr>
        <a:xfrm>
          <a:off x="505840" y="3422165"/>
          <a:ext cx="1615884" cy="165045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350884"/>
                <a:satOff val="2586"/>
                <a:lumOff val="3073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alpha val="50000"/>
                <a:hueOff val="350884"/>
                <a:satOff val="2586"/>
                <a:lumOff val="3073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alpha val="50000"/>
                <a:hueOff val="350884"/>
                <a:satOff val="2586"/>
                <a:lumOff val="3073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accent1">
              <a:lumMod val="5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>
              <a:solidFill>
                <a:schemeClr val="accent5">
                  <a:lumMod val="75000"/>
                </a:schemeClr>
              </a:solidFill>
            </a:rPr>
            <a:t>mikro-</a:t>
          </a:r>
          <a:br>
            <a:rPr lang="pl-PL" sz="1800" b="1" kern="1200" dirty="0">
              <a:solidFill>
                <a:schemeClr val="accent5">
                  <a:lumMod val="75000"/>
                </a:schemeClr>
              </a:solidFill>
            </a:rPr>
          </a:br>
          <a:r>
            <a:rPr lang="pl-PL" sz="1800" b="1" kern="1200" dirty="0">
              <a:solidFill>
                <a:schemeClr val="accent5">
                  <a:lumMod val="75000"/>
                </a:schemeClr>
              </a:solidFill>
            </a:rPr>
            <a:t>organizmy </a:t>
          </a:r>
        </a:p>
      </dsp:txBody>
      <dsp:txXfrm>
        <a:off x="742481" y="3663869"/>
        <a:ext cx="1142602" cy="1167051"/>
      </dsp:txXfrm>
    </dsp:sp>
    <dsp:sp modelId="{CEBACD2D-A76A-4914-9195-872790370BCA}">
      <dsp:nvSpPr>
        <dsp:cNvPr id="0" name=""/>
        <dsp:cNvSpPr/>
      </dsp:nvSpPr>
      <dsp:spPr>
        <a:xfrm>
          <a:off x="2741431" y="3467288"/>
          <a:ext cx="1579049" cy="1579643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233923"/>
                <a:satOff val="1724"/>
                <a:lumOff val="2049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alpha val="50000"/>
                <a:hueOff val="233923"/>
                <a:satOff val="1724"/>
                <a:lumOff val="2049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alpha val="50000"/>
                <a:hueOff val="233923"/>
                <a:satOff val="1724"/>
                <a:lumOff val="2049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accent1">
              <a:lumMod val="5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solidFill>
                <a:schemeClr val="accent5">
                  <a:lumMod val="75000"/>
                </a:schemeClr>
              </a:solidFill>
            </a:rPr>
            <a:t>człowiek</a:t>
          </a:r>
        </a:p>
      </dsp:txBody>
      <dsp:txXfrm>
        <a:off x="2972677" y="3698621"/>
        <a:ext cx="1116557" cy="1116977"/>
      </dsp:txXfrm>
    </dsp:sp>
    <dsp:sp modelId="{8D0640E8-6048-4134-95FD-E2347C3ACF02}">
      <dsp:nvSpPr>
        <dsp:cNvPr id="0" name=""/>
        <dsp:cNvSpPr/>
      </dsp:nvSpPr>
      <dsp:spPr>
        <a:xfrm>
          <a:off x="-95097" y="1394328"/>
          <a:ext cx="1636397" cy="1624814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alpha val="50000"/>
                <a:hueOff val="116961"/>
                <a:satOff val="862"/>
                <a:lumOff val="1024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80000"/>
                <a:alpha val="50000"/>
                <a:hueOff val="116961"/>
                <a:satOff val="862"/>
                <a:lumOff val="102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80000"/>
                <a:alpha val="50000"/>
                <a:hueOff val="116961"/>
                <a:satOff val="862"/>
                <a:lumOff val="102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accent1">
              <a:lumMod val="50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100" b="1" kern="1200" dirty="0">
              <a:solidFill>
                <a:schemeClr val="accent5">
                  <a:lumMod val="75000"/>
                </a:schemeClr>
              </a:solidFill>
            </a:rPr>
            <a:t>gleba</a:t>
          </a:r>
        </a:p>
      </dsp:txBody>
      <dsp:txXfrm>
        <a:off x="144548" y="1632277"/>
        <a:ext cx="1157107" cy="11489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A84B0-2B7E-4C45-825B-5D24651D439C}" type="datetimeFigureOut">
              <a:rPr lang="pl-PL" smtClean="0"/>
              <a:t>11.07.2019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93163B-2AAC-4B16-81B4-AE9E2326702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134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93163B-2AAC-4B16-81B4-AE9E23267022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4419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6C5FB-375B-4716-A8F8-BB7E0A58E5C8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2052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93163B-2AAC-4B16-81B4-AE9E2326702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4396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obrazu slajdu 1">
            <a:extLst>
              <a:ext uri="{FF2B5EF4-FFF2-40B4-BE49-F238E27FC236}">
                <a16:creationId xmlns:a16="http://schemas.microsoft.com/office/drawing/2014/main" id="{01E702BD-78B3-41F7-A55E-4B832CE4D7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ymbol zastępczy notatek 2">
            <a:extLst>
              <a:ext uri="{FF2B5EF4-FFF2-40B4-BE49-F238E27FC236}">
                <a16:creationId xmlns:a16="http://schemas.microsoft.com/office/drawing/2014/main" id="{9E681A69-AD16-43FA-8651-8BF726D5F94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l-PL" altLang="pl-PL"/>
              <a:t>Amerykański naukowy projekt badawczy. 200 naukowców z 80 instytucji sekwencjonują materiał bakteryjny pobrany z 250 zdrowych osób. Ocena ich wpływu na metabolizm, procesy fizjologiczne, zapadalnośc na różne choroby. Projekt jest  w pewnym sensie rozszerzeniem Human Genome Project.</a:t>
            </a:r>
          </a:p>
        </p:txBody>
      </p:sp>
      <p:sp>
        <p:nvSpPr>
          <p:cNvPr id="15364" name="Symbol zastępczy numeru slajdu 3">
            <a:extLst>
              <a:ext uri="{FF2B5EF4-FFF2-40B4-BE49-F238E27FC236}">
                <a16:creationId xmlns:a16="http://schemas.microsoft.com/office/drawing/2014/main" id="{F0D23072-FCB4-431F-9F17-1D1E23442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E861CD7-E5E2-4659-8159-0CCD5768B7A8}" type="slidenum">
              <a:rPr lang="pl-PL" altLang="pl-PL" smtClean="0">
                <a:latin typeface="Times New Roman" panose="02020603050405020304" pitchFamily="18" charset="0"/>
              </a:rPr>
              <a:pPr/>
              <a:t>7</a:t>
            </a:fld>
            <a:endParaRPr lang="pl-PL" altLang="pl-PL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8B7EE913-0BF5-4AD3-8AD2-7125E840EC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2AC2B40-0AE7-4E86-8437-09D2C364D6F1}" type="slidenum">
              <a:rPr lang="pl-PL" altLang="pl-PL" smtClean="0">
                <a:solidFill>
                  <a:srgbClr val="000000"/>
                </a:solidFill>
                <a:ea typeface="Microsoft YaHei" panose="020B0503020204020204" pitchFamily="34" charset="-122"/>
              </a:rPr>
              <a:pPr eaLnBrk="1" hangingPunct="1"/>
              <a:t>11</a:t>
            </a:fld>
            <a:endParaRPr lang="pl-PL" altLang="pl-PL">
              <a:solidFill>
                <a:srgbClr val="000000"/>
              </a:solidFill>
              <a:ea typeface="Microsoft YaHei" panose="020B0503020204020204" pitchFamily="34" charset="-122"/>
            </a:endParaRPr>
          </a:p>
        </p:txBody>
      </p:sp>
      <p:sp>
        <p:nvSpPr>
          <p:cNvPr id="32771" name="Rectangle 1">
            <a:extLst>
              <a:ext uri="{FF2B5EF4-FFF2-40B4-BE49-F238E27FC236}">
                <a16:creationId xmlns:a16="http://schemas.microsoft.com/office/drawing/2014/main" id="{245B4DC0-0164-410D-A830-D5EF3C584E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2" name="Rectangle 2">
            <a:extLst>
              <a:ext uri="{FF2B5EF4-FFF2-40B4-BE49-F238E27FC236}">
                <a16:creationId xmlns:a16="http://schemas.microsoft.com/office/drawing/2014/main" id="{3E8D40D3-0F51-4B2F-AD09-F988320248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89911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93163B-2AAC-4B16-81B4-AE9E23267022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3038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93163B-2AAC-4B16-81B4-AE9E23267022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2130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DC8F-BC21-4EBA-BFC6-50B283720430}" type="datetimeFigureOut">
              <a:rPr lang="pl-PL" smtClean="0"/>
              <a:t>11.07.2019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B4B84-F7B2-497A-9400-921FD57C89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1791551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DC8F-BC21-4EBA-BFC6-50B283720430}" type="datetimeFigureOut">
              <a:rPr lang="pl-PL" smtClean="0"/>
              <a:t>11.07.2019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B4B84-F7B2-497A-9400-921FD57C89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800518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DC8F-BC21-4EBA-BFC6-50B283720430}" type="datetimeFigureOut">
              <a:rPr lang="pl-PL" smtClean="0"/>
              <a:t>11.07.2019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B4B84-F7B2-497A-9400-921FD57C89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9340603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ytuł i 4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609600" y="3938595"/>
            <a:ext cx="5384800" cy="21875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7600" y="3938595"/>
            <a:ext cx="5384800" cy="21875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EA2818D-84A1-4545-A5B8-595CEDE4DE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A1C7DAB-1137-4172-A5F0-EFBF8E0D51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29717BC-D0D1-4D66-B262-5F224378AE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D4C8AC62-2067-493A-A437-4277F006B35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2262355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DC8F-BC21-4EBA-BFC6-50B283720430}" type="datetimeFigureOut">
              <a:rPr lang="pl-PL" smtClean="0"/>
              <a:t>11.07.2019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B4B84-F7B2-497A-9400-921FD57C89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0971069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DC8F-BC21-4EBA-BFC6-50B283720430}" type="datetimeFigureOut">
              <a:rPr lang="pl-PL" smtClean="0"/>
              <a:t>11.07.2019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B4B84-F7B2-497A-9400-921FD57C89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186503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DC8F-BC21-4EBA-BFC6-50B283720430}" type="datetimeFigureOut">
              <a:rPr lang="pl-PL" smtClean="0"/>
              <a:t>11.07.2019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B4B84-F7B2-497A-9400-921FD57C89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4211294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DC8F-BC21-4EBA-BFC6-50B283720430}" type="datetimeFigureOut">
              <a:rPr lang="pl-PL" smtClean="0"/>
              <a:t>11.07.2019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B4B84-F7B2-497A-9400-921FD57C89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8310158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DC8F-BC21-4EBA-BFC6-50B283720430}" type="datetimeFigureOut">
              <a:rPr lang="pl-PL" smtClean="0"/>
              <a:t>11.07.2019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B4B84-F7B2-497A-9400-921FD57C89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0911016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DC8F-BC21-4EBA-BFC6-50B283720430}" type="datetimeFigureOut">
              <a:rPr lang="pl-PL" smtClean="0"/>
              <a:t>11.07.2019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B4B84-F7B2-497A-9400-921FD57C89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5777796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DC8F-BC21-4EBA-BFC6-50B283720430}" type="datetimeFigureOut">
              <a:rPr lang="pl-PL" smtClean="0"/>
              <a:t>11.07.2019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B4B84-F7B2-497A-9400-921FD57C89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2049398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9DC8F-BC21-4EBA-BFC6-50B283720430}" type="datetimeFigureOut">
              <a:rPr lang="pl-PL" smtClean="0"/>
              <a:t>11.07.2019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B4B84-F7B2-497A-9400-921FD57C89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0994956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9DC8F-BC21-4EBA-BFC6-50B283720430}" type="datetimeFigureOut">
              <a:rPr lang="pl-PL" smtClean="0"/>
              <a:t>11.07.2019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B4B84-F7B2-497A-9400-921FD57C89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9597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.jpe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pn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3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jpe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3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pn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3.jpeg"/><Relationship Id="rId4" Type="http://schemas.openxmlformats.org/officeDocument/2006/relationships/image" Target="../media/image57.png"/><Relationship Id="rId9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4.jpeg"/><Relationship Id="rId7" Type="http://schemas.openxmlformats.org/officeDocument/2006/relationships/image" Target="../media/image67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l.wikipedia.org/wiki/Grafika:WestendMoldyDiningroom.jpg" TargetMode="External"/><Relationship Id="rId5" Type="http://schemas.openxmlformats.org/officeDocument/2006/relationships/image" Target="../media/image66.jpeg"/><Relationship Id="rId10" Type="http://schemas.openxmlformats.org/officeDocument/2006/relationships/image" Target="../media/image3.jpeg"/><Relationship Id="rId4" Type="http://schemas.openxmlformats.org/officeDocument/2006/relationships/image" Target="../media/image65.jpeg"/><Relationship Id="rId9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7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jpeg"/><Relationship Id="rId18" Type="http://schemas.openxmlformats.org/officeDocument/2006/relationships/image" Target="../media/image89.jpeg"/><Relationship Id="rId3" Type="http://schemas.openxmlformats.org/officeDocument/2006/relationships/image" Target="../media/image74.png"/><Relationship Id="rId21" Type="http://schemas.openxmlformats.org/officeDocument/2006/relationships/image" Target="../media/image92.jpe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" Type="http://schemas.openxmlformats.org/officeDocument/2006/relationships/image" Target="../media/image73.jpeg"/><Relationship Id="rId16" Type="http://schemas.openxmlformats.org/officeDocument/2006/relationships/image" Target="../media/image87.png"/><Relationship Id="rId20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jpe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19" Type="http://schemas.openxmlformats.org/officeDocument/2006/relationships/image" Target="../media/image90.jpeg"/><Relationship Id="rId4" Type="http://schemas.openxmlformats.org/officeDocument/2006/relationships/image" Target="../media/image75.jpeg"/><Relationship Id="rId9" Type="http://schemas.openxmlformats.org/officeDocument/2006/relationships/image" Target="../media/image80.png"/><Relationship Id="rId14" Type="http://schemas.openxmlformats.org/officeDocument/2006/relationships/image" Target="../media/image85.png"/><Relationship Id="rId22" Type="http://schemas.openxmlformats.org/officeDocument/2006/relationships/image" Target="../media/image9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5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7.png"/><Relationship Id="rId7" Type="http://schemas.openxmlformats.org/officeDocument/2006/relationships/image" Target="../media/image7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png"/><Relationship Id="rId11" Type="http://schemas.openxmlformats.org/officeDocument/2006/relationships/image" Target="../media/image3.jpeg"/><Relationship Id="rId5" Type="http://schemas.openxmlformats.org/officeDocument/2006/relationships/image" Target="../media/image109.png"/><Relationship Id="rId10" Type="http://schemas.openxmlformats.org/officeDocument/2006/relationships/image" Target="../media/image113.png"/><Relationship Id="rId4" Type="http://schemas.openxmlformats.org/officeDocument/2006/relationships/image" Target="../media/image108.png"/><Relationship Id="rId9" Type="http://schemas.openxmlformats.org/officeDocument/2006/relationships/image" Target="../media/image11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17" Type="http://schemas.openxmlformats.org/officeDocument/2006/relationships/image" Target="../media/image128.png"/><Relationship Id="rId2" Type="http://schemas.openxmlformats.org/officeDocument/2006/relationships/image" Target="../media/image114.png"/><Relationship Id="rId16" Type="http://schemas.openxmlformats.org/officeDocument/2006/relationships/image" Target="../media/image1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jpeg"/><Relationship Id="rId11" Type="http://schemas.openxmlformats.org/officeDocument/2006/relationships/image" Target="../media/image123.png"/><Relationship Id="rId5" Type="http://schemas.openxmlformats.org/officeDocument/2006/relationships/image" Target="../media/image117.jpeg"/><Relationship Id="rId15" Type="http://schemas.openxmlformats.org/officeDocument/2006/relationships/image" Target="../media/image126.png"/><Relationship Id="rId10" Type="http://schemas.openxmlformats.org/officeDocument/2006/relationships/image" Target="../media/image122.png"/><Relationship Id="rId4" Type="http://schemas.openxmlformats.org/officeDocument/2006/relationships/image" Target="../media/image116.jpeg"/><Relationship Id="rId9" Type="http://schemas.openxmlformats.org/officeDocument/2006/relationships/image" Target="../media/image121.png"/><Relationship Id="rId1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eg"/><Relationship Id="rId5" Type="http://schemas.openxmlformats.org/officeDocument/2006/relationships/image" Target="../media/image132.png"/><Relationship Id="rId4" Type="http://schemas.openxmlformats.org/officeDocument/2006/relationships/image" Target="../media/image131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10" Type="http://schemas.openxmlformats.org/officeDocument/2006/relationships/image" Target="../media/image3.jpeg"/><Relationship Id="rId4" Type="http://schemas.openxmlformats.org/officeDocument/2006/relationships/image" Target="../media/image135.png"/><Relationship Id="rId9" Type="http://schemas.openxmlformats.org/officeDocument/2006/relationships/image" Target="../media/image1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42.png"/><Relationship Id="rId7" Type="http://schemas.openxmlformats.org/officeDocument/2006/relationships/image" Target="../media/image146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7" Type="http://schemas.openxmlformats.org/officeDocument/2006/relationships/image" Target="../media/image15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jpeg"/><Relationship Id="rId5" Type="http://schemas.openxmlformats.org/officeDocument/2006/relationships/image" Target="../media/image149.jpeg"/><Relationship Id="rId4" Type="http://schemas.openxmlformats.org/officeDocument/2006/relationships/image" Target="../media/image148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jpeg"/><Relationship Id="rId3" Type="http://schemas.openxmlformats.org/officeDocument/2006/relationships/image" Target="../media/image152.jpeg"/><Relationship Id="rId7" Type="http://schemas.openxmlformats.org/officeDocument/2006/relationships/image" Target="../media/image15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5.jpeg"/><Relationship Id="rId11" Type="http://schemas.openxmlformats.org/officeDocument/2006/relationships/image" Target="../media/image160.jpeg"/><Relationship Id="rId5" Type="http://schemas.openxmlformats.org/officeDocument/2006/relationships/image" Target="../media/image154.jpeg"/><Relationship Id="rId10" Type="http://schemas.openxmlformats.org/officeDocument/2006/relationships/image" Target="../media/image159.jpeg"/><Relationship Id="rId4" Type="http://schemas.openxmlformats.org/officeDocument/2006/relationships/image" Target="../media/image153.jpeg"/><Relationship Id="rId9" Type="http://schemas.openxmlformats.org/officeDocument/2006/relationships/image" Target="../media/image158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2.png"/><Relationship Id="rId3" Type="http://schemas.openxmlformats.org/officeDocument/2006/relationships/image" Target="../media/image162.png"/><Relationship Id="rId7" Type="http://schemas.openxmlformats.org/officeDocument/2006/relationships/image" Target="../media/image166.png"/><Relationship Id="rId12" Type="http://schemas.openxmlformats.org/officeDocument/2006/relationships/image" Target="../media/image171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5" Type="http://schemas.openxmlformats.org/officeDocument/2006/relationships/image" Target="../media/image164.png"/><Relationship Id="rId15" Type="http://schemas.openxmlformats.org/officeDocument/2006/relationships/image" Target="../media/image174.png"/><Relationship Id="rId10" Type="http://schemas.openxmlformats.org/officeDocument/2006/relationships/image" Target="../media/image169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3.jpeg"/><Relationship Id="rId4" Type="http://schemas.openxmlformats.org/officeDocument/2006/relationships/image" Target="../media/image5.pn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jpeg"/><Relationship Id="rId7" Type="http://schemas.openxmlformats.org/officeDocument/2006/relationships/image" Target="../media/image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19.png"/><Relationship Id="rId4" Type="http://schemas.openxmlformats.org/officeDocument/2006/relationships/image" Target="../media/image14.jpe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zz png">
            <a:extLst>
              <a:ext uri="{FF2B5EF4-FFF2-40B4-BE49-F238E27FC236}">
                <a16:creationId xmlns:a16="http://schemas.microsoft.com/office/drawing/2014/main" id="{13126174-457A-4EEB-A896-7C121C6B2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3169" y="118613"/>
            <a:ext cx="5748831" cy="4905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B1270ACC-EFC4-4A8F-914A-4115FBE32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438" y="3246366"/>
            <a:ext cx="6037007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016500"/>
                </a:solidFill>
              </a:rPr>
              <a:t>Použití probiotik - nové možnosti v podpoře zdraví </a:t>
            </a:r>
            <a:r>
              <a:rPr lang="pl-PL" sz="3600" b="1" dirty="0" smtClean="0">
                <a:solidFill>
                  <a:srgbClr val="016500"/>
                </a:solidFill>
              </a:rPr>
              <a:t>půdy                                         </a:t>
            </a:r>
            <a:r>
              <a:rPr lang="pl-PL" altLang="pl-PL" sz="3200" b="1" dirty="0">
                <a:solidFill>
                  <a:srgbClr val="016500"/>
                </a:solidFill>
                <a:latin typeface="Calibri" panose="020F0502020204030204" pitchFamily="34" charset="0"/>
              </a:rPr>
              <a:t>GRUPA  PROBIOTICS Polska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B5296F4-E3D3-4216-BFCC-6AA1B47BA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438" y="5949146"/>
            <a:ext cx="11415252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l-PL" altLang="pl-PL" sz="2400" b="1" dirty="0">
                <a:solidFill>
                  <a:srgbClr val="016500"/>
                </a:solidFill>
                <a:latin typeface="Calibri" panose="020F0502020204030204" pitchFamily="34" charset="0"/>
              </a:rPr>
              <a:t>Sławomir Gacka</a:t>
            </a:r>
          </a:p>
          <a:p>
            <a:pPr eaLnBrk="1" hangingPunct="1">
              <a:lnSpc>
                <a:spcPct val="90000"/>
              </a:lnSpc>
            </a:pPr>
            <a:r>
              <a:rPr lang="pl-PL" altLang="pl-PL" sz="2400" b="1" dirty="0">
                <a:solidFill>
                  <a:srgbClr val="016500"/>
                </a:solidFill>
                <a:latin typeface="Calibri" panose="020F0502020204030204" pitchFamily="34" charset="0"/>
              </a:rPr>
              <a:t>Konsultacja i materiały; Licencjonowani Doradcy </a:t>
            </a:r>
            <a:r>
              <a:rPr lang="pl-PL" altLang="pl-PL" sz="2400" b="1" dirty="0" err="1">
                <a:solidFill>
                  <a:srgbClr val="016500"/>
                </a:solidFill>
                <a:latin typeface="Calibri" panose="020F0502020204030204" pitchFamily="34" charset="0"/>
              </a:rPr>
              <a:t>ProBiotechnologii</a:t>
            </a:r>
            <a:r>
              <a:rPr lang="pl-PL" altLang="pl-PL" sz="2400" b="1" dirty="0">
                <a:solidFill>
                  <a:srgbClr val="016500"/>
                </a:solidFill>
                <a:latin typeface="Calibri" panose="020F0502020204030204" pitchFamily="34" charset="0"/>
              </a:rPr>
              <a:t> ProBiotics Polska </a:t>
            </a:r>
          </a:p>
        </p:txBody>
      </p:sp>
    </p:spTree>
    <p:extLst>
      <p:ext uri="{BB962C8B-B14F-4D97-AF65-F5344CB8AC3E}">
        <p14:creationId xmlns:p14="http://schemas.microsoft.com/office/powerpoint/2010/main" val="2599568216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1745A0C-4CCD-4074-878D-3A51FB6BF9C6}"/>
              </a:ext>
            </a:extLst>
          </p:cNvPr>
          <p:cNvSpPr txBox="1">
            <a:spLocks noChangeArrowheads="1"/>
          </p:cNvSpPr>
          <p:nvPr/>
        </p:nvSpPr>
        <p:spPr>
          <a:xfrm>
            <a:off x="1633538" y="4240213"/>
            <a:ext cx="8229600" cy="92233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/>
            </a:pPr>
            <a:endParaRPr lang="pl-PL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8435" name="Rectangle 4">
            <a:extLst>
              <a:ext uri="{FF2B5EF4-FFF2-40B4-BE49-F238E27FC236}">
                <a16:creationId xmlns:a16="http://schemas.microsoft.com/office/drawing/2014/main" id="{43AE9377-8238-4A18-8808-290304749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1588" y="1019175"/>
            <a:ext cx="9144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algn="just" eaLnBrk="1" hangingPunct="1"/>
            <a:r>
              <a:rPr lang="pl-PL" altLang="pl-PL" sz="2000" b="1">
                <a:solidFill>
                  <a:srgbClr val="203864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Przyjmuje się, że od 3/4 do 4/5 substancji organicznej ulega procesom mineralizacji, natomiast tylko 1/4 do 1/5 przekształca się w  związki próchniczne.</a:t>
            </a:r>
          </a:p>
          <a:p>
            <a:pPr eaLnBrk="1" hangingPunct="1"/>
            <a:r>
              <a:rPr lang="pl-PL" altLang="pl-PL" sz="2400" b="1">
                <a:solidFill>
                  <a:srgbClr val="3333C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18436" name="PoleTekstowe 4">
            <a:extLst>
              <a:ext uri="{FF2B5EF4-FFF2-40B4-BE49-F238E27FC236}">
                <a16:creationId xmlns:a16="http://schemas.microsoft.com/office/drawing/2014/main" id="{D1EA437E-06B7-470A-882A-71C22E900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0475" y="212725"/>
            <a:ext cx="6591300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l-PL" altLang="pl-PL" sz="3600" b="1">
                <a:solidFill>
                  <a:srgbClr val="203864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Rozkład Materii Organicznej (MO)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17B0FFB-5B2F-4AC3-B173-48BE6D501DE8}"/>
              </a:ext>
            </a:extLst>
          </p:cNvPr>
          <p:cNvSpPr txBox="1"/>
          <p:nvPr/>
        </p:nvSpPr>
        <p:spPr>
          <a:xfrm>
            <a:off x="4394200" y="2114550"/>
            <a:ext cx="549751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3200" b="1" dirty="0">
                <a:solidFill>
                  <a:srgbClr val="016500"/>
                </a:solidFill>
                <a:latin typeface="+mn-lt"/>
              </a:rPr>
              <a:t>Resztki roślinne i zwierzęce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EFEEA05-44FA-492C-B82A-59DDBF383393}"/>
              </a:ext>
            </a:extLst>
          </p:cNvPr>
          <p:cNvSpPr txBox="1"/>
          <p:nvPr/>
        </p:nvSpPr>
        <p:spPr>
          <a:xfrm>
            <a:off x="2351088" y="3278188"/>
            <a:ext cx="266065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32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Mineralizacja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59C2F44-E430-438D-A907-83E11692CC58}"/>
              </a:ext>
            </a:extLst>
          </p:cNvPr>
          <p:cNvSpPr txBox="1"/>
          <p:nvPr/>
        </p:nvSpPr>
        <p:spPr>
          <a:xfrm>
            <a:off x="8880475" y="3275013"/>
            <a:ext cx="266065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32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Humifikacja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02D4955D-589E-412C-AECE-D1688D32E1CC}"/>
              </a:ext>
            </a:extLst>
          </p:cNvPr>
          <p:cNvSpPr txBox="1"/>
          <p:nvPr/>
        </p:nvSpPr>
        <p:spPr>
          <a:xfrm>
            <a:off x="1651000" y="4489450"/>
            <a:ext cx="153193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3200" b="1" dirty="0">
                <a:solidFill>
                  <a:srgbClr val="C00000"/>
                </a:solidFill>
                <a:latin typeface="+mn-lt"/>
              </a:rPr>
              <a:t>Gnicie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E33B16D-387A-4ECA-B5C1-33A138EF2391}"/>
              </a:ext>
            </a:extLst>
          </p:cNvPr>
          <p:cNvSpPr txBox="1"/>
          <p:nvPr/>
        </p:nvSpPr>
        <p:spPr>
          <a:xfrm>
            <a:off x="4202113" y="4475163"/>
            <a:ext cx="207962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32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Butwienie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068CC41A-387D-4CF2-993F-E94C9DD4E92D}"/>
              </a:ext>
            </a:extLst>
          </p:cNvPr>
          <p:cNvSpPr txBox="1"/>
          <p:nvPr/>
        </p:nvSpPr>
        <p:spPr>
          <a:xfrm>
            <a:off x="8177213" y="4460875"/>
            <a:ext cx="393541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32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Produkty humifikacji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9F12EF99-E41B-4D10-BA6A-A812B9AAE073}"/>
              </a:ext>
            </a:extLst>
          </p:cNvPr>
          <p:cNvSpPr txBox="1"/>
          <p:nvPr/>
        </p:nvSpPr>
        <p:spPr>
          <a:xfrm>
            <a:off x="1633538" y="4975225"/>
            <a:ext cx="2265362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b="1" dirty="0">
                <a:solidFill>
                  <a:srgbClr val="C00000"/>
                </a:solidFill>
                <a:latin typeface="+mn-lt"/>
              </a:rPr>
              <a:t>(Wartości beztlenowe)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9812501-E0C7-4A43-8144-1570E20DDB5D}"/>
              </a:ext>
            </a:extLst>
          </p:cNvPr>
          <p:cNvSpPr txBox="1"/>
          <p:nvPr/>
        </p:nvSpPr>
        <p:spPr>
          <a:xfrm>
            <a:off x="4141788" y="4973638"/>
            <a:ext cx="209232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b="1" dirty="0">
                <a:solidFill>
                  <a:srgbClr val="C00000"/>
                </a:solidFill>
                <a:latin typeface="+mn-lt"/>
              </a:rPr>
              <a:t>(Wartości tlenowe)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58AE3639-AEBD-4B58-92C8-83A96EF625DA}"/>
              </a:ext>
            </a:extLst>
          </p:cNvPr>
          <p:cNvSpPr txBox="1"/>
          <p:nvPr/>
        </p:nvSpPr>
        <p:spPr>
          <a:xfrm>
            <a:off x="3681413" y="5724525"/>
            <a:ext cx="60801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Schemat procesów, którym ulegają resztki organiczne w glebie</a:t>
            </a:r>
          </a:p>
          <a:p>
            <a:pPr algn="ctr">
              <a:defRPr/>
            </a:pPr>
            <a:r>
              <a:rPr lang="pl-P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(Drozd, </a:t>
            </a:r>
            <a:r>
              <a:rPr lang="pl-PL" b="1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Liczner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, Weber 1997)</a:t>
            </a:r>
          </a:p>
        </p:txBody>
      </p:sp>
      <p:sp>
        <p:nvSpPr>
          <p:cNvPr id="16" name="Strzałka w dół 15">
            <a:extLst>
              <a:ext uri="{FF2B5EF4-FFF2-40B4-BE49-F238E27FC236}">
                <a16:creationId xmlns:a16="http://schemas.microsoft.com/office/drawing/2014/main" id="{094F14EF-EFE9-4012-A1AB-310E7846AA5F}"/>
              </a:ext>
            </a:extLst>
          </p:cNvPr>
          <p:cNvSpPr/>
          <p:nvPr/>
        </p:nvSpPr>
        <p:spPr>
          <a:xfrm>
            <a:off x="3278188" y="2862263"/>
            <a:ext cx="461962" cy="490537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135C0E6F-AF6F-4441-AFEE-7764C8DF95E2}"/>
              </a:ext>
            </a:extLst>
          </p:cNvPr>
          <p:cNvSpPr/>
          <p:nvPr/>
        </p:nvSpPr>
        <p:spPr>
          <a:xfrm>
            <a:off x="3562350" y="2862263"/>
            <a:ext cx="6342063" cy="15398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8" name="Strzałka w dół 17">
            <a:extLst>
              <a:ext uri="{FF2B5EF4-FFF2-40B4-BE49-F238E27FC236}">
                <a16:creationId xmlns:a16="http://schemas.microsoft.com/office/drawing/2014/main" id="{9638DF5B-3B74-4127-BB9E-6ABC7291CB41}"/>
              </a:ext>
            </a:extLst>
          </p:cNvPr>
          <p:cNvSpPr/>
          <p:nvPr/>
        </p:nvSpPr>
        <p:spPr>
          <a:xfrm>
            <a:off x="9569450" y="2884488"/>
            <a:ext cx="463550" cy="490537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9" name="Strzałka w dół 18">
            <a:extLst>
              <a:ext uri="{FF2B5EF4-FFF2-40B4-BE49-F238E27FC236}">
                <a16:creationId xmlns:a16="http://schemas.microsoft.com/office/drawing/2014/main" id="{E07D66AC-401B-46F6-843F-25728440739E}"/>
              </a:ext>
            </a:extLst>
          </p:cNvPr>
          <p:cNvSpPr/>
          <p:nvPr/>
        </p:nvSpPr>
        <p:spPr>
          <a:xfrm>
            <a:off x="2076450" y="3987800"/>
            <a:ext cx="463550" cy="492125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1327D1F0-3342-4830-A24E-F40CAC92B944}"/>
              </a:ext>
            </a:extLst>
          </p:cNvPr>
          <p:cNvSpPr/>
          <p:nvPr/>
        </p:nvSpPr>
        <p:spPr>
          <a:xfrm>
            <a:off x="2360613" y="3987800"/>
            <a:ext cx="2863850" cy="20478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1" name="Strzałka w dół 20">
            <a:extLst>
              <a:ext uri="{FF2B5EF4-FFF2-40B4-BE49-F238E27FC236}">
                <a16:creationId xmlns:a16="http://schemas.microsoft.com/office/drawing/2014/main" id="{22C956A5-8A6E-4B79-99C6-32D041071C3E}"/>
              </a:ext>
            </a:extLst>
          </p:cNvPr>
          <p:cNvSpPr/>
          <p:nvPr/>
        </p:nvSpPr>
        <p:spPr>
          <a:xfrm>
            <a:off x="4876800" y="4092575"/>
            <a:ext cx="463550" cy="492125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2" name="Strzałka w dół 21">
            <a:extLst>
              <a:ext uri="{FF2B5EF4-FFF2-40B4-BE49-F238E27FC236}">
                <a16:creationId xmlns:a16="http://schemas.microsoft.com/office/drawing/2014/main" id="{E66C5906-5A1C-47D8-A119-5167948005AA}"/>
              </a:ext>
            </a:extLst>
          </p:cNvPr>
          <p:cNvSpPr/>
          <p:nvPr/>
        </p:nvSpPr>
        <p:spPr>
          <a:xfrm>
            <a:off x="9625013" y="3824288"/>
            <a:ext cx="463550" cy="746125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BFAD8CAA-21BE-4414-B993-7719F3752E61}"/>
              </a:ext>
            </a:extLst>
          </p:cNvPr>
          <p:cNvSpPr/>
          <p:nvPr/>
        </p:nvSpPr>
        <p:spPr>
          <a:xfrm>
            <a:off x="3455988" y="3787775"/>
            <a:ext cx="177800" cy="35718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E402EF6C-966A-41CF-9C9F-43E5D01EB984}"/>
              </a:ext>
            </a:extLst>
          </p:cNvPr>
          <p:cNvSpPr/>
          <p:nvPr/>
        </p:nvSpPr>
        <p:spPr>
          <a:xfrm>
            <a:off x="6577013" y="2657475"/>
            <a:ext cx="177800" cy="35718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8455" name="Picture 3">
            <a:extLst>
              <a:ext uri="{FF2B5EF4-FFF2-40B4-BE49-F238E27FC236}">
                <a16:creationId xmlns:a16="http://schemas.microsoft.com/office/drawing/2014/main" id="{4F6F48A8-EAC8-4970-B43A-9D43B28B4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9" y="4763"/>
            <a:ext cx="1541462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>
            <a:extLst>
              <a:ext uri="{FF2B5EF4-FFF2-40B4-BE49-F238E27FC236}">
                <a16:creationId xmlns:a16="http://schemas.microsoft.com/office/drawing/2014/main" id="{514DF21B-CEA3-4347-B127-18E1869C7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27013"/>
            <a:ext cx="10971213" cy="123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pic>
        <p:nvPicPr>
          <p:cNvPr id="31747" name="Picture 2">
            <a:extLst>
              <a:ext uri="{FF2B5EF4-FFF2-40B4-BE49-F238E27FC236}">
                <a16:creationId xmlns:a16="http://schemas.microsoft.com/office/drawing/2014/main" id="{6FDA30C3-81AF-4E73-8BF5-A7AB5369B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438" y="111125"/>
            <a:ext cx="4625975" cy="260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48" name="Picture 3">
            <a:extLst>
              <a:ext uri="{FF2B5EF4-FFF2-40B4-BE49-F238E27FC236}">
                <a16:creationId xmlns:a16="http://schemas.microsoft.com/office/drawing/2014/main" id="{927EEDE9-703B-4E4D-AF48-465005146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16425" cy="248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49" name="Picture 4">
            <a:extLst>
              <a:ext uri="{FF2B5EF4-FFF2-40B4-BE49-F238E27FC236}">
                <a16:creationId xmlns:a16="http://schemas.microsoft.com/office/drawing/2014/main" id="{7681F824-DA09-4F9C-A776-8653924E1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4664075"/>
            <a:ext cx="3681413" cy="2193925"/>
          </a:xfrm>
          <a:prstGeom prst="rect">
            <a:avLst/>
          </a:prstGeom>
          <a:noFill/>
          <a:ln>
            <a:noFill/>
          </a:ln>
          <a:effectLst>
            <a:outerShdw dist="38184" dir="2700000" algn="ctr" rotWithShape="0">
              <a:srgbClr val="000000">
                <a:alpha val="4303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1750" name="Picture 5">
            <a:extLst>
              <a:ext uri="{FF2B5EF4-FFF2-40B4-BE49-F238E27FC236}">
                <a16:creationId xmlns:a16="http://schemas.microsoft.com/office/drawing/2014/main" id="{CCD5455A-8532-464D-BAD7-AFE172CBD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8" y="0"/>
            <a:ext cx="3422650" cy="248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1751" name="Text Box 6">
            <a:extLst>
              <a:ext uri="{FF2B5EF4-FFF2-40B4-BE49-F238E27FC236}">
                <a16:creationId xmlns:a16="http://schemas.microsoft.com/office/drawing/2014/main" id="{F83C70C9-7DF4-4EFA-9CE4-9E94B5084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6013" y="1600200"/>
            <a:ext cx="5384800" cy="218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pic>
        <p:nvPicPr>
          <p:cNvPr id="31752" name="Picture 7">
            <a:extLst>
              <a:ext uri="{FF2B5EF4-FFF2-40B4-BE49-F238E27FC236}">
                <a16:creationId xmlns:a16="http://schemas.microsoft.com/office/drawing/2014/main" id="{E88736AC-4083-411A-8B8C-06038FB5D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438" y="4762500"/>
            <a:ext cx="2792412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53" name="Picture 8">
            <a:extLst>
              <a:ext uri="{FF2B5EF4-FFF2-40B4-BE49-F238E27FC236}">
                <a16:creationId xmlns:a16="http://schemas.microsoft.com/office/drawing/2014/main" id="{5388FC0A-5088-47E7-A538-46F28D389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363" y="2206625"/>
            <a:ext cx="3636962" cy="280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1754" name="Text Box 9">
            <a:extLst>
              <a:ext uri="{FF2B5EF4-FFF2-40B4-BE49-F238E27FC236}">
                <a16:creationId xmlns:a16="http://schemas.microsoft.com/office/drawing/2014/main" id="{2029EBB7-BE66-4B42-A114-352775A0A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938588"/>
            <a:ext cx="5384800" cy="218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pic>
        <p:nvPicPr>
          <p:cNvPr id="31755" name="Picture 10">
            <a:extLst>
              <a:ext uri="{FF2B5EF4-FFF2-40B4-BE49-F238E27FC236}">
                <a16:creationId xmlns:a16="http://schemas.microsoft.com/office/drawing/2014/main" id="{40B09030-B469-470C-8070-9FB3B3809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925" y="2484438"/>
            <a:ext cx="3290888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56" name="Picture 11">
            <a:extLst>
              <a:ext uri="{FF2B5EF4-FFF2-40B4-BE49-F238E27FC236}">
                <a16:creationId xmlns:a16="http://schemas.microsoft.com/office/drawing/2014/main" id="{BA37911E-6875-45D5-A387-E66A9EA72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463" y="4951413"/>
            <a:ext cx="2776537" cy="1931987"/>
          </a:xfrm>
          <a:prstGeom prst="rect">
            <a:avLst/>
          </a:prstGeom>
          <a:noFill/>
          <a:ln>
            <a:noFill/>
          </a:ln>
          <a:effectLst>
            <a:outerShdw dist="38184" dir="2700000" algn="ctr" rotWithShape="0">
              <a:srgbClr val="000000">
                <a:alpha val="4303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1757" name="Picture 12">
            <a:extLst>
              <a:ext uri="{FF2B5EF4-FFF2-40B4-BE49-F238E27FC236}">
                <a16:creationId xmlns:a16="http://schemas.microsoft.com/office/drawing/2014/main" id="{30D66DF2-C447-47B1-B2D8-CC37CA4F6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6225" y="2459038"/>
            <a:ext cx="4129088" cy="2185987"/>
          </a:xfrm>
          <a:prstGeom prst="rect">
            <a:avLst/>
          </a:prstGeom>
          <a:noFill/>
          <a:ln>
            <a:noFill/>
          </a:ln>
          <a:effectLst>
            <a:outerShdw dist="139498" dir="2700000" algn="ctr" rotWithShape="0">
              <a:srgbClr val="333333">
                <a:alpha val="6501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1758" name="Picture 14">
            <a:extLst>
              <a:ext uri="{FF2B5EF4-FFF2-40B4-BE49-F238E27FC236}">
                <a16:creationId xmlns:a16="http://schemas.microsoft.com/office/drawing/2014/main" id="{FB721A5A-2E2D-4678-9212-7B092DEDF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0" y="2684463"/>
            <a:ext cx="2790825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59" name="Picture 3">
            <a:extLst>
              <a:ext uri="{FF2B5EF4-FFF2-40B4-BE49-F238E27FC236}">
                <a16:creationId xmlns:a16="http://schemas.microsoft.com/office/drawing/2014/main" id="{EE5F6FBE-32D6-440C-8E1D-89095638D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763"/>
            <a:ext cx="1541462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50686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ytuł 1">
            <a:extLst>
              <a:ext uri="{FF2B5EF4-FFF2-40B4-BE49-F238E27FC236}">
                <a16:creationId xmlns:a16="http://schemas.microsoft.com/office/drawing/2014/main" id="{4495EC7C-D595-4365-9AD3-B643BBF78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endParaRPr lang="pl-PL" altLang="pl-PL"/>
          </a:p>
        </p:txBody>
      </p:sp>
      <p:sp>
        <p:nvSpPr>
          <p:cNvPr id="15363" name="Symbol zastępczy tekstu 2">
            <a:extLst>
              <a:ext uri="{FF2B5EF4-FFF2-40B4-BE49-F238E27FC236}">
                <a16:creationId xmlns:a16="http://schemas.microsoft.com/office/drawing/2014/main" id="{E9E9086D-E618-42EC-9FD0-6E7067945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/>
          <a:lstStyle/>
          <a:p>
            <a:endParaRPr lang="pl-PL" altLang="pl-PL"/>
          </a:p>
        </p:txBody>
      </p:sp>
      <p:sp>
        <p:nvSpPr>
          <p:cNvPr id="15364" name="Symbol zastępczy tekstu 4">
            <a:extLst>
              <a:ext uri="{FF2B5EF4-FFF2-40B4-BE49-F238E27FC236}">
                <a16:creationId xmlns:a16="http://schemas.microsoft.com/office/drawing/2014/main" id="{EBFD4E0E-F3A7-4AD8-A06F-944D24DCCE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/>
          <a:lstStyle/>
          <a:p>
            <a:endParaRPr lang="pl-PL" altLang="pl-PL"/>
          </a:p>
        </p:txBody>
      </p:sp>
      <p:pic>
        <p:nvPicPr>
          <p:cNvPr id="15365" name="Picture 5" descr="C:\Documents and Settings\Justyna\Pulpit\od chemii\od chemii - zdjecia kapusty\P3032396.JPG">
            <a:extLst>
              <a:ext uri="{FF2B5EF4-FFF2-40B4-BE49-F238E27FC236}">
                <a16:creationId xmlns:a16="http://schemas.microsoft.com/office/drawing/2014/main" id="{99C1D7BB-A8AF-4487-938D-9F2A000A8F51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0088" y="0"/>
            <a:ext cx="9502775" cy="6911975"/>
          </a:xfrm>
        </p:spPr>
      </p:pic>
      <p:pic>
        <p:nvPicPr>
          <p:cNvPr id="15366" name="Picture 2" descr="C:\Documents and Settings\Justyna\Pulpit\od chemii\od chemii - zdjecia kapusty\P3032434.JPG">
            <a:extLst>
              <a:ext uri="{FF2B5EF4-FFF2-40B4-BE49-F238E27FC236}">
                <a16:creationId xmlns:a16="http://schemas.microsoft.com/office/drawing/2014/main" id="{15C2F0CC-6E8D-4B91-B3A3-D9D1A876E014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72288" y="-128588"/>
            <a:ext cx="5591175" cy="7018338"/>
          </a:xfrm>
        </p:spPr>
      </p:pic>
      <p:pic>
        <p:nvPicPr>
          <p:cNvPr id="15367" name="Picture 2">
            <a:extLst>
              <a:ext uri="{FF2B5EF4-FFF2-40B4-BE49-F238E27FC236}">
                <a16:creationId xmlns:a16="http://schemas.microsoft.com/office/drawing/2014/main" id="{9A7D5CF9-C413-48D7-B2D0-7E4772269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800" y="3548063"/>
            <a:ext cx="254635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8" name="Picture 3">
            <a:extLst>
              <a:ext uri="{FF2B5EF4-FFF2-40B4-BE49-F238E27FC236}">
                <a16:creationId xmlns:a16="http://schemas.microsoft.com/office/drawing/2014/main" id="{3190E6CB-7093-4E5E-B107-0C3B8A391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2" y="4763"/>
            <a:ext cx="1602734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Sławek\Desktop\Zdjęcia 2013\107NIKON\DSCN1605BIS.jpg">
            <a:extLst>
              <a:ext uri="{FF2B5EF4-FFF2-40B4-BE49-F238E27FC236}">
                <a16:creationId xmlns:a16="http://schemas.microsoft.com/office/drawing/2014/main" id="{EACDAB79-F078-4C26-80BD-8551E43E8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988" y="3186113"/>
            <a:ext cx="5942012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ytuł 1">
            <a:extLst>
              <a:ext uri="{FF2B5EF4-FFF2-40B4-BE49-F238E27FC236}">
                <a16:creationId xmlns:a16="http://schemas.microsoft.com/office/drawing/2014/main" id="{CCE848ED-8F76-48FD-AFC7-AFAB8EFD4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113" y="20638"/>
            <a:ext cx="9779000" cy="1325562"/>
          </a:xfrm>
        </p:spPr>
        <p:txBody>
          <a:bodyPr/>
          <a:lstStyle/>
          <a:p>
            <a:r>
              <a:rPr lang="pl-PL" altLang="pl-PL" sz="3600" b="1"/>
              <a:t>ProBio Emy w sortowniach</a:t>
            </a:r>
          </a:p>
        </p:txBody>
      </p:sp>
      <p:pic>
        <p:nvPicPr>
          <p:cNvPr id="14340" name="Picture 5" descr="C:\Users\Arkadiusz\Desktop\DSC09381.JPG">
            <a:extLst>
              <a:ext uri="{FF2B5EF4-FFF2-40B4-BE49-F238E27FC236}">
                <a16:creationId xmlns:a16="http://schemas.microsoft.com/office/drawing/2014/main" id="{6B42D93B-395A-41B5-95E5-4DAFB8951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575" y="1046163"/>
            <a:ext cx="5062538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6" descr="C:\Users\Arkadiusz\Desktop\DSC09379.JPG">
            <a:extLst>
              <a:ext uri="{FF2B5EF4-FFF2-40B4-BE49-F238E27FC236}">
                <a16:creationId xmlns:a16="http://schemas.microsoft.com/office/drawing/2014/main" id="{80A5F61C-17F1-4AB6-89F2-E653461AA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700" y="0"/>
            <a:ext cx="4051300" cy="256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2" descr="C:\Users\Arkadiusz\Desktop\DSC09387.JPG">
            <a:extLst>
              <a:ext uri="{FF2B5EF4-FFF2-40B4-BE49-F238E27FC236}">
                <a16:creationId xmlns:a16="http://schemas.microsoft.com/office/drawing/2014/main" id="{D690E284-DCFE-4ED0-A680-54BFA1EF6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089400"/>
            <a:ext cx="5086350" cy="254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6" descr="EmFarma_1l.png">
            <a:extLst>
              <a:ext uri="{FF2B5EF4-FFF2-40B4-BE49-F238E27FC236}">
                <a16:creationId xmlns:a16="http://schemas.microsoft.com/office/drawing/2014/main" id="{FA6A59A3-854D-4954-A4EC-AB4226BCF1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1613" y="692150"/>
            <a:ext cx="2225675" cy="3497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44" name="Picture 3">
            <a:extLst>
              <a:ext uri="{FF2B5EF4-FFF2-40B4-BE49-F238E27FC236}">
                <a16:creationId xmlns:a16="http://schemas.microsoft.com/office/drawing/2014/main" id="{983E0FF5-555B-47B1-B4E9-F1F78BCC2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20638"/>
            <a:ext cx="1541462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A55CFF-922D-459E-B658-AA50341AF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075" y="365125"/>
            <a:ext cx="9737725" cy="110331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l-PL" sz="3600" dirty="0">
                <a:latin typeface="+mn-lt"/>
              </a:rPr>
              <a:t/>
            </a:r>
            <a:br>
              <a:rPr lang="pl-PL" sz="3600" dirty="0">
                <a:latin typeface="+mn-lt"/>
              </a:rPr>
            </a:br>
            <a:r>
              <a:rPr lang="pl-PL" sz="3600" dirty="0">
                <a:latin typeface="+mn-lt"/>
              </a:rPr>
              <a:t/>
            </a:r>
            <a:br>
              <a:rPr lang="pl-PL" sz="3600" dirty="0">
                <a:latin typeface="+mn-lt"/>
              </a:rPr>
            </a:br>
            <a:r>
              <a:rPr lang="pl-PL" sz="3600" dirty="0">
                <a:latin typeface="+mn-lt"/>
              </a:rPr>
              <a:t>          Walory jabłek z </a:t>
            </a:r>
            <a:r>
              <a:rPr lang="pl-PL" sz="3600" dirty="0" err="1">
                <a:latin typeface="+mn-lt"/>
              </a:rPr>
              <a:t>probiotechnologią</a:t>
            </a:r>
            <a:r>
              <a:rPr lang="pl-PL" sz="3600" dirty="0">
                <a:latin typeface="+mn-lt"/>
              </a:rPr>
              <a:t/>
            </a:r>
            <a:br>
              <a:rPr lang="pl-PL" sz="3600" dirty="0">
                <a:latin typeface="+mn-lt"/>
              </a:rPr>
            </a:br>
            <a:r>
              <a:rPr lang="pl-PL" sz="3600" dirty="0">
                <a:latin typeface="+mn-lt"/>
              </a:rPr>
              <a:t/>
            </a:r>
            <a:br>
              <a:rPr lang="pl-PL" sz="3600" dirty="0">
                <a:latin typeface="+mn-lt"/>
              </a:rPr>
            </a:br>
            <a:r>
              <a:rPr lang="pl-PL" sz="3600" dirty="0">
                <a:latin typeface="+mn-lt"/>
              </a:rPr>
              <a:t/>
            </a:r>
            <a:br>
              <a:rPr lang="pl-PL" sz="3600" dirty="0">
                <a:latin typeface="+mn-lt"/>
              </a:rPr>
            </a:br>
            <a:r>
              <a:rPr lang="pl-PL" sz="2800" dirty="0">
                <a:latin typeface="+mn-lt"/>
              </a:rPr>
              <a:t>Jabłka z sadu Arkadiusza </a:t>
            </a:r>
            <a:r>
              <a:rPr lang="pl-PL" sz="2800" dirty="0" err="1">
                <a:latin typeface="+mn-lt"/>
              </a:rPr>
              <a:t>Kartusa</a:t>
            </a:r>
            <a:r>
              <a:rPr lang="pl-PL" sz="2800" dirty="0">
                <a:latin typeface="+mn-lt"/>
              </a:rPr>
              <a:t> (2018)</a:t>
            </a:r>
          </a:p>
        </p:txBody>
      </p:sp>
      <p:pic>
        <p:nvPicPr>
          <p:cNvPr id="41987" name="Symbol zastępczy zawartości 3">
            <a:extLst>
              <a:ext uri="{FF2B5EF4-FFF2-40B4-BE49-F238E27FC236}">
                <a16:creationId xmlns:a16="http://schemas.microsoft.com/office/drawing/2014/main" id="{032A9B45-320C-4373-B5C3-FE8908D2BA5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0688" y="2540000"/>
            <a:ext cx="10233025" cy="2992438"/>
          </a:xfrm>
        </p:spPr>
      </p:pic>
      <p:pic>
        <p:nvPicPr>
          <p:cNvPr id="41988" name="Picture 3">
            <a:extLst>
              <a:ext uri="{FF2B5EF4-FFF2-40B4-BE49-F238E27FC236}">
                <a16:creationId xmlns:a16="http://schemas.microsoft.com/office/drawing/2014/main" id="{17D99AE2-22E2-4C50-869D-4C65E5905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038" y="23813"/>
            <a:ext cx="1541463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662010-E601-44D5-86CB-F815459BB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213" y="365125"/>
            <a:ext cx="7758112" cy="1325563"/>
          </a:xfrm>
        </p:spPr>
        <p:txBody>
          <a:bodyPr/>
          <a:lstStyle/>
          <a:p>
            <a:pPr>
              <a:defRPr/>
            </a:pPr>
            <a:r>
              <a:rPr lang="pl-PL" sz="3600" dirty="0">
                <a:latin typeface="+mn-lt"/>
              </a:rPr>
              <a:t>Detoksykacja pozostałości pestycydów </a:t>
            </a:r>
            <a:r>
              <a:rPr lang="pl-PL" sz="2000" dirty="0">
                <a:latin typeface="+mn-lt"/>
              </a:rPr>
              <a:t>(badania własne ProBiotics 2013)</a:t>
            </a:r>
          </a:p>
        </p:txBody>
      </p:sp>
      <p:pic>
        <p:nvPicPr>
          <p:cNvPr id="46083" name="Symbol zastępczy zawartości 3">
            <a:extLst>
              <a:ext uri="{FF2B5EF4-FFF2-40B4-BE49-F238E27FC236}">
                <a16:creationId xmlns:a16="http://schemas.microsoft.com/office/drawing/2014/main" id="{EBDDDF13-351C-431C-A79E-9C6AD27B472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3050" y="1763713"/>
            <a:ext cx="10479088" cy="4632325"/>
          </a:xfrm>
        </p:spPr>
      </p:pic>
      <p:pic>
        <p:nvPicPr>
          <p:cNvPr id="46084" name="Picture 3">
            <a:extLst>
              <a:ext uri="{FF2B5EF4-FFF2-40B4-BE49-F238E27FC236}">
                <a16:creationId xmlns:a16="http://schemas.microsoft.com/office/drawing/2014/main" id="{B3BFF855-AB49-4627-9469-94339A0B7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763"/>
            <a:ext cx="1541462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ymbol zastępczy zawartości 4">
            <a:extLst>
              <a:ext uri="{FF2B5EF4-FFF2-40B4-BE49-F238E27FC236}">
                <a16:creationId xmlns:a16="http://schemas.microsoft.com/office/drawing/2014/main" id="{F67CEBCB-B55F-458F-B5D0-0C03F5E89A8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pl-PL" altLang="pl-PL"/>
          </a:p>
          <a:p>
            <a:pPr eaLnBrk="1" hangingPunct="1"/>
            <a:endParaRPr lang="pl-PL" altLang="pl-PL"/>
          </a:p>
          <a:p>
            <a:pPr eaLnBrk="1" hangingPunct="1"/>
            <a:endParaRPr lang="pl-PL" altLang="pl-PL"/>
          </a:p>
          <a:p>
            <a:pPr eaLnBrk="1" hangingPunct="1"/>
            <a:endParaRPr lang="pl-PL" altLang="pl-PL"/>
          </a:p>
          <a:p>
            <a:pPr eaLnBrk="1" hangingPunct="1"/>
            <a:endParaRPr lang="pl-PL" altLang="pl-PL"/>
          </a:p>
          <a:p>
            <a:pPr eaLnBrk="1" hangingPunct="1"/>
            <a:endParaRPr lang="pl-PL" altLang="pl-PL"/>
          </a:p>
          <a:p>
            <a:pPr eaLnBrk="1" hangingPunct="1"/>
            <a:endParaRPr lang="pl-PL" altLang="pl-PL"/>
          </a:p>
          <a:p>
            <a:pPr eaLnBrk="1" hangingPunct="1"/>
            <a:endParaRPr lang="pl-PL" altLang="pl-PL"/>
          </a:p>
        </p:txBody>
      </p:sp>
      <p:pic>
        <p:nvPicPr>
          <p:cNvPr id="40963" name="Picture 2" descr="C:\Users\Sławek\Desktop\rcm\Bronek Szembowski\DSC_0661 [1280x768].JPG">
            <a:extLst>
              <a:ext uri="{FF2B5EF4-FFF2-40B4-BE49-F238E27FC236}">
                <a16:creationId xmlns:a16="http://schemas.microsoft.com/office/drawing/2014/main" id="{F47DF2B8-74ED-4FCE-BE51-8FD879FBF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82" y="689372"/>
            <a:ext cx="6000750" cy="343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Symbol zastępczy zawartości 3">
            <a:extLst>
              <a:ext uri="{FF2B5EF4-FFF2-40B4-BE49-F238E27FC236}">
                <a16:creationId xmlns:a16="http://schemas.microsoft.com/office/drawing/2014/main" id="{7013CF39-8C10-4DC6-99D9-55D21BF1363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664294" y="3671888"/>
            <a:ext cx="4299944" cy="563562"/>
          </a:xfrm>
          <a:solidFill>
            <a:schemeClr val="accent4">
              <a:lumMod val="50000"/>
            </a:schemeClr>
          </a:solidFill>
        </p:spPr>
        <p:txBody>
          <a:bodyPr>
            <a:normAutofit fontScale="92500"/>
          </a:bodyPr>
          <a:lstStyle/>
          <a:p>
            <a:pPr marL="0" indent="0" eaLnBrk="1" hangingPunct="1">
              <a:buFontTx/>
              <a:buNone/>
              <a:defRPr/>
            </a:pPr>
            <a:r>
              <a:rPr lang="pl-PL" altLang="pl-PL" b="1" dirty="0">
                <a:solidFill>
                  <a:srgbClr val="FFFF00"/>
                </a:solidFill>
              </a:rPr>
              <a:t>Obornik nie emituje odorów</a:t>
            </a:r>
            <a:endParaRPr lang="pl-PL" altLang="pl-PL" dirty="0">
              <a:solidFill>
                <a:srgbClr val="FFFF00"/>
              </a:solidFill>
            </a:endParaRPr>
          </a:p>
        </p:txBody>
      </p:sp>
      <p:pic>
        <p:nvPicPr>
          <p:cNvPr id="40965" name="Picture 3" descr="C:\Users\Sławek\Desktop\rcm\Bronek Szembowski\DSC_0658 [1280x768].JPG">
            <a:extLst>
              <a:ext uri="{FF2B5EF4-FFF2-40B4-BE49-F238E27FC236}">
                <a16:creationId xmlns:a16="http://schemas.microsoft.com/office/drawing/2014/main" id="{2D269E00-97C4-40A3-8109-EFFE38021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925" y="711994"/>
            <a:ext cx="6188075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3">
            <a:extLst>
              <a:ext uri="{FF2B5EF4-FFF2-40B4-BE49-F238E27FC236}">
                <a16:creationId xmlns:a16="http://schemas.microsoft.com/office/drawing/2014/main" id="{8D5890C6-989B-4B15-B1E3-AB1FDDB41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260" y="3525838"/>
            <a:ext cx="6235739" cy="3710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1" name="Prostokąt 1">
            <a:extLst>
              <a:ext uri="{FF2B5EF4-FFF2-40B4-BE49-F238E27FC236}">
                <a16:creationId xmlns:a16="http://schemas.microsoft.com/office/drawing/2014/main" id="{7099FD98-A8A3-43A2-9A96-5B7A785F3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9063" y="4740275"/>
            <a:ext cx="4357687" cy="8302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l-PL" altLang="pl-PL" sz="2400" b="1" dirty="0">
                <a:solidFill>
                  <a:srgbClr val="FFFF00"/>
                </a:solidFill>
                <a:latin typeface="Arial" charset="0"/>
                <a:cs typeface="Arial" charset="0"/>
              </a:rPr>
              <a:t>Gnojowica nie emituje odorów, nie ma </a:t>
            </a:r>
            <a:r>
              <a:rPr lang="pl-PL" altLang="pl-PL" sz="2400" b="1" dirty="0" err="1">
                <a:solidFill>
                  <a:srgbClr val="FFFF00"/>
                </a:solidFill>
                <a:latin typeface="Arial" charset="0"/>
                <a:cs typeface="Arial" charset="0"/>
              </a:rPr>
              <a:t>korzucha</a:t>
            </a:r>
            <a:endParaRPr lang="pl-PL" altLang="pl-PL" sz="24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pic>
        <p:nvPicPr>
          <p:cNvPr id="40968" name="Picture 2" descr="C:\Users\Sławek\Desktop\ROLNICTWO\RZD Obory\Nowy folder (2)\obraz 908.jpg">
            <a:extLst>
              <a:ext uri="{FF2B5EF4-FFF2-40B4-BE49-F238E27FC236}">
                <a16:creationId xmlns:a16="http://schemas.microsoft.com/office/drawing/2014/main" id="{3D5A3375-4772-4501-BFEF-9A80F56F96D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781050" y="4260850"/>
            <a:ext cx="6605588" cy="2882900"/>
          </a:xfrm>
        </p:spPr>
      </p:pic>
      <p:sp>
        <p:nvSpPr>
          <p:cNvPr id="40969" name="Tytuł 1">
            <a:extLst>
              <a:ext uri="{FF2B5EF4-FFF2-40B4-BE49-F238E27FC236}">
                <a16:creationId xmlns:a16="http://schemas.microsoft.com/office/drawing/2014/main" id="{8D76EFC3-5B84-41BA-887F-7817BC1E2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2264" y="18255"/>
            <a:ext cx="10645878" cy="693739"/>
          </a:xfrm>
        </p:spPr>
        <p:txBody>
          <a:bodyPr>
            <a:normAutofit/>
          </a:bodyPr>
          <a:lstStyle/>
          <a:p>
            <a:r>
              <a:rPr lang="pl-PL" altLang="pl-PL" sz="3600" b="1" dirty="0">
                <a:solidFill>
                  <a:srgbClr val="016500"/>
                </a:solidFill>
                <a:latin typeface="+mn-lt"/>
              </a:rPr>
              <a:t>     </a:t>
            </a:r>
            <a:r>
              <a:rPr lang="pl-PL" altLang="pl-PL" sz="3600" b="1" dirty="0" err="1">
                <a:solidFill>
                  <a:srgbClr val="016500"/>
                </a:solidFill>
                <a:latin typeface="+mn-lt"/>
              </a:rPr>
              <a:t>Bioasekuracja</a:t>
            </a:r>
            <a:r>
              <a:rPr lang="pl-PL" altLang="pl-PL" sz="3600" b="1" dirty="0">
                <a:solidFill>
                  <a:srgbClr val="016500"/>
                </a:solidFill>
                <a:latin typeface="+mn-lt"/>
              </a:rPr>
              <a:t>, </a:t>
            </a:r>
            <a:r>
              <a:rPr lang="pl-PL" altLang="pl-PL" sz="3600" b="1" dirty="0" err="1">
                <a:solidFill>
                  <a:srgbClr val="016500"/>
                </a:solidFill>
                <a:latin typeface="+mn-lt"/>
              </a:rPr>
              <a:t>biohigienizacja</a:t>
            </a:r>
            <a:r>
              <a:rPr lang="pl-PL" altLang="pl-PL" sz="3600" b="1" dirty="0">
                <a:solidFill>
                  <a:srgbClr val="016500"/>
                </a:solidFill>
                <a:latin typeface="+mn-lt"/>
              </a:rPr>
              <a:t>, profilaktyka</a:t>
            </a:r>
          </a:p>
        </p:txBody>
      </p:sp>
      <p:pic>
        <p:nvPicPr>
          <p:cNvPr id="40970" name="Picture 3">
            <a:extLst>
              <a:ext uri="{FF2B5EF4-FFF2-40B4-BE49-F238E27FC236}">
                <a16:creationId xmlns:a16="http://schemas.microsoft.com/office/drawing/2014/main" id="{9F835439-6693-4E5F-A35F-DCED76402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32" y="4763"/>
            <a:ext cx="1541462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chemat blokowy: proces 1">
            <a:extLst>
              <a:ext uri="{FF2B5EF4-FFF2-40B4-BE49-F238E27FC236}">
                <a16:creationId xmlns:a16="http://schemas.microsoft.com/office/drawing/2014/main" id="{C26FCD88-4562-4832-BCDF-074B0351B8F8}"/>
              </a:ext>
            </a:extLst>
          </p:cNvPr>
          <p:cNvSpPr/>
          <p:nvPr/>
        </p:nvSpPr>
        <p:spPr>
          <a:xfrm>
            <a:off x="6256337" y="2631282"/>
            <a:ext cx="5445125" cy="612775"/>
          </a:xfrm>
          <a:prstGeom prst="flowChartProcess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2400" b="1" dirty="0">
                <a:solidFill>
                  <a:srgbClr val="FFFF00"/>
                </a:solidFill>
              </a:rPr>
              <a:t>Hodowla nie emituje odorów</a:t>
            </a:r>
          </a:p>
        </p:txBody>
      </p:sp>
    </p:spTree>
    <p:extLst>
      <p:ext uri="{BB962C8B-B14F-4D97-AF65-F5344CB8AC3E}">
        <p14:creationId xmlns:p14="http://schemas.microsoft.com/office/powerpoint/2010/main" val="3050213056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ytuł 3">
            <a:extLst>
              <a:ext uri="{FF2B5EF4-FFF2-40B4-BE49-F238E27FC236}">
                <a16:creationId xmlns:a16="http://schemas.microsoft.com/office/drawing/2014/main" id="{56F9DDDA-BA21-458C-AD00-0E4CC0C7D40B}"/>
              </a:ext>
            </a:extLst>
          </p:cNvPr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98200" cy="733425"/>
          </a:xfrm>
        </p:spPr>
        <p:txBody>
          <a:bodyPr/>
          <a:lstStyle/>
          <a:p>
            <a:endParaRPr lang="pl-PL" altLang="pl-PL"/>
          </a:p>
        </p:txBody>
      </p:sp>
      <p:pic>
        <p:nvPicPr>
          <p:cNvPr id="9" name="Picture 5" descr="R001-012">
            <a:extLst>
              <a:ext uri="{FF2B5EF4-FFF2-40B4-BE49-F238E27FC236}">
                <a16:creationId xmlns:a16="http://schemas.microsoft.com/office/drawing/2014/main" id="{1C1BEE52-BE39-454F-92AB-3EC23496A39C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1946493" y="522514"/>
            <a:ext cx="4395828" cy="3173239"/>
          </a:xfrm>
          <a:effectLst>
            <a:softEdge rad="112500"/>
          </a:effectLst>
        </p:spPr>
      </p:pic>
      <p:pic>
        <p:nvPicPr>
          <p:cNvPr id="10" name="Picture 5" descr="R001-022">
            <a:extLst>
              <a:ext uri="{FF2B5EF4-FFF2-40B4-BE49-F238E27FC236}">
                <a16:creationId xmlns:a16="http://schemas.microsoft.com/office/drawing/2014/main" id="{8EB47D5A-7915-43D4-999C-29B5D778C2CE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1301774" y="4474028"/>
            <a:ext cx="3801718" cy="2185988"/>
          </a:xfrm>
          <a:effectLst>
            <a:softEdge rad="112500"/>
          </a:effectLst>
        </p:spPr>
      </p:pic>
      <p:pic>
        <p:nvPicPr>
          <p:cNvPr id="11" name="Picture 5" descr="R001-019">
            <a:extLst>
              <a:ext uri="{FF2B5EF4-FFF2-40B4-BE49-F238E27FC236}">
                <a16:creationId xmlns:a16="http://schemas.microsoft.com/office/drawing/2014/main" id="{765478B6-418C-431C-B0E9-32CD31130D83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4777159" y="3064747"/>
            <a:ext cx="3800104" cy="2743201"/>
          </a:xfrm>
          <a:effectLst>
            <a:softEdge rad="112500"/>
          </a:effectLst>
        </p:spPr>
      </p:pic>
      <p:pic>
        <p:nvPicPr>
          <p:cNvPr id="13" name="Picture 5" descr="R001-044">
            <a:extLst>
              <a:ext uri="{FF2B5EF4-FFF2-40B4-BE49-F238E27FC236}">
                <a16:creationId xmlns:a16="http://schemas.microsoft.com/office/drawing/2014/main" id="{3A301D85-B48F-479C-B777-851F87A7C291}"/>
              </a:ext>
            </a:extLst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5" cstate="email"/>
          <a:srcRect/>
          <a:stretch>
            <a:fillRect/>
          </a:stretch>
        </p:blipFill>
        <p:spPr>
          <a:xfrm>
            <a:off x="1426866" y="4711770"/>
            <a:ext cx="3731288" cy="2019171"/>
          </a:xfrm>
          <a:effectLst>
            <a:softEdge rad="112500"/>
          </a:effectLst>
        </p:spPr>
      </p:pic>
      <p:pic>
        <p:nvPicPr>
          <p:cNvPr id="14" name="Picture 5" descr="R001-045">
            <a:extLst>
              <a:ext uri="{FF2B5EF4-FFF2-40B4-BE49-F238E27FC236}">
                <a16:creationId xmlns:a16="http://schemas.microsoft.com/office/drawing/2014/main" id="{CD6105E3-2E9C-43C5-9F8B-9F514B2BA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452853" y="331596"/>
            <a:ext cx="5508034" cy="2980649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R001-022">
            <a:extLst>
              <a:ext uri="{FF2B5EF4-FFF2-40B4-BE49-F238E27FC236}">
                <a16:creationId xmlns:a16="http://schemas.microsoft.com/office/drawing/2014/main" id="{8054745F-1596-4C90-8FA9-B6A48CE17A27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8387522" y="4380715"/>
            <a:ext cx="3804478" cy="2187575"/>
          </a:xfrm>
          <a:effectLst>
            <a:softEdge rad="112500"/>
          </a:effectLst>
        </p:spPr>
      </p:pic>
      <p:pic>
        <p:nvPicPr>
          <p:cNvPr id="41993" name="Picture 3">
            <a:extLst>
              <a:ext uri="{FF2B5EF4-FFF2-40B4-BE49-F238E27FC236}">
                <a16:creationId xmlns:a16="http://schemas.microsoft.com/office/drawing/2014/main" id="{63CEAF29-6393-47F3-8F67-08054E72E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31" y="-77607"/>
            <a:ext cx="1541462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chemat blokowy: proces 1">
            <a:extLst>
              <a:ext uri="{FF2B5EF4-FFF2-40B4-BE49-F238E27FC236}">
                <a16:creationId xmlns:a16="http://schemas.microsoft.com/office/drawing/2014/main" id="{29E49939-E61B-4DCC-B8B3-7B38375D1030}"/>
              </a:ext>
            </a:extLst>
          </p:cNvPr>
          <p:cNvSpPr/>
          <p:nvPr/>
        </p:nvSpPr>
        <p:spPr>
          <a:xfrm>
            <a:off x="2387600" y="373063"/>
            <a:ext cx="8940800" cy="612775"/>
          </a:xfrm>
          <a:prstGeom prst="flowChart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sz="3200" b="1" dirty="0">
                <a:solidFill>
                  <a:schemeClr val="accent6">
                    <a:lumMod val="50000"/>
                  </a:schemeClr>
                </a:solidFill>
              </a:rPr>
              <a:t>Tutaj też jest przyjemnie</a:t>
            </a:r>
          </a:p>
        </p:txBody>
      </p:sp>
    </p:spTree>
    <p:extLst>
      <p:ext uri="{BB962C8B-B14F-4D97-AF65-F5344CB8AC3E}">
        <p14:creationId xmlns:p14="http://schemas.microsoft.com/office/powerpoint/2010/main" val="4254208650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ytuł 1">
            <a:extLst>
              <a:ext uri="{FF2B5EF4-FFF2-40B4-BE49-F238E27FC236}">
                <a16:creationId xmlns:a16="http://schemas.microsoft.com/office/drawing/2014/main" id="{90048D18-7B41-45B6-BB62-1982BD72B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6713" y="365125"/>
            <a:ext cx="8447087" cy="1325563"/>
          </a:xfrm>
        </p:spPr>
        <p:txBody>
          <a:bodyPr>
            <a:normAutofit/>
          </a:bodyPr>
          <a:lstStyle/>
          <a:p>
            <a:r>
              <a:rPr lang="pl-PL" altLang="pl-PL" sz="3200" b="1" dirty="0">
                <a:latin typeface="+mn-lt"/>
              </a:rPr>
              <a:t>Dobrostan koni</a:t>
            </a:r>
          </a:p>
        </p:txBody>
      </p:sp>
      <p:pic>
        <p:nvPicPr>
          <p:cNvPr id="8195" name="Picture 3">
            <a:extLst>
              <a:ext uri="{FF2B5EF4-FFF2-40B4-BE49-F238E27FC236}">
                <a16:creationId xmlns:a16="http://schemas.microsoft.com/office/drawing/2014/main" id="{EFDA0BB9-4E24-48FC-8D5E-DBDCDE05648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4488" y="2052638"/>
            <a:ext cx="5181600" cy="3797300"/>
          </a:xfr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5">
            <a:extLst>
              <a:ext uri="{FF2B5EF4-FFF2-40B4-BE49-F238E27FC236}">
                <a16:creationId xmlns:a16="http://schemas.microsoft.com/office/drawing/2014/main" id="{C3937B06-8BE0-40CC-8CED-796D998CA0F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31113" y="0"/>
            <a:ext cx="2419350" cy="3111500"/>
          </a:xfr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7" name="Picture 1">
            <a:extLst>
              <a:ext uri="{FF2B5EF4-FFF2-40B4-BE49-F238E27FC236}">
                <a16:creationId xmlns:a16="http://schemas.microsoft.com/office/drawing/2014/main" id="{FFE0E71C-882E-4D7C-9566-8A2C54C13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425" y="2994025"/>
            <a:ext cx="4592638" cy="3444875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8" name="Picture 3">
            <a:extLst>
              <a:ext uri="{FF2B5EF4-FFF2-40B4-BE49-F238E27FC236}">
                <a16:creationId xmlns:a16="http://schemas.microsoft.com/office/drawing/2014/main" id="{0AD3F485-7016-43B4-AFE4-7DD8C0DD2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08" y="4763"/>
            <a:ext cx="1541462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Obraz 1">
            <a:extLst>
              <a:ext uri="{FF2B5EF4-FFF2-40B4-BE49-F238E27FC236}">
                <a16:creationId xmlns:a16="http://schemas.microsoft.com/office/drawing/2014/main" id="{F852C4D0-680A-4B31-967D-40B886833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564" y="3570287"/>
            <a:ext cx="3943350" cy="2962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pole tekstowe 25">
            <a:extLst>
              <a:ext uri="{FF2B5EF4-FFF2-40B4-BE49-F238E27FC236}">
                <a16:creationId xmlns:a16="http://schemas.microsoft.com/office/drawing/2014/main" id="{17309E62-CF65-4D5B-B1B2-34217FB58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5589" y="1981200"/>
            <a:ext cx="3684587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pl-PL" altLang="pl-PL" sz="1350">
              <a:latin typeface="Arial" panose="020B0604020202020204" pitchFamily="34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805FCA8E-54E2-4FA0-ACC8-8669F2F68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3225" y="914401"/>
            <a:ext cx="5322888" cy="3884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E241EA8C-3DFB-4840-AF97-5A12EDD52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080674" y="2565018"/>
            <a:ext cx="2781081" cy="15913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39DE04A2-0252-43BD-8734-F01FAE575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129434" y="4734164"/>
            <a:ext cx="3193726" cy="2017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ytuł 3">
            <a:extLst>
              <a:ext uri="{FF2B5EF4-FFF2-40B4-BE49-F238E27FC236}">
                <a16:creationId xmlns:a16="http://schemas.microsoft.com/office/drawing/2014/main" id="{F8C69879-8EF6-49F2-B179-539A7015505E}"/>
              </a:ext>
            </a:extLst>
          </p:cNvPr>
          <p:cNvSpPr txBox="1">
            <a:spLocks/>
          </p:cNvSpPr>
          <p:nvPr/>
        </p:nvSpPr>
        <p:spPr>
          <a:xfrm>
            <a:off x="2887663" y="266701"/>
            <a:ext cx="3943350" cy="5508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pl-PL" sz="2700" b="1" dirty="0">
                <a:solidFill>
                  <a:schemeClr val="accent5">
                    <a:lumMod val="50000"/>
                  </a:schemeClr>
                </a:solidFill>
                <a:ea typeface="+mj-ea"/>
                <a:cs typeface="+mj-cs"/>
              </a:rPr>
              <a:t>Zdrowie, dom, ogród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C76A2FB-1D55-4E3E-9AFD-EAF9BF830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231905" y="838669"/>
            <a:ext cx="2740359" cy="20552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7833" name="Picture 2" descr="C:\Users\Marek Brunka\Pictures\Desktop\Warszawa 16-17.07.2011\Nowy folder\DSC02194.JPG">
            <a:extLst>
              <a:ext uri="{FF2B5EF4-FFF2-40B4-BE49-F238E27FC236}">
                <a16:creationId xmlns:a16="http://schemas.microsoft.com/office/drawing/2014/main" id="{A7B24B06-A79D-4E65-A129-AFBD502B1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6" y="4768850"/>
            <a:ext cx="2862263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4" name="Obraz 1">
            <a:extLst>
              <a:ext uri="{FF2B5EF4-FFF2-40B4-BE49-F238E27FC236}">
                <a16:creationId xmlns:a16="http://schemas.microsoft.com/office/drawing/2014/main" id="{B022A28A-1090-4A32-B960-CFC862CCECF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314" y="4784726"/>
            <a:ext cx="2187575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5" name="Obraz 3">
            <a:extLst>
              <a:ext uri="{FF2B5EF4-FFF2-40B4-BE49-F238E27FC236}">
                <a16:creationId xmlns:a16="http://schemas.microsoft.com/office/drawing/2014/main" id="{F8E45024-1DA7-4956-B4A3-C6A1AE6EE8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489" y="123477"/>
            <a:ext cx="3943350" cy="259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82EBA31A-6DC0-4470-99B6-011837D62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2" y="4763"/>
            <a:ext cx="1602734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le tekstowe 9"/>
          <p:cNvSpPr txBox="1"/>
          <p:nvPr/>
        </p:nvSpPr>
        <p:spPr>
          <a:xfrm>
            <a:off x="1897625" y="2561389"/>
            <a:ext cx="9994050" cy="187743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002060"/>
                </a:solidFill>
              </a:rPr>
              <a:t>   </a:t>
            </a:r>
            <a:r>
              <a:rPr lang="pl-PL" sz="3200" b="1" dirty="0">
                <a:solidFill>
                  <a:srgbClr val="016500"/>
                </a:solidFill>
              </a:rPr>
              <a:t>MISJA</a:t>
            </a:r>
            <a:r>
              <a:rPr lang="pl-PL" sz="2800" b="1" dirty="0">
                <a:solidFill>
                  <a:srgbClr val="016500"/>
                </a:solidFill>
              </a:rPr>
              <a:t>:  </a:t>
            </a:r>
          </a:p>
          <a:p>
            <a:pPr algn="ctr"/>
            <a:r>
              <a:rPr lang="pl-PL" sz="2800" b="1" dirty="0">
                <a:solidFill>
                  <a:srgbClr val="002060"/>
                </a:solidFill>
              </a:rPr>
              <a:t>Jedno jest ZDROWIE – powietrza, wody, gleby, roślin, zwierząt, człowieka</a:t>
            </a:r>
          </a:p>
          <a:p>
            <a:pPr algn="ctr"/>
            <a:r>
              <a:rPr lang="pl-PL" sz="2800" b="1" dirty="0">
                <a:solidFill>
                  <a:srgbClr val="002060"/>
                </a:solidFill>
              </a:rPr>
              <a:t>Zdrowa Ziemia i Jej Mieszkańcy</a:t>
            </a:r>
          </a:p>
        </p:txBody>
      </p:sp>
      <p:pic>
        <p:nvPicPr>
          <p:cNvPr id="12" name="Picture 2" descr="kzz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88649" y="176984"/>
            <a:ext cx="2993606" cy="255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897625" y="4858539"/>
            <a:ext cx="9994052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>
                <a:solidFill>
                  <a:srgbClr val="016500"/>
                </a:solidFill>
              </a:rPr>
              <a:t>Łączy nas </a:t>
            </a:r>
            <a:r>
              <a:rPr lang="pl-PL" sz="2800" b="1" dirty="0">
                <a:solidFill>
                  <a:srgbClr val="002060"/>
                </a:solidFill>
              </a:rPr>
              <a:t>korzystanie z naturalnych surowców, środków, wyrobów, metod i technologii czyli  </a:t>
            </a:r>
            <a:r>
              <a:rPr lang="pl-PL" sz="2800" b="1" i="1" dirty="0" err="1">
                <a:solidFill>
                  <a:srgbClr val="016500"/>
                </a:solidFill>
              </a:rPr>
              <a:t>biologizacja</a:t>
            </a:r>
            <a:r>
              <a:rPr lang="pl-PL" sz="2800" b="1" dirty="0">
                <a:solidFill>
                  <a:srgbClr val="002060"/>
                </a:solidFill>
              </a:rPr>
              <a:t> w celu ograniczenia stosowania gdzie tylko możliwe destrukcyjnych dla zdrowia syntetycznych substancji 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1897625" y="219786"/>
            <a:ext cx="7291021" cy="2062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016500"/>
                </a:solidFill>
              </a:rPr>
              <a:t>TWORZYMY  NIEZWYKŁY RUCH GROMADZĄCY LUDZI, ORGANIZACJE, INSTYTUCJE NAUKOWE I RÓŻNORODNE PODMIOTY GOSPODARCZE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9751148" y="6674129"/>
            <a:ext cx="2440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/>
              <a:t> Autor i źródło:  Probiotics Polska Sp. z o.o.</a:t>
            </a:r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0723B94D-D3BB-47D9-AA3A-59D20920C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93" y="4763"/>
            <a:ext cx="1541462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8786207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E0214D6B-761A-48DA-9C58-59C37F9D38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altLang="pl-PL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DB999CEB-0350-45E7-9E3E-7DC7BCC5B0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/>
          </a:p>
        </p:txBody>
      </p:sp>
      <p:pic>
        <p:nvPicPr>
          <p:cNvPr id="16388" name="Picture 4" descr="DSC05351">
            <a:extLst>
              <a:ext uri="{FF2B5EF4-FFF2-40B4-BE49-F238E27FC236}">
                <a16:creationId xmlns:a16="http://schemas.microsoft.com/office/drawing/2014/main" id="{9B2173AA-687B-4069-B761-EAFED1B9F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013" y="2982913"/>
            <a:ext cx="3006725" cy="174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 descr="DSC05365">
            <a:extLst>
              <a:ext uri="{FF2B5EF4-FFF2-40B4-BE49-F238E27FC236}">
                <a16:creationId xmlns:a16="http://schemas.microsoft.com/office/drawing/2014/main" id="{04C45A4B-1D73-4670-9496-C8E0D1240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113" y="4811713"/>
            <a:ext cx="4224337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 descr="DSC05339bis">
            <a:extLst>
              <a:ext uri="{FF2B5EF4-FFF2-40B4-BE49-F238E27FC236}">
                <a16:creationId xmlns:a16="http://schemas.microsoft.com/office/drawing/2014/main" id="{5C99DBE9-887D-4686-8DF1-1F3428079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0"/>
            <a:ext cx="2830513" cy="304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4" descr="DSC05342">
            <a:extLst>
              <a:ext uri="{FF2B5EF4-FFF2-40B4-BE49-F238E27FC236}">
                <a16:creationId xmlns:a16="http://schemas.microsoft.com/office/drawing/2014/main" id="{61E48766-B77C-4DB1-9258-C80066407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75" y="-171450"/>
            <a:ext cx="2784475" cy="302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6" descr="Właściciel zalanego domu w stroju ochronnym, na ścianach widoczna pleśń">
            <a:hlinkClick r:id="rId6" tooltip="Właściciel zalanego domu w stroju ochronnym, na ścianach widoczna pleśń"/>
            <a:extLst>
              <a:ext uri="{FF2B5EF4-FFF2-40B4-BE49-F238E27FC236}">
                <a16:creationId xmlns:a16="http://schemas.microsoft.com/office/drawing/2014/main" id="{F75C9111-F335-4E1D-AFA0-1333F5462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700" y="-171450"/>
            <a:ext cx="3035300" cy="303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1">
            <a:extLst>
              <a:ext uri="{FF2B5EF4-FFF2-40B4-BE49-F238E27FC236}">
                <a16:creationId xmlns:a16="http://schemas.microsoft.com/office/drawing/2014/main" id="{D4674DD8-A75C-4309-908F-923A1BB44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925" y="4727575"/>
            <a:ext cx="3727450" cy="210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4" name="Picture 2">
            <a:extLst>
              <a:ext uri="{FF2B5EF4-FFF2-40B4-BE49-F238E27FC236}">
                <a16:creationId xmlns:a16="http://schemas.microsoft.com/office/drawing/2014/main" id="{F8F555EA-D886-4903-8D92-A2A0407CC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213" y="2878138"/>
            <a:ext cx="4224337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5" name="Picture 3">
            <a:extLst>
              <a:ext uri="{FF2B5EF4-FFF2-40B4-BE49-F238E27FC236}">
                <a16:creationId xmlns:a16="http://schemas.microsoft.com/office/drawing/2014/main" id="{FB9F767F-C9FA-47FF-8D90-45A62B920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763"/>
            <a:ext cx="1541462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pole tekstowe 25">
            <a:extLst>
              <a:ext uri="{FF2B5EF4-FFF2-40B4-BE49-F238E27FC236}">
                <a16:creationId xmlns:a16="http://schemas.microsoft.com/office/drawing/2014/main" id="{38117314-11E3-4E66-92B5-88A36C855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5450" y="1498600"/>
            <a:ext cx="4913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pic>
        <p:nvPicPr>
          <p:cNvPr id="46083" name="banner-flag" descr="European Commission logo">
            <a:extLst>
              <a:ext uri="{FF2B5EF4-FFF2-40B4-BE49-F238E27FC236}">
                <a16:creationId xmlns:a16="http://schemas.microsoft.com/office/drawing/2014/main" id="{855DC9CA-F0AE-4A23-A6B4-F575D2AAC81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238" y="4763"/>
            <a:ext cx="1841500" cy="133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0976BBB3-CCE6-4AA9-9FD9-18A464F218FB}"/>
              </a:ext>
            </a:extLst>
          </p:cNvPr>
          <p:cNvSpPr txBox="1"/>
          <p:nvPr/>
        </p:nvSpPr>
        <p:spPr>
          <a:xfrm>
            <a:off x="2159000" y="514350"/>
            <a:ext cx="8066088" cy="1493838"/>
          </a:xfrm>
          <a:prstGeom prst="rect">
            <a:avLst/>
          </a:prstGeom>
          <a:noFill/>
        </p:spPr>
        <p:txBody>
          <a:bodyPr lIns="91438" tIns="45719" rIns="91438" bIns="45719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altLang="pl-PL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“PHYTOREMEDIATION DRIVEN ENERGY CROPS</a:t>
            </a:r>
            <a:r>
              <a:rPr lang="pl-PL" altLang="pl-PL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                                           </a:t>
            </a:r>
            <a:r>
              <a:rPr lang="en-US" altLang="pl-PL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PRODUCTION</a:t>
            </a:r>
            <a:r>
              <a:rPr lang="pl-PL" altLang="pl-PL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altLang="pl-PL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ON HEAVY METAL DEGRADED AREAS</a:t>
            </a:r>
            <a:r>
              <a:rPr lang="pl-PL" altLang="pl-PL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altLang="pl-PL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AS LOCAL ENERGY CARRIER”</a:t>
            </a:r>
            <a:r>
              <a:rPr lang="pl-PL" altLang="pl-PL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pl-PL" altLang="pl-PL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Calibri" pitchFamily="34" charset="0"/>
                <a:cs typeface="Times New Roman" pitchFamily="18" charset="0"/>
              </a:rPr>
              <a:t>2013 - 2017</a:t>
            </a:r>
            <a:endParaRPr lang="pl-PL" altLang="pl-P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1986" name="Picture 2">
            <a:extLst>
              <a:ext uri="{FF2B5EF4-FFF2-40B4-BE49-F238E27FC236}">
                <a16:creationId xmlns:a16="http://schemas.microsoft.com/office/drawing/2014/main" id="{BD5CDE35-3F0C-4480-A87E-7E7D87D5F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2850" y="2613025"/>
            <a:ext cx="4143375" cy="391795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1E82C3A5-58A8-4AEE-964D-55BA3EE175C0}"/>
              </a:ext>
            </a:extLst>
          </p:cNvPr>
          <p:cNvSpPr/>
          <p:nvPr/>
        </p:nvSpPr>
        <p:spPr>
          <a:xfrm>
            <a:off x="5746750" y="2471738"/>
            <a:ext cx="6249988" cy="1871662"/>
          </a:xfrm>
          <a:prstGeom prst="rect">
            <a:avLst/>
          </a:prstGeom>
        </p:spPr>
        <p:txBody>
          <a:bodyPr lIns="91438" tIns="45719" rIns="91438" bIns="45719">
            <a:spAutoFit/>
          </a:bodyPr>
          <a:lstStyle/>
          <a:p>
            <a:pPr algn="ctr">
              <a:spcAft>
                <a:spcPts val="1000"/>
              </a:spcAft>
              <a:defRPr/>
            </a:pPr>
            <a:r>
              <a:rPr lang="pl-PL" sz="2100" dirty="0">
                <a:solidFill>
                  <a:schemeClr val="accent5">
                    <a:lumMod val="50000"/>
                  </a:schemeClr>
                </a:solidFill>
                <a:latin typeface="+mn-lt"/>
                <a:ea typeface="Calibri"/>
                <a:cs typeface="Century Gothic"/>
              </a:rPr>
              <a:t>Projekt realizowany w ramach                                                 7. PROGRAMU RAMOWEGO Wspólnoty Europejskiej</a:t>
            </a:r>
          </a:p>
          <a:p>
            <a:pPr algn="ctr">
              <a:spcAft>
                <a:spcPts val="1000"/>
              </a:spcAft>
              <a:defRPr/>
            </a:pPr>
            <a:r>
              <a:rPr lang="en-US" sz="21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Calibri"/>
                <a:cs typeface="Century Gothic"/>
              </a:rPr>
              <a:t>European Community´s </a:t>
            </a:r>
            <a:r>
              <a:rPr lang="pl-PL" sz="21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Calibri"/>
                <a:cs typeface="Century Gothic"/>
              </a:rPr>
              <a:t>7</a:t>
            </a:r>
            <a:r>
              <a:rPr lang="en-US" sz="2100" b="1" baseline="30000" dirty="0" err="1">
                <a:solidFill>
                  <a:schemeClr val="accent5">
                    <a:lumMod val="50000"/>
                  </a:schemeClr>
                </a:solidFill>
                <a:latin typeface="+mn-lt"/>
                <a:ea typeface="Calibri"/>
                <a:cs typeface="Century Gothic"/>
              </a:rPr>
              <a:t>th</a:t>
            </a:r>
            <a:r>
              <a:rPr lang="en-US" sz="21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Calibri"/>
                <a:cs typeface="Century Gothic"/>
              </a:rPr>
              <a:t> Framework </a:t>
            </a:r>
            <a:r>
              <a:rPr lang="en-US" sz="2100" b="1" dirty="0" err="1">
                <a:solidFill>
                  <a:schemeClr val="accent5">
                    <a:lumMod val="50000"/>
                  </a:schemeClr>
                </a:solidFill>
                <a:latin typeface="+mn-lt"/>
                <a:ea typeface="Calibri"/>
                <a:cs typeface="Century Gothic"/>
              </a:rPr>
              <a:t>Programme</a:t>
            </a:r>
            <a:r>
              <a:rPr lang="en-US" sz="21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Calibri"/>
                <a:cs typeface="Century Gothic"/>
              </a:rPr>
              <a:t> of Research and Technology development  </a:t>
            </a:r>
            <a:r>
              <a:rPr lang="pl-PL" sz="21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Calibri"/>
                <a:cs typeface="Century Gothic"/>
              </a:rPr>
              <a:t>          </a:t>
            </a:r>
            <a:r>
              <a:rPr lang="en-US" sz="2100" b="1" dirty="0">
                <a:solidFill>
                  <a:schemeClr val="accent5">
                    <a:lumMod val="50000"/>
                  </a:schemeClr>
                </a:solidFill>
                <a:latin typeface="+mn-lt"/>
                <a:ea typeface="Calibri"/>
                <a:cs typeface="Century Gothic"/>
              </a:rPr>
              <a:t>under Grant Agreement 6107977</a:t>
            </a:r>
            <a:endParaRPr lang="pl-PL" sz="2100" dirty="0">
              <a:solidFill>
                <a:schemeClr val="accent5">
                  <a:lumMod val="50000"/>
                </a:schemeClr>
              </a:solidFill>
              <a:latin typeface="+mn-lt"/>
              <a:ea typeface="Calibri"/>
              <a:cs typeface="Century Gothic"/>
            </a:endParaRPr>
          </a:p>
        </p:txBody>
      </p:sp>
      <p:sp>
        <p:nvSpPr>
          <p:cNvPr id="46087" name="Prostokąt 9">
            <a:extLst>
              <a:ext uri="{FF2B5EF4-FFF2-40B4-BE49-F238E27FC236}">
                <a16:creationId xmlns:a16="http://schemas.microsoft.com/office/drawing/2014/main" id="{4510D832-79CE-4AD4-8F9F-73A4EF0063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6225" y="4171950"/>
            <a:ext cx="6835775" cy="250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pl-PL" altLang="pl-PL" sz="1300" b="1">
                <a:solidFill>
                  <a:srgbClr val="203864"/>
                </a:solidFill>
                <a:latin typeface="Arial" panose="020B0604020202020204" pitchFamily="34" charset="0"/>
              </a:rPr>
              <a:t>uczestnicy i beneficjenci:</a:t>
            </a:r>
            <a:endParaRPr lang="pl-PL" altLang="pl-PL" sz="1300">
              <a:solidFill>
                <a:srgbClr val="203864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pl-PL" altLang="pl-PL" sz="1500">
                <a:solidFill>
                  <a:srgbClr val="203864"/>
                </a:solidFill>
              </a:rPr>
              <a:t>INSTYTUT TECHNOLOGII TERENÓW UPRZEMYSŁOWIONYCH / KATOWICE, POLSKA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en-US" altLang="pl-PL" sz="1500">
                <a:solidFill>
                  <a:srgbClr val="203864"/>
                </a:solidFill>
              </a:rPr>
              <a:t>INSTITUTUL DE STUDII SI PROIECTARI ENERGETICE SA / BUKARESZT, RUMUNIA</a:t>
            </a:r>
            <a:endParaRPr lang="pl-PL" altLang="pl-PL" sz="1500">
              <a:solidFill>
                <a:srgbClr val="203864"/>
              </a:solidFill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pl-PL" altLang="pl-PL" sz="1500">
                <a:solidFill>
                  <a:srgbClr val="203864"/>
                </a:solidFill>
              </a:rPr>
              <a:t>Vita 34 AG/ LIPSK, NIEMCY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pl-PL" altLang="pl-PL" sz="1500">
                <a:solidFill>
                  <a:srgbClr val="203864"/>
                </a:solidFill>
              </a:rPr>
              <a:t>HELMHOLTZ ZENTRUM MUENCHEN / NEUHERBERG, NIEMCY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pl-PL" altLang="pl-PL" sz="1500" b="1">
                <a:solidFill>
                  <a:srgbClr val="203864"/>
                </a:solidFill>
              </a:rPr>
              <a:t>PROBIOTICS POLSKA / BRATUSZYN, POLSKA</a:t>
            </a:r>
            <a:endParaRPr lang="pl-PL" altLang="pl-PL" sz="1500">
              <a:solidFill>
                <a:srgbClr val="203864"/>
              </a:solidFill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pl-PL" altLang="pl-PL" sz="1500">
                <a:solidFill>
                  <a:srgbClr val="203864"/>
                </a:solidFill>
              </a:rPr>
              <a:t>POLITECHNIKA ŚLĄSKA / GLIWICE, POLSKA</a:t>
            </a:r>
          </a:p>
        </p:txBody>
      </p:sp>
      <p:pic>
        <p:nvPicPr>
          <p:cNvPr id="46088" name="Obraz 9">
            <a:extLst>
              <a:ext uri="{FF2B5EF4-FFF2-40B4-BE49-F238E27FC236}">
                <a16:creationId xmlns:a16="http://schemas.microsoft.com/office/drawing/2014/main" id="{CF778E3F-7DDB-44FA-AAF3-F81E8F9FF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279400"/>
            <a:ext cx="795338" cy="723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9" name="Picture 3">
            <a:extLst>
              <a:ext uri="{FF2B5EF4-FFF2-40B4-BE49-F238E27FC236}">
                <a16:creationId xmlns:a16="http://schemas.microsoft.com/office/drawing/2014/main" id="{D0B1CF06-40AF-4778-B723-FBE31811F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763"/>
            <a:ext cx="1652587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9449469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EM-Farming\budowa\gacka\Jastków, 2013.11.08, RCM Podstawka, fot.Marek Gacka, 0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9697" y="4320732"/>
            <a:ext cx="4758005" cy="2380082"/>
          </a:xfrm>
          <a:prstGeom prst="rect">
            <a:avLst/>
          </a:prstGeom>
          <a:noFill/>
        </p:spPr>
      </p:pic>
      <p:pic>
        <p:nvPicPr>
          <p:cNvPr id="3" name="Picture 2" descr="D:\Gospodarstwo\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7511" y="4360953"/>
            <a:ext cx="1511653" cy="1149820"/>
          </a:xfrm>
          <a:prstGeom prst="rect">
            <a:avLst/>
          </a:prstGeom>
          <a:noFill/>
        </p:spPr>
      </p:pic>
      <p:pic>
        <p:nvPicPr>
          <p:cNvPr id="4" name="Picture 29" descr="Ema5 z wrotyczem™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6315" y="5591685"/>
            <a:ext cx="645133" cy="1185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Sławek\Desktop\rcm\Mirosław Prycik Mariusz Maślanka\2_DSC_1280 [1280x768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29762" y="4246003"/>
            <a:ext cx="3594727" cy="238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242" y="5233664"/>
            <a:ext cx="1401578" cy="1401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2093" y="5840361"/>
            <a:ext cx="865571" cy="865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365" y="5916113"/>
            <a:ext cx="827526" cy="70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180" y="6151428"/>
            <a:ext cx="820428" cy="702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811" y="6133582"/>
            <a:ext cx="833260" cy="833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315" y="6108519"/>
            <a:ext cx="883387" cy="88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1265" y="5870776"/>
            <a:ext cx="530457" cy="7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5" descr="C:\Users\Sławek\Desktop\rcm\Arek Kartus\DSC_0291 [1280x768]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391" y="4401986"/>
            <a:ext cx="3426169" cy="227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F60F5FE7-9E37-4D22-8025-C3656E00B2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76455" y="-234644"/>
            <a:ext cx="4475183" cy="2988221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0D9C7B77-7543-4E91-88F7-EA978F39C65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15823" y="4453"/>
            <a:ext cx="5460699" cy="229835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D753FCF7-0055-4FE9-8FE4-C879D4683C9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94392" y="0"/>
            <a:ext cx="3583489" cy="589935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BA9B2C36-DCDD-4281-A2FA-D0A79347413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71475" y="1429289"/>
            <a:ext cx="3264377" cy="1178082"/>
          </a:xfrm>
          <a:prstGeom prst="rect">
            <a:avLst/>
          </a:prstGeom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C83E8A29-05E6-425A-9F35-4B2CABBBB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2120750" y="2601411"/>
            <a:ext cx="2698887" cy="1800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9" name="Picture 3" descr="IMG_3733s">
            <a:extLst>
              <a:ext uri="{FF2B5EF4-FFF2-40B4-BE49-F238E27FC236}">
                <a16:creationId xmlns:a16="http://schemas.microsoft.com/office/drawing/2014/main" id="{481B3B8A-2E84-462C-915F-D8184AD09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0" y="1526311"/>
            <a:ext cx="2141887" cy="23800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0">
            <a:extLst>
              <a:ext uri="{FF2B5EF4-FFF2-40B4-BE49-F238E27FC236}">
                <a16:creationId xmlns:a16="http://schemas.microsoft.com/office/drawing/2014/main" id="{97A86213-7305-4600-B25E-7C0EFBAAC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4761462" y="2522017"/>
            <a:ext cx="3544538" cy="18799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1" name="Picture 6" descr="IMG_4089_cr_cr">
            <a:extLst>
              <a:ext uri="{FF2B5EF4-FFF2-40B4-BE49-F238E27FC236}">
                <a16:creationId xmlns:a16="http://schemas.microsoft.com/office/drawing/2014/main" id="{338175A5-D220-42D6-9DE1-F04E75D13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663" y="2342693"/>
            <a:ext cx="1347972" cy="185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5" descr="IMG_4059_cr">
            <a:extLst>
              <a:ext uri="{FF2B5EF4-FFF2-40B4-BE49-F238E27FC236}">
                <a16:creationId xmlns:a16="http://schemas.microsoft.com/office/drawing/2014/main" id="{9956EA39-7F48-4EE6-85C3-CD26B4915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3828" y="2367782"/>
            <a:ext cx="2552694" cy="1618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476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CE4474AA-C6F5-48AF-BCF4-DF36FD2A7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8788" y="-100013"/>
            <a:ext cx="9244012" cy="1225551"/>
          </a:xfrm>
        </p:spPr>
        <p:txBody>
          <a:bodyPr/>
          <a:lstStyle/>
          <a:p>
            <a:r>
              <a:rPr lang="pl-PL" altLang="pl-PL" sz="4000">
                <a:solidFill>
                  <a:srgbClr val="006600"/>
                </a:solidFill>
              </a:rPr>
              <a:t>Kongres 2011</a:t>
            </a:r>
          </a:p>
        </p:txBody>
      </p:sp>
      <p:sp>
        <p:nvSpPr>
          <p:cNvPr id="9219" name="Symbol zastępczy tekstu 2">
            <a:extLst>
              <a:ext uri="{FF2B5EF4-FFF2-40B4-BE49-F238E27FC236}">
                <a16:creationId xmlns:a16="http://schemas.microsoft.com/office/drawing/2014/main" id="{E02719FD-0400-43F9-A3C6-B13FF5CA62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/>
          </a:p>
        </p:txBody>
      </p:sp>
      <p:sp>
        <p:nvSpPr>
          <p:cNvPr id="9220" name="Symbol zastępczy tekstu 4">
            <a:extLst>
              <a:ext uri="{FF2B5EF4-FFF2-40B4-BE49-F238E27FC236}">
                <a16:creationId xmlns:a16="http://schemas.microsoft.com/office/drawing/2014/main" id="{4007E0BE-1448-4442-B514-04B62047F0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 altLang="pl-PL"/>
          </a:p>
        </p:txBody>
      </p:sp>
      <p:pic>
        <p:nvPicPr>
          <p:cNvPr id="9221" name="Picture 3" descr="C:\Users\Sławek\Desktop\Kongres zdjęcia\Kongres SCD, Warszawa 16.07.2011, fot. Marek Gacka, 307.jpg">
            <a:extLst>
              <a:ext uri="{FF2B5EF4-FFF2-40B4-BE49-F238E27FC236}">
                <a16:creationId xmlns:a16="http://schemas.microsoft.com/office/drawing/2014/main" id="{D540FD96-16AF-4545-BF06-851A83760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26" y="3384551"/>
            <a:ext cx="4576763" cy="359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5" descr="C:\Users\Sławek\Desktop\Kongres zdjęcia\Kongres SCD, Warszawa 16.07.2011, fot. Marek Gacka, 321.jpg">
            <a:extLst>
              <a:ext uri="{FF2B5EF4-FFF2-40B4-BE49-F238E27FC236}">
                <a16:creationId xmlns:a16="http://schemas.microsoft.com/office/drawing/2014/main" id="{234FCF97-8762-4FCC-8787-5DA88B2AFE57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03888" y="3363913"/>
            <a:ext cx="5256212" cy="3490912"/>
          </a:xfrm>
          <a:noFill/>
        </p:spPr>
      </p:pic>
      <p:sp>
        <p:nvSpPr>
          <p:cNvPr id="9223" name="Symbol zastępczy zawartości 6">
            <a:extLst>
              <a:ext uri="{FF2B5EF4-FFF2-40B4-BE49-F238E27FC236}">
                <a16:creationId xmlns:a16="http://schemas.microsoft.com/office/drawing/2014/main" id="{7AE98D06-E392-45A0-97F4-253D197B100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altLang="pl-PL"/>
          </a:p>
        </p:txBody>
      </p:sp>
      <p:pic>
        <p:nvPicPr>
          <p:cNvPr id="9224" name="Picture 6" descr="C:\Users\Sławek\Desktop\Kongres zdjęcia\Kongres SCD, Warszawa 16.07.2011, fot. Marek Gacka, 216.jpg">
            <a:extLst>
              <a:ext uri="{FF2B5EF4-FFF2-40B4-BE49-F238E27FC236}">
                <a16:creationId xmlns:a16="http://schemas.microsoft.com/office/drawing/2014/main" id="{4F20D315-43DA-47CB-B873-130EE9F8A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1" y="0"/>
            <a:ext cx="561657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8" descr="C:\Users\Sławek\Desktop\Kongres zdjęcia\Kongres SCD, Warszawa 16.07.2011, fot. Marek Gacka, 226.jpg">
            <a:extLst>
              <a:ext uri="{FF2B5EF4-FFF2-40B4-BE49-F238E27FC236}">
                <a16:creationId xmlns:a16="http://schemas.microsoft.com/office/drawing/2014/main" id="{56DC24AF-C47B-4E2A-B310-E88AA359D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076" y="800100"/>
            <a:ext cx="3590925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F509DF70-B3B1-4F2D-A07D-3420E1BAE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763"/>
            <a:ext cx="1639302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1433623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9" descr="C:\Users\Sławek\AppData\Local\Microsoft\Windows\Temporary Internet Files\Content.Outlook\QGJKLIZD\IV Konferencja Licheńska 9-10 09 2011 fot  Marek Gacka 633.jpg">
            <a:extLst>
              <a:ext uri="{FF2B5EF4-FFF2-40B4-BE49-F238E27FC236}">
                <a16:creationId xmlns:a16="http://schemas.microsoft.com/office/drawing/2014/main" id="{B1B732DE-6205-464B-A4B4-CBDC083B6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200025"/>
            <a:ext cx="9367838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6" descr="C:\Users\Sławek\AppData\Local\Microsoft\Windows\Temporary Internet Files\Content.Outlook\QGJKLIZD\IV Konferencja Licheńska 9-10 09 2011 fot  Marek Gacka 292.jpg">
            <a:extLst>
              <a:ext uri="{FF2B5EF4-FFF2-40B4-BE49-F238E27FC236}">
                <a16:creationId xmlns:a16="http://schemas.microsoft.com/office/drawing/2014/main" id="{D3D189EF-2914-45BC-9AE3-99E99DFE5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3975100"/>
            <a:ext cx="4376737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5" descr="C:\Users\Sławek\AppData\Local\Microsoft\Windows\Temporary Internet Files\Content.Outlook\QGJKLIZD\IV Konferencja Licheńska 9-10 09 2011 fot  Marek Gacka 245.jpg">
            <a:extLst>
              <a:ext uri="{FF2B5EF4-FFF2-40B4-BE49-F238E27FC236}">
                <a16:creationId xmlns:a16="http://schemas.microsoft.com/office/drawing/2014/main" id="{2F123333-76A2-4E0C-98E9-469158A6D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4" y="4016376"/>
            <a:ext cx="3043237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ytuł 1">
            <a:extLst>
              <a:ext uri="{FF2B5EF4-FFF2-40B4-BE49-F238E27FC236}">
                <a16:creationId xmlns:a16="http://schemas.microsoft.com/office/drawing/2014/main" id="{050A6C15-E604-4455-8F5D-DBED084A4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88913"/>
            <a:ext cx="8229600" cy="1295400"/>
          </a:xfrm>
        </p:spPr>
        <p:txBody>
          <a:bodyPr/>
          <a:lstStyle/>
          <a:p>
            <a:r>
              <a:rPr lang="pl-PL" altLang="pl-PL">
                <a:solidFill>
                  <a:srgbClr val="A50021"/>
                </a:solidFill>
              </a:rPr>
              <a:t>Konferencja w Licheniu</a:t>
            </a:r>
          </a:p>
        </p:txBody>
      </p:sp>
      <p:sp>
        <p:nvSpPr>
          <p:cNvPr id="10246" name="Symbol zastępczy tekstu 2">
            <a:extLst>
              <a:ext uri="{FF2B5EF4-FFF2-40B4-BE49-F238E27FC236}">
                <a16:creationId xmlns:a16="http://schemas.microsoft.com/office/drawing/2014/main" id="{F6F03844-F998-468F-84F2-B69DE9C66F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altLang="pl-PL"/>
          </a:p>
        </p:txBody>
      </p:sp>
      <p:sp>
        <p:nvSpPr>
          <p:cNvPr id="10247" name="Symbol zastępczy zawartości 3">
            <a:extLst>
              <a:ext uri="{FF2B5EF4-FFF2-40B4-BE49-F238E27FC236}">
                <a16:creationId xmlns:a16="http://schemas.microsoft.com/office/drawing/2014/main" id="{FB35175E-67C5-4297-AB7A-4ED44DA771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 altLang="pl-PL"/>
          </a:p>
        </p:txBody>
      </p:sp>
      <p:sp>
        <p:nvSpPr>
          <p:cNvPr id="10248" name="Symbol zastępczy tekstu 4">
            <a:extLst>
              <a:ext uri="{FF2B5EF4-FFF2-40B4-BE49-F238E27FC236}">
                <a16:creationId xmlns:a16="http://schemas.microsoft.com/office/drawing/2014/main" id="{2DC800A0-C5C4-456E-9559-2F61439DEF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l-PL" altLang="pl-PL"/>
          </a:p>
        </p:txBody>
      </p:sp>
      <p:pic>
        <p:nvPicPr>
          <p:cNvPr id="10249" name="Picture 4" descr="C:\Users\Sławek\AppData\Local\Microsoft\Windows\Temporary Internet Files\Content.Outlook\QGJKLIZD\IV Konferencja Licheńska 9-10 09 2011 fot  Marek Gacka 169.jpg">
            <a:extLst>
              <a:ext uri="{FF2B5EF4-FFF2-40B4-BE49-F238E27FC236}">
                <a16:creationId xmlns:a16="http://schemas.microsoft.com/office/drawing/2014/main" id="{07A19848-7840-4991-A356-509C87BC2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951288"/>
            <a:ext cx="1930400" cy="290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0" name="Symbol zastępczy zawartości 5">
            <a:extLst>
              <a:ext uri="{FF2B5EF4-FFF2-40B4-BE49-F238E27FC236}">
                <a16:creationId xmlns:a16="http://schemas.microsoft.com/office/drawing/2014/main" id="{10EAD45F-14C8-4564-88E6-25103E6AEC8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pl-PL" altLang="pl-PL"/>
          </a:p>
        </p:txBody>
      </p:sp>
      <p:pic>
        <p:nvPicPr>
          <p:cNvPr id="10251" name="Picture 7" descr="C:\Users\Sławek\AppData\Local\Microsoft\Windows\Temporary Internet Files\Content.Outlook\QGJKLIZD\IV Konferencja Licheńska 9-10 09 2011 fot  Marek Gacka 267.jpg">
            <a:extLst>
              <a:ext uri="{FF2B5EF4-FFF2-40B4-BE49-F238E27FC236}">
                <a16:creationId xmlns:a16="http://schemas.microsoft.com/office/drawing/2014/main" id="{E953777D-C994-4234-9DAF-20D8D0C04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0" y="3975100"/>
            <a:ext cx="1892300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2" name="Picture 8" descr="C:\Users\Sławek\AppData\Local\Microsoft\Windows\Temporary Internet Files\Content.Outlook\QGJKLIZD\IV Konferencja Licheńska 9-10 09 2011 fot  Marek Gacka 177.jpg">
            <a:extLst>
              <a:ext uri="{FF2B5EF4-FFF2-40B4-BE49-F238E27FC236}">
                <a16:creationId xmlns:a16="http://schemas.microsoft.com/office/drawing/2014/main" id="{0595C150-BA7E-4D11-B322-4C51648A3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851" y="3975101"/>
            <a:ext cx="1857375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354C001D-CE63-491E-B8B0-7C3AE28E5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763"/>
            <a:ext cx="1639302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586200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1FE221-750C-44A0-8031-C39C7C491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50" y="69850"/>
            <a:ext cx="4965700" cy="1235075"/>
          </a:xfrm>
        </p:spPr>
        <p:txBody>
          <a:bodyPr/>
          <a:lstStyle/>
          <a:p>
            <a:pPr algn="ctr">
              <a:defRPr/>
            </a:pPr>
            <a:r>
              <a:rPr lang="pl-PL" sz="36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alatino Linotype"/>
              </a:rPr>
              <a:t>Certyfikat ISO</a:t>
            </a:r>
            <a:endParaRPr lang="pl-PL" sz="3600" dirty="0"/>
          </a:p>
        </p:txBody>
      </p:sp>
      <p:pic>
        <p:nvPicPr>
          <p:cNvPr id="67587" name="Picture 3">
            <a:extLst>
              <a:ext uri="{FF2B5EF4-FFF2-40B4-BE49-F238E27FC236}">
                <a16:creationId xmlns:a16="http://schemas.microsoft.com/office/drawing/2014/main" id="{C2040AC3-A150-4006-9AE0-F57DF4C38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763"/>
            <a:ext cx="1652587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6" descr="https://www.probiotics.pl/media/k2/items/cache/884d9f6e96cdb58d166d4e1b2c05b790_XL.jpg">
            <a:extLst>
              <a:ext uri="{FF2B5EF4-FFF2-40B4-BE49-F238E27FC236}">
                <a16:creationId xmlns:a16="http://schemas.microsoft.com/office/drawing/2014/main" id="{E608D6AB-0164-476A-B979-6C287CAEA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0"/>
            <a:ext cx="4857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8" descr="https://www.probiotics.pl/media/k2/items/cache/a1d9a2c16784a3945b45df87810f48ee_XL.jpg">
            <a:extLst>
              <a:ext uri="{FF2B5EF4-FFF2-40B4-BE49-F238E27FC236}">
                <a16:creationId xmlns:a16="http://schemas.microsoft.com/office/drawing/2014/main" id="{51EABD17-1730-4101-8955-296952481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0"/>
            <a:ext cx="4857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pole tekstowe 25">
            <a:extLst>
              <a:ext uri="{FF2B5EF4-FFF2-40B4-BE49-F238E27FC236}">
                <a16:creationId xmlns:a16="http://schemas.microsoft.com/office/drawing/2014/main" id="{2322E1BC-A5A2-4BEA-AD89-BB844E223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5588" y="1981200"/>
            <a:ext cx="3684587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2400">
              <a:latin typeface="Arial" panose="020B0604020202020204" pitchFamily="34" charset="0"/>
            </a:endParaRPr>
          </a:p>
        </p:txBody>
      </p:sp>
      <p:sp>
        <p:nvSpPr>
          <p:cNvPr id="5" name="PoleTekstowe 4">
            <a:extLst>
              <a:ext uri="{FF2B5EF4-FFF2-40B4-BE49-F238E27FC236}">
                <a16:creationId xmlns:a16="http://schemas.microsoft.com/office/drawing/2014/main" id="{9A092406-A23C-4476-9922-CC911AE715C3}"/>
              </a:ext>
            </a:extLst>
          </p:cNvPr>
          <p:cNvSpPr txBox="1"/>
          <p:nvPr/>
        </p:nvSpPr>
        <p:spPr>
          <a:xfrm>
            <a:off x="4354513" y="314325"/>
            <a:ext cx="5056187" cy="484188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>
              <a:defRPr/>
            </a:pPr>
            <a:r>
              <a:rPr lang="pl-PL" sz="27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alatino Linotype"/>
              </a:rPr>
              <a:t>ProBio</a:t>
            </a:r>
            <a:r>
              <a:rPr lang="pl-PL" sz="27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alatino Linotype"/>
              </a:rPr>
              <a:t> </a:t>
            </a:r>
            <a:r>
              <a:rPr lang="pl-PL" sz="27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alatino Linotype"/>
              </a:rPr>
              <a:t>Emy</a:t>
            </a:r>
            <a:r>
              <a:rPr lang="pl-PL" sz="2700" b="1" baseline="30000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alatino Linotype"/>
              </a:rPr>
              <a:t>TM</a:t>
            </a:r>
            <a:r>
              <a:rPr lang="pl-PL" sz="27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alatino Linotype"/>
              </a:rPr>
              <a:t> </a:t>
            </a:r>
            <a:r>
              <a:rPr lang="pl-PL" sz="27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alatino Linotype"/>
              </a:rPr>
              <a:t>w rolnictwie</a:t>
            </a:r>
          </a:p>
        </p:txBody>
      </p:sp>
      <p:sp>
        <p:nvSpPr>
          <p:cNvPr id="13" name="PoleTekstowe 14">
            <a:extLst>
              <a:ext uri="{FF2B5EF4-FFF2-40B4-BE49-F238E27FC236}">
                <a16:creationId xmlns:a16="http://schemas.microsoft.com/office/drawing/2014/main" id="{3D7B3BFF-8647-436B-8F94-4AF0DD8B8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1825" y="4349750"/>
            <a:ext cx="181610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>
                <a:solidFill>
                  <a:srgbClr val="006600"/>
                </a:solidFill>
                <a:latin typeface="Arial" panose="020B0604020202020204" pitchFamily="34" charset="0"/>
              </a:rPr>
              <a:t>Oraz:</a:t>
            </a:r>
          </a:p>
          <a:p>
            <a:pPr>
              <a:lnSpc>
                <a:spcPct val="130000"/>
              </a:lnSpc>
              <a:spcBef>
                <a:spcPct val="0"/>
              </a:spcBef>
              <a:buFontTx/>
              <a:buChar char="-"/>
            </a:pPr>
            <a:r>
              <a:rPr lang="pl-PL" altLang="pl-PL" sz="2400" b="1">
                <a:solidFill>
                  <a:srgbClr val="006600"/>
                </a:solidFill>
                <a:latin typeface="Arial" panose="020B0604020202020204" pitchFamily="34" charset="0"/>
              </a:rPr>
              <a:t>Ema5 z wyciągami roślinnymi</a:t>
            </a:r>
          </a:p>
        </p:txBody>
      </p:sp>
      <p:pic>
        <p:nvPicPr>
          <p:cNvPr id="11277" name="Picture 14" descr="C:\Users\Dell XPS 15\Desktop\Zdjecia\Bokashi_2_kg.png">
            <a:extLst>
              <a:ext uri="{FF2B5EF4-FFF2-40B4-BE49-F238E27FC236}">
                <a16:creationId xmlns:a16="http://schemas.microsoft.com/office/drawing/2014/main" id="{C040E410-F1FE-4EE5-B766-E87E3ABD6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1825" y="2524125"/>
            <a:ext cx="1303338" cy="144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25973439-7C46-49A8-82D5-C8BCCAB28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713" y="192088"/>
            <a:ext cx="2185987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A3EB9E2A-B43B-4B01-AD3E-C24232F76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3" y="1092200"/>
            <a:ext cx="2765425" cy="276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38725BBD-1C22-4984-B3AE-F146F8B9F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13" y="1651000"/>
            <a:ext cx="2670175" cy="267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8E72D120-DC91-4E00-99E1-C63E25243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525" y="41275"/>
            <a:ext cx="1489075" cy="223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5236FC29-D582-4BBF-94BE-7A5B6EE7E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8513" y="169863"/>
            <a:ext cx="1649412" cy="164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D8EE484A-B63F-470A-BBF2-EF7694114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63" y="2355850"/>
            <a:ext cx="282575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54F699AF-FC7D-47C0-B3A2-185CF03DD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863" y="3573463"/>
            <a:ext cx="30734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9AA78FE4-BF2A-4030-9F13-4CE339D6A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0" y="4530725"/>
            <a:ext cx="1951038" cy="195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2" name="Picture 3">
            <a:extLst>
              <a:ext uri="{FF2B5EF4-FFF2-40B4-BE49-F238E27FC236}">
                <a16:creationId xmlns:a16="http://schemas.microsoft.com/office/drawing/2014/main" id="{DC013E50-0392-4FD7-ADD4-D7B377CE6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763"/>
            <a:ext cx="1652587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85359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pole tekstowe 25">
            <a:extLst>
              <a:ext uri="{FF2B5EF4-FFF2-40B4-BE49-F238E27FC236}">
                <a16:creationId xmlns:a16="http://schemas.microsoft.com/office/drawing/2014/main" id="{AB04BBDD-A247-4432-9D9E-12003996C9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5588" y="1981200"/>
            <a:ext cx="3684587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2400">
              <a:latin typeface="Arial" panose="020B0604020202020204" pitchFamily="34" charset="0"/>
            </a:endParaRPr>
          </a:p>
        </p:txBody>
      </p:sp>
      <p:sp>
        <p:nvSpPr>
          <p:cNvPr id="5" name="PoleTekstowe 4">
            <a:extLst>
              <a:ext uri="{FF2B5EF4-FFF2-40B4-BE49-F238E27FC236}">
                <a16:creationId xmlns:a16="http://schemas.microsoft.com/office/drawing/2014/main" id="{C2760900-2373-4503-8353-F61F8EF45F48}"/>
              </a:ext>
            </a:extLst>
          </p:cNvPr>
          <p:cNvSpPr txBox="1"/>
          <p:nvPr/>
        </p:nvSpPr>
        <p:spPr>
          <a:xfrm>
            <a:off x="2868613" y="322263"/>
            <a:ext cx="7031037" cy="484187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l-PL" altLang="pl-PL" sz="27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ProBio</a:t>
            </a:r>
            <a:r>
              <a:rPr lang="pl-PL" altLang="pl-PL" sz="27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pl-PL" altLang="pl-PL" sz="2700" b="1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Emy</a:t>
            </a:r>
            <a:r>
              <a:rPr lang="pl-PL" altLang="pl-PL" sz="2700" b="1" baseline="30000" dirty="0" err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TM</a:t>
            </a:r>
            <a:r>
              <a:rPr lang="pl-PL" altLang="pl-PL" sz="27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pl-PL" altLang="pl-PL" sz="2700" dirty="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dla zdrowia człowieka i domu </a:t>
            </a:r>
          </a:p>
        </p:txBody>
      </p:sp>
      <p:pic>
        <p:nvPicPr>
          <p:cNvPr id="8" name="Obraz 7" descr="xtra.psd">
            <a:extLst>
              <a:ext uri="{FF2B5EF4-FFF2-40B4-BE49-F238E27FC236}">
                <a16:creationId xmlns:a16="http://schemas.microsoft.com/office/drawing/2014/main" id="{C7019753-E28A-4E17-B719-9E49C2BBE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525" y="1114425"/>
            <a:ext cx="800100" cy="229711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9" descr="mydlo_zielone.psd">
            <a:extLst>
              <a:ext uri="{FF2B5EF4-FFF2-40B4-BE49-F238E27FC236}">
                <a16:creationId xmlns:a16="http://schemas.microsoft.com/office/drawing/2014/main" id="{076B8251-E0A5-450B-948A-E5E9AAA073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468" y="2468562"/>
            <a:ext cx="1684337" cy="145097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633A523D-A9E4-4F87-A181-7D72C2188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64039" y="4079633"/>
            <a:ext cx="1182118" cy="13238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A349C2FF-A416-4FEE-82E7-416713695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9086" y="5516116"/>
            <a:ext cx="1137071" cy="10655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326" name="Picture 4">
            <a:extLst>
              <a:ext uri="{FF2B5EF4-FFF2-40B4-BE49-F238E27FC236}">
                <a16:creationId xmlns:a16="http://schemas.microsoft.com/office/drawing/2014/main" id="{01D1F85F-E970-40B5-B71C-E6CE45815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436" y="3282142"/>
            <a:ext cx="1177571" cy="10075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3328" name="Picture 18" descr="C:\Users\Dell XPS 15\Desktop\Zdjecia\mydlo_brazowe.png">
            <a:extLst>
              <a:ext uri="{FF2B5EF4-FFF2-40B4-BE49-F238E27FC236}">
                <a16:creationId xmlns:a16="http://schemas.microsoft.com/office/drawing/2014/main" id="{BF1F77C5-DDA2-4925-B4F0-99A048CA6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907" y="1230313"/>
            <a:ext cx="1930400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19" descr="sanit_1l.png">
            <a:extLst>
              <a:ext uri="{FF2B5EF4-FFF2-40B4-BE49-F238E27FC236}">
                <a16:creationId xmlns:a16="http://schemas.microsoft.com/office/drawing/2014/main" id="{4E0151A1-928A-4886-A041-FF28C11815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9355" y="2685497"/>
            <a:ext cx="1779588" cy="279241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0" name="pole tekstowe 1">
            <a:extLst>
              <a:ext uri="{FF2B5EF4-FFF2-40B4-BE49-F238E27FC236}">
                <a16:creationId xmlns:a16="http://schemas.microsoft.com/office/drawing/2014/main" id="{62CBF0EB-8C7C-4D3C-9280-39088DCE87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588" y="836613"/>
            <a:ext cx="1900237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500" b="1">
                <a:solidFill>
                  <a:srgbClr val="006600"/>
                </a:solidFill>
                <a:latin typeface="Arial" panose="020B0604020202020204" pitchFamily="34" charset="0"/>
              </a:rPr>
              <a:t>Suplementy diety</a:t>
            </a:r>
          </a:p>
        </p:txBody>
      </p:sp>
      <p:sp>
        <p:nvSpPr>
          <p:cNvPr id="13331" name="pole tekstowe 3">
            <a:extLst>
              <a:ext uri="{FF2B5EF4-FFF2-40B4-BE49-F238E27FC236}">
                <a16:creationId xmlns:a16="http://schemas.microsoft.com/office/drawing/2014/main" id="{904663E9-732F-4CF3-A3DA-C248D87C0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9138" y="930275"/>
            <a:ext cx="1474787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500" b="1">
                <a:solidFill>
                  <a:srgbClr val="006600"/>
                </a:solidFill>
                <a:latin typeface="Arial" panose="020B0604020202020204" pitchFamily="34" charset="0"/>
              </a:rPr>
              <a:t>Kosmetyki</a:t>
            </a:r>
          </a:p>
        </p:txBody>
      </p:sp>
      <p:sp>
        <p:nvSpPr>
          <p:cNvPr id="13332" name="pole tekstowe 22">
            <a:extLst>
              <a:ext uri="{FF2B5EF4-FFF2-40B4-BE49-F238E27FC236}">
                <a16:creationId xmlns:a16="http://schemas.microsoft.com/office/drawing/2014/main" id="{5E15B5F8-491D-4216-A4C9-1C7D2E874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0488" y="906463"/>
            <a:ext cx="1023937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500" b="1">
                <a:solidFill>
                  <a:srgbClr val="006600"/>
                </a:solidFill>
                <a:latin typeface="Arial" panose="020B0604020202020204" pitchFamily="34" charset="0"/>
              </a:rPr>
              <a:t>Dom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58EEF67-E41B-4BEC-8F48-070B6E2F0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213" y="1322388"/>
            <a:ext cx="636587" cy="239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C3779053-2820-4256-8E4E-516B94077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38" y="3641725"/>
            <a:ext cx="1336675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5E5036DC-E326-4168-8CA6-2F5582B3F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537" y="4441675"/>
            <a:ext cx="1690687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490C9BA5-2958-4690-BD56-1C6DAFE17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936" y="320917"/>
            <a:ext cx="2208213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71DB5863-8AC4-4E50-833F-8051AD96F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1668" y="-411057"/>
            <a:ext cx="2073275" cy="311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73" name="Picture 3">
            <a:extLst>
              <a:ext uri="{FF2B5EF4-FFF2-40B4-BE49-F238E27FC236}">
                <a16:creationId xmlns:a16="http://schemas.microsoft.com/office/drawing/2014/main" id="{C4808779-93F6-4929-BE51-9992AF3C5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763"/>
            <a:ext cx="1652587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www.probiotics.pl/media/zoo/images/BioKleanWash-2_3e23b9c31b69342c91710fecc70c1a38.png">
            <a:extLst>
              <a:ext uri="{FF2B5EF4-FFF2-40B4-BE49-F238E27FC236}">
                <a16:creationId xmlns:a16="http://schemas.microsoft.com/office/drawing/2014/main" id="{DBA02702-A861-4795-99AC-9A4043300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0636" y="3542817"/>
            <a:ext cx="1366265" cy="260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probiotics.pl/media/zoo/images/probiotica_family_99f2d01bb413bb81c6e8499c1f9b097e.png">
            <a:extLst>
              <a:ext uri="{FF2B5EF4-FFF2-40B4-BE49-F238E27FC236}">
                <a16:creationId xmlns:a16="http://schemas.microsoft.com/office/drawing/2014/main" id="{E3096734-8ACF-41CC-B5CD-9351FE0CA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860" y="3542816"/>
            <a:ext cx="2688565" cy="308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probiotics.pl/media/zoo/images/ALL_83afdec2170894a4970f4de80704324e.png">
            <a:extLst>
              <a:ext uri="{FF2B5EF4-FFF2-40B4-BE49-F238E27FC236}">
                <a16:creationId xmlns:a16="http://schemas.microsoft.com/office/drawing/2014/main" id="{35D88327-6E12-488F-8427-4F4C27671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528" y="1080294"/>
            <a:ext cx="2759075" cy="309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3065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0" grpId="0"/>
      <p:bldP spid="13331" grpId="0"/>
      <p:bldP spid="1333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Obraz 1">
            <a:extLst>
              <a:ext uri="{FF2B5EF4-FFF2-40B4-BE49-F238E27FC236}">
                <a16:creationId xmlns:a16="http://schemas.microsoft.com/office/drawing/2014/main" id="{41449FCA-4BB3-4D02-99BC-63BFE1F14D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1746250"/>
            <a:ext cx="1714500" cy="423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Tytuł 1">
            <a:extLst>
              <a:ext uri="{FF2B5EF4-FFF2-40B4-BE49-F238E27FC236}">
                <a16:creationId xmlns:a16="http://schemas.microsoft.com/office/drawing/2014/main" id="{4439B063-1F16-49BD-8086-1FC4DE689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063" y="46038"/>
            <a:ext cx="7524750" cy="1066800"/>
          </a:xfrm>
        </p:spPr>
        <p:txBody>
          <a:bodyPr/>
          <a:lstStyle/>
          <a:p>
            <a:pPr>
              <a:defRPr/>
            </a:pPr>
            <a:r>
              <a:rPr lang="pl-PL" sz="36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Najważniejsze nagrody targowe</a:t>
            </a:r>
          </a:p>
        </p:txBody>
      </p:sp>
      <p:pic>
        <p:nvPicPr>
          <p:cNvPr id="12295" name="Picture 4">
            <a:extLst>
              <a:ext uri="{FF2B5EF4-FFF2-40B4-BE49-F238E27FC236}">
                <a16:creationId xmlns:a16="http://schemas.microsoft.com/office/drawing/2014/main" id="{AD9B88B2-BED5-4AF4-8790-626683315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13" y="4125913"/>
            <a:ext cx="3421062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2297" name="Picture 2" descr="C:\Users\Dell XPS 15\AppData\Local\Microsoft\Windows\Temporary Internet Files\Content.Outlook\H7YJK9T6\zloty_apibiofarma_6.jpg">
            <a:extLst>
              <a:ext uri="{FF2B5EF4-FFF2-40B4-BE49-F238E27FC236}">
                <a16:creationId xmlns:a16="http://schemas.microsoft.com/office/drawing/2014/main" id="{0E10DC75-20B9-4248-989C-3EF322DEE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638" y="109538"/>
            <a:ext cx="3408362" cy="674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5882CDA8-8D7E-42E7-8276-C7C565990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463" y="1239838"/>
            <a:ext cx="3257550" cy="325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3" name="Picture 3">
            <a:extLst>
              <a:ext uri="{FF2B5EF4-FFF2-40B4-BE49-F238E27FC236}">
                <a16:creationId xmlns:a16="http://schemas.microsoft.com/office/drawing/2014/main" id="{902C3704-B009-4B53-BDE2-41AE6D69C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763"/>
            <a:ext cx="1652587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82014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upa 19">
            <a:extLst>
              <a:ext uri="{FF2B5EF4-FFF2-40B4-BE49-F238E27FC236}">
                <a16:creationId xmlns:a16="http://schemas.microsoft.com/office/drawing/2014/main" id="{46A5DD2A-5BE3-47FE-BA50-62A8885B69ED}"/>
              </a:ext>
            </a:extLst>
          </p:cNvPr>
          <p:cNvGrpSpPr>
            <a:grpSpLocks/>
          </p:cNvGrpSpPr>
          <p:nvPr/>
        </p:nvGrpSpPr>
        <p:grpSpPr bwMode="auto">
          <a:xfrm>
            <a:off x="1654175" y="265113"/>
            <a:ext cx="6083300" cy="5003800"/>
            <a:chOff x="360345" y="500767"/>
            <a:chExt cx="6854127" cy="5386033"/>
          </a:xfrm>
        </p:grpSpPr>
        <p:pic>
          <p:nvPicPr>
            <p:cNvPr id="51208" name="Obraz 4">
              <a:extLst>
                <a:ext uri="{FF2B5EF4-FFF2-40B4-BE49-F238E27FC236}">
                  <a16:creationId xmlns:a16="http://schemas.microsoft.com/office/drawing/2014/main" id="{7967538C-2C50-4BB1-9631-905B6F2E22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345" y="536672"/>
              <a:ext cx="3061699" cy="3553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09" name="Obraz 6">
              <a:extLst>
                <a:ext uri="{FF2B5EF4-FFF2-40B4-BE49-F238E27FC236}">
                  <a16:creationId xmlns:a16="http://schemas.microsoft.com/office/drawing/2014/main" id="{3724D860-B738-4E9A-BFC9-5BC5B37748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8122" y="2293018"/>
              <a:ext cx="3061699" cy="3553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10" name="Obraz 8">
              <a:extLst>
                <a:ext uri="{FF2B5EF4-FFF2-40B4-BE49-F238E27FC236}">
                  <a16:creationId xmlns:a16="http://schemas.microsoft.com/office/drawing/2014/main" id="{EA0CE735-7EFF-422A-B6DB-056D7893A2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8527" y="516399"/>
              <a:ext cx="3061699" cy="3553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11" name="Obraz 10">
              <a:extLst>
                <a:ext uri="{FF2B5EF4-FFF2-40B4-BE49-F238E27FC236}">
                  <a16:creationId xmlns:a16="http://schemas.microsoft.com/office/drawing/2014/main" id="{B16AE678-336D-4AAE-8F6D-1A6441700B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1599" y="2333563"/>
              <a:ext cx="3061699" cy="3553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12" name="Obraz 12">
              <a:extLst>
                <a:ext uri="{FF2B5EF4-FFF2-40B4-BE49-F238E27FC236}">
                  <a16:creationId xmlns:a16="http://schemas.microsoft.com/office/drawing/2014/main" id="{46591001-7D25-4CB0-8EE2-0C88C33F39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2773" y="500767"/>
              <a:ext cx="3061699" cy="3553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1203" name="Grupa 20">
            <a:extLst>
              <a:ext uri="{FF2B5EF4-FFF2-40B4-BE49-F238E27FC236}">
                <a16:creationId xmlns:a16="http://schemas.microsoft.com/office/drawing/2014/main" id="{0BED8D6E-CA72-48F8-BDA1-59BECA4F08B3}"/>
              </a:ext>
            </a:extLst>
          </p:cNvPr>
          <p:cNvGrpSpPr>
            <a:grpSpLocks/>
          </p:cNvGrpSpPr>
          <p:nvPr/>
        </p:nvGrpSpPr>
        <p:grpSpPr bwMode="auto">
          <a:xfrm>
            <a:off x="7215188" y="1390650"/>
            <a:ext cx="5613400" cy="4967288"/>
            <a:chOff x="6418759" y="536672"/>
            <a:chExt cx="6410417" cy="5457464"/>
          </a:xfrm>
        </p:grpSpPr>
        <p:pic>
          <p:nvPicPr>
            <p:cNvPr id="51205" name="Obraz 14">
              <a:extLst>
                <a:ext uri="{FF2B5EF4-FFF2-40B4-BE49-F238E27FC236}">
                  <a16:creationId xmlns:a16="http://schemas.microsoft.com/office/drawing/2014/main" id="{7E80A62A-A043-4426-A9B6-6D73F7E97D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8759" y="536672"/>
              <a:ext cx="4536972" cy="340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06" name="Obraz 16">
              <a:extLst>
                <a:ext uri="{FF2B5EF4-FFF2-40B4-BE49-F238E27FC236}">
                  <a16:creationId xmlns:a16="http://schemas.microsoft.com/office/drawing/2014/main" id="{FD34C22D-8256-4FD5-B570-475A386E18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5228" y="2591716"/>
              <a:ext cx="4536972" cy="340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07" name="Obraz 18">
              <a:extLst>
                <a:ext uri="{FF2B5EF4-FFF2-40B4-BE49-F238E27FC236}">
                  <a16:creationId xmlns:a16="http://schemas.microsoft.com/office/drawing/2014/main" id="{6901A88F-F95C-42F7-85D4-E9A2C9BD0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92204" y="1244339"/>
              <a:ext cx="4536972" cy="340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04" name="Picture 3">
            <a:extLst>
              <a:ext uri="{FF2B5EF4-FFF2-40B4-BE49-F238E27FC236}">
                <a16:creationId xmlns:a16="http://schemas.microsoft.com/office/drawing/2014/main" id="{F77EAFC3-2FDC-405C-B514-AAEF1FFD8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763"/>
            <a:ext cx="1652587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3241724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ytuł 1">
            <a:extLst>
              <a:ext uri="{FF2B5EF4-FFF2-40B4-BE49-F238E27FC236}">
                <a16:creationId xmlns:a16="http://schemas.microsoft.com/office/drawing/2014/main" id="{E5C61174-D199-463B-BD4C-01F39B17D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7381" y="836613"/>
            <a:ext cx="4469633" cy="6021387"/>
          </a:xfrm>
        </p:spPr>
        <p:txBody>
          <a:bodyPr/>
          <a:lstStyle/>
          <a:p>
            <a:r>
              <a:rPr lang="pl-PL" altLang="pl-PL" sz="2000" b="1" dirty="0">
                <a:solidFill>
                  <a:srgbClr val="0070C0"/>
                </a:solidFill>
                <a:latin typeface="+mn-lt"/>
              </a:rPr>
              <a:t>Istotą jest współpraca lekarzy gleby, </a:t>
            </a:r>
            <a:br>
              <a:rPr lang="pl-PL" altLang="pl-PL" sz="2000" b="1" dirty="0">
                <a:solidFill>
                  <a:srgbClr val="0070C0"/>
                </a:solidFill>
                <a:latin typeface="+mn-lt"/>
              </a:rPr>
            </a:br>
            <a:r>
              <a:rPr lang="pl-PL" altLang="pl-PL" sz="2000" b="1" dirty="0">
                <a:solidFill>
                  <a:srgbClr val="0070C0"/>
                </a:solidFill>
                <a:latin typeface="+mn-lt"/>
              </a:rPr>
              <a:t>roślin, zwierząt i ludzi.</a:t>
            </a:r>
            <a:br>
              <a:rPr lang="pl-PL" altLang="pl-PL" sz="2000" b="1" dirty="0">
                <a:solidFill>
                  <a:srgbClr val="0070C0"/>
                </a:solidFill>
                <a:latin typeface="+mn-lt"/>
              </a:rPr>
            </a:br>
            <a:r>
              <a:rPr lang="pl-PL" altLang="pl-PL" sz="20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pl-PL" altLang="pl-PL" sz="2000" b="1" dirty="0">
                <a:solidFill>
                  <a:srgbClr val="0070C0"/>
                </a:solidFill>
                <a:latin typeface="+mn-lt"/>
              </a:rPr>
            </a:br>
            <a:r>
              <a:rPr lang="pl-PL" altLang="pl-PL" sz="2000" b="1" dirty="0">
                <a:solidFill>
                  <a:srgbClr val="0070C0"/>
                </a:solidFill>
                <a:latin typeface="+mn-lt"/>
              </a:rPr>
              <a:t>Jej celem jest:</a:t>
            </a:r>
            <a:br>
              <a:rPr lang="pl-PL" altLang="pl-PL" sz="2000" b="1" dirty="0">
                <a:solidFill>
                  <a:srgbClr val="0070C0"/>
                </a:solidFill>
                <a:latin typeface="+mn-lt"/>
              </a:rPr>
            </a:br>
            <a:r>
              <a:rPr lang="pl-PL" altLang="pl-PL" sz="2000" b="1" dirty="0">
                <a:solidFill>
                  <a:srgbClr val="0070C0"/>
                </a:solidFill>
                <a:latin typeface="+mn-lt"/>
              </a:rPr>
              <a:t> </a:t>
            </a:r>
            <a:br>
              <a:rPr lang="pl-PL" altLang="pl-PL" sz="2000" b="1" dirty="0">
                <a:solidFill>
                  <a:srgbClr val="0070C0"/>
                </a:solidFill>
                <a:latin typeface="+mn-lt"/>
              </a:rPr>
            </a:br>
            <a:r>
              <a:rPr lang="pl-PL" altLang="pl-PL" sz="2000" b="1" dirty="0">
                <a:solidFill>
                  <a:srgbClr val="0070C0"/>
                </a:solidFill>
                <a:latin typeface="+mn-lt"/>
              </a:rPr>
              <a:t>1. zastępowanie </a:t>
            </a:r>
            <a:r>
              <a:rPr lang="pl-PL" altLang="pl-PL" sz="2000" b="1" dirty="0" err="1">
                <a:solidFill>
                  <a:srgbClr val="0070C0"/>
                </a:solidFill>
                <a:latin typeface="+mn-lt"/>
              </a:rPr>
              <a:t>biobójczości</a:t>
            </a:r>
            <a:r>
              <a:rPr lang="pl-PL" altLang="pl-PL" sz="2000" b="1" dirty="0">
                <a:solidFill>
                  <a:srgbClr val="0070C0"/>
                </a:solidFill>
                <a:latin typeface="+mn-lt"/>
              </a:rPr>
              <a:t>  </a:t>
            </a:r>
            <a:r>
              <a:rPr lang="pl-PL" altLang="pl-PL" sz="2000" b="1" dirty="0" err="1">
                <a:solidFill>
                  <a:srgbClr val="0070C0"/>
                </a:solidFill>
                <a:latin typeface="+mn-lt"/>
              </a:rPr>
              <a:t>bioasekuracją</a:t>
            </a:r>
            <a:r>
              <a:rPr lang="pl-PL" altLang="pl-PL" sz="2000" b="1" dirty="0">
                <a:solidFill>
                  <a:srgbClr val="0070C0"/>
                </a:solidFill>
                <a:latin typeface="+mn-lt"/>
              </a:rPr>
              <a:t>;</a:t>
            </a:r>
            <a:br>
              <a:rPr lang="pl-PL" altLang="pl-PL" sz="2000" b="1" dirty="0">
                <a:solidFill>
                  <a:srgbClr val="0070C0"/>
                </a:solidFill>
                <a:latin typeface="+mn-lt"/>
              </a:rPr>
            </a:br>
            <a:r>
              <a:rPr lang="pl-PL" altLang="pl-PL" sz="20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pl-PL" altLang="pl-PL" sz="2000" b="1" dirty="0">
                <a:solidFill>
                  <a:srgbClr val="0070C0"/>
                </a:solidFill>
                <a:latin typeface="+mn-lt"/>
              </a:rPr>
            </a:br>
            <a:r>
              <a:rPr lang="pl-PL" altLang="pl-PL" sz="2000" b="1" dirty="0">
                <a:solidFill>
                  <a:srgbClr val="0070C0"/>
                </a:solidFill>
                <a:latin typeface="+mn-lt"/>
              </a:rPr>
              <a:t>2. poprawa jakości życia poprzez profilaktykę: zdrowe pożywienie </a:t>
            </a:r>
            <a:br>
              <a:rPr lang="pl-PL" altLang="pl-PL" sz="2000" b="1" dirty="0">
                <a:solidFill>
                  <a:srgbClr val="0070C0"/>
                </a:solidFill>
                <a:latin typeface="+mn-lt"/>
              </a:rPr>
            </a:br>
            <a:r>
              <a:rPr lang="pl-PL" altLang="pl-PL" sz="2000" b="1" dirty="0">
                <a:solidFill>
                  <a:srgbClr val="0070C0"/>
                </a:solidFill>
                <a:latin typeface="+mn-lt"/>
              </a:rPr>
              <a:t>i ruch fizyczny;</a:t>
            </a:r>
            <a:br>
              <a:rPr lang="pl-PL" altLang="pl-PL" sz="2000" b="1" dirty="0">
                <a:solidFill>
                  <a:srgbClr val="0070C0"/>
                </a:solidFill>
                <a:latin typeface="+mn-lt"/>
              </a:rPr>
            </a:br>
            <a:r>
              <a:rPr lang="pl-PL" altLang="pl-PL" sz="2000" b="1" dirty="0">
                <a:solidFill>
                  <a:srgbClr val="0070C0"/>
                </a:solidFill>
                <a:latin typeface="+mn-lt"/>
              </a:rPr>
              <a:t> </a:t>
            </a:r>
            <a:br>
              <a:rPr lang="pl-PL" altLang="pl-PL" sz="2000" b="1" dirty="0">
                <a:solidFill>
                  <a:srgbClr val="0070C0"/>
                </a:solidFill>
                <a:latin typeface="+mn-lt"/>
              </a:rPr>
            </a:br>
            <a:r>
              <a:rPr lang="pl-PL" altLang="pl-PL" sz="2000" b="1" dirty="0">
                <a:solidFill>
                  <a:srgbClr val="0070C0"/>
                </a:solidFill>
                <a:latin typeface="+mn-lt"/>
              </a:rPr>
              <a:t>3. powszechne używanie </a:t>
            </a:r>
            <a:r>
              <a:rPr lang="pl-PL" altLang="pl-PL" sz="2000" b="1" u="sng" dirty="0" err="1">
                <a:solidFill>
                  <a:srgbClr val="0070C0"/>
                </a:solidFill>
                <a:latin typeface="+mn-lt"/>
              </a:rPr>
              <a:t>probiotyków</a:t>
            </a:r>
            <a:r>
              <a:rPr lang="pl-PL" altLang="pl-PL" sz="2000" b="1" dirty="0">
                <a:solidFill>
                  <a:srgbClr val="0070C0"/>
                </a:solidFill>
                <a:latin typeface="+mn-lt"/>
              </a:rPr>
              <a:t>, </a:t>
            </a:r>
            <a:r>
              <a:rPr lang="pl-PL" altLang="pl-PL" sz="2000" b="1" u="sng" dirty="0">
                <a:solidFill>
                  <a:srgbClr val="0070C0"/>
                </a:solidFill>
                <a:latin typeface="+mn-lt"/>
              </a:rPr>
              <a:t>prebiotyków</a:t>
            </a:r>
            <a:r>
              <a:rPr lang="pl-PL" altLang="pl-PL" sz="2000" b="1" dirty="0">
                <a:solidFill>
                  <a:srgbClr val="0070C0"/>
                </a:solidFill>
                <a:latin typeface="+mn-lt"/>
              </a:rPr>
              <a:t> i </a:t>
            </a:r>
            <a:r>
              <a:rPr lang="pl-PL" altLang="pl-PL" sz="2000" b="1" u="sng" dirty="0" err="1">
                <a:solidFill>
                  <a:srgbClr val="0070C0"/>
                </a:solidFill>
                <a:latin typeface="+mn-lt"/>
              </a:rPr>
              <a:t>synbiotyków</a:t>
            </a:r>
            <a:r>
              <a:rPr lang="pl-PL" altLang="pl-PL" sz="2000" b="1" dirty="0">
                <a:solidFill>
                  <a:srgbClr val="0070C0"/>
                </a:solidFill>
                <a:latin typeface="+mn-lt"/>
              </a:rPr>
              <a:t>  w wyzwalaniu wrodzonych procesów samoleczenia gleby, roślin, zwierząt </a:t>
            </a:r>
            <a:br>
              <a:rPr lang="pl-PL" altLang="pl-PL" sz="2000" b="1" dirty="0">
                <a:solidFill>
                  <a:srgbClr val="0070C0"/>
                </a:solidFill>
                <a:latin typeface="+mn-lt"/>
              </a:rPr>
            </a:br>
            <a:r>
              <a:rPr lang="pl-PL" altLang="pl-PL" sz="2000" b="1" dirty="0">
                <a:solidFill>
                  <a:srgbClr val="0070C0"/>
                </a:solidFill>
                <a:latin typeface="+mn-lt"/>
              </a:rPr>
              <a:t>i ludzi</a:t>
            </a:r>
            <a:r>
              <a:rPr lang="pl-PL" altLang="pl-PL" sz="4800" dirty="0">
                <a:solidFill>
                  <a:srgbClr val="2F5597"/>
                </a:solidFill>
                <a:latin typeface="+mn-lt"/>
              </a:rPr>
              <a:t/>
            </a:r>
            <a:br>
              <a:rPr lang="pl-PL" altLang="pl-PL" sz="4800" dirty="0">
                <a:solidFill>
                  <a:srgbClr val="2F5597"/>
                </a:solidFill>
                <a:latin typeface="+mn-lt"/>
              </a:rPr>
            </a:br>
            <a:endParaRPr lang="pl-PL" alt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CC0BA5-91A0-448A-944C-9BAE257516B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67000" y="115888"/>
            <a:ext cx="6884988" cy="720725"/>
          </a:xfrm>
        </p:spPr>
        <p:txBody>
          <a:bodyPr>
            <a:normAutofit/>
          </a:bodyPr>
          <a:lstStyle/>
          <a:p>
            <a:pPr marL="45720" indent="0">
              <a:buFont typeface="Arial" panose="020B0604020202020204" pitchFamily="34" charset="0"/>
              <a:buNone/>
              <a:defRPr/>
            </a:pPr>
            <a:r>
              <a:rPr lang="pl-PL" sz="3200" dirty="0">
                <a:solidFill>
                  <a:schemeClr val="accent3">
                    <a:lumMod val="50000"/>
                  </a:schemeClr>
                </a:solidFill>
              </a:rPr>
              <a:t>   </a:t>
            </a:r>
            <a:r>
              <a:rPr lang="pl-PL" sz="3200" b="1" dirty="0">
                <a:solidFill>
                  <a:schemeClr val="accent5">
                    <a:lumMod val="75000"/>
                  </a:schemeClr>
                </a:solidFill>
              </a:rPr>
              <a:t>Istota koncepcji Jednego Zdrowia </a:t>
            </a:r>
          </a:p>
          <a:p>
            <a:pPr marL="45720" indent="0">
              <a:buFont typeface="Arial" panose="020B0604020202020204" pitchFamily="34" charset="0"/>
              <a:buNone/>
              <a:defRPr/>
            </a:pPr>
            <a:endParaRPr lang="pl-PL" dirty="0"/>
          </a:p>
        </p:txBody>
      </p:sp>
      <p:graphicFrame>
        <p:nvGraphicFramePr>
          <p:cNvPr id="4" name="Symbol zastępczy zawartości 20">
            <a:extLst>
              <a:ext uri="{FF2B5EF4-FFF2-40B4-BE49-F238E27FC236}">
                <a16:creationId xmlns:a16="http://schemas.microsoft.com/office/drawing/2014/main" id="{B265048F-DA76-4FBA-9B08-2B04161EC6A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8901002"/>
              </p:ext>
            </p:extLst>
          </p:nvPr>
        </p:nvGraphicFramePr>
        <p:xfrm>
          <a:off x="1919195" y="836613"/>
          <a:ext cx="504056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437" name="Picture 3">
            <a:extLst>
              <a:ext uri="{FF2B5EF4-FFF2-40B4-BE49-F238E27FC236}">
                <a16:creationId xmlns:a16="http://schemas.microsoft.com/office/drawing/2014/main" id="{88FF1C88-4485-4719-9CFB-B9ED80E0E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07" y="0"/>
            <a:ext cx="1541462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Obraz 4">
            <a:extLst>
              <a:ext uri="{FF2B5EF4-FFF2-40B4-BE49-F238E27FC236}">
                <a16:creationId xmlns:a16="http://schemas.microsoft.com/office/drawing/2014/main" id="{8CBC075B-19C3-49AD-BD7C-15598D9EE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8" r="14359"/>
          <a:stretch>
            <a:fillRect/>
          </a:stretch>
        </p:blipFill>
        <p:spPr bwMode="auto">
          <a:xfrm>
            <a:off x="2782888" y="112713"/>
            <a:ext cx="1639887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Obraz 6">
            <a:extLst>
              <a:ext uri="{FF2B5EF4-FFF2-40B4-BE49-F238E27FC236}">
                <a16:creationId xmlns:a16="http://schemas.microsoft.com/office/drawing/2014/main" id="{8375DCF9-F32F-4971-BC6C-FB5628249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8" r="31628"/>
          <a:stretch>
            <a:fillRect/>
          </a:stretch>
        </p:blipFill>
        <p:spPr bwMode="auto">
          <a:xfrm>
            <a:off x="2006600" y="2514600"/>
            <a:ext cx="1212850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2228" name="Grupa 14">
            <a:extLst>
              <a:ext uri="{FF2B5EF4-FFF2-40B4-BE49-F238E27FC236}">
                <a16:creationId xmlns:a16="http://schemas.microsoft.com/office/drawing/2014/main" id="{63FC1FF5-99F2-459F-B336-F99A428413C8}"/>
              </a:ext>
            </a:extLst>
          </p:cNvPr>
          <p:cNvGrpSpPr>
            <a:grpSpLocks/>
          </p:cNvGrpSpPr>
          <p:nvPr/>
        </p:nvGrpSpPr>
        <p:grpSpPr bwMode="auto">
          <a:xfrm>
            <a:off x="4760913" y="1282700"/>
            <a:ext cx="3430587" cy="5159375"/>
            <a:chOff x="4054685" y="201979"/>
            <a:chExt cx="4697531" cy="6373216"/>
          </a:xfrm>
        </p:grpSpPr>
        <p:pic>
          <p:nvPicPr>
            <p:cNvPr id="52231" name="Obraz 11">
              <a:extLst>
                <a:ext uri="{FF2B5EF4-FFF2-40B4-BE49-F238E27FC236}">
                  <a16:creationId xmlns:a16="http://schemas.microsoft.com/office/drawing/2014/main" id="{63ECE214-7240-440E-B6AA-981067A80E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3518" y="514589"/>
              <a:ext cx="3008698" cy="5828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32" name="Obraz 13">
              <a:extLst>
                <a:ext uri="{FF2B5EF4-FFF2-40B4-BE49-F238E27FC236}">
                  <a16:creationId xmlns:a16="http://schemas.microsoft.com/office/drawing/2014/main" id="{3BF35F71-93EF-4595-A281-89BEB73FE1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4685" y="201979"/>
              <a:ext cx="2835729" cy="5828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33" name="Obraz 9">
              <a:extLst>
                <a:ext uri="{FF2B5EF4-FFF2-40B4-BE49-F238E27FC236}">
                  <a16:creationId xmlns:a16="http://schemas.microsoft.com/office/drawing/2014/main" id="{C9682FD0-EE76-40ED-802D-696B904D32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7226" y="746374"/>
              <a:ext cx="2693826" cy="5828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2229" name="Obraz 16">
            <a:extLst>
              <a:ext uri="{FF2B5EF4-FFF2-40B4-BE49-F238E27FC236}">
                <a16:creationId xmlns:a16="http://schemas.microsoft.com/office/drawing/2014/main" id="{7E1E151D-ECC3-47F5-AD89-D23A2B05D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121"/>
          <a:stretch>
            <a:fillRect/>
          </a:stretch>
        </p:blipFill>
        <p:spPr bwMode="auto">
          <a:xfrm>
            <a:off x="7788275" y="0"/>
            <a:ext cx="4522788" cy="557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3">
            <a:extLst>
              <a:ext uri="{FF2B5EF4-FFF2-40B4-BE49-F238E27FC236}">
                <a16:creationId xmlns:a16="http://schemas.microsoft.com/office/drawing/2014/main" id="{587F8E9F-1FCF-4841-9C80-3461B20FE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763"/>
            <a:ext cx="1652587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2310659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7598F160-F48A-4FE1-A371-DAF2904BB339}"/>
              </a:ext>
            </a:extLst>
          </p:cNvPr>
          <p:cNvSpPr/>
          <p:nvPr/>
        </p:nvSpPr>
        <p:spPr>
          <a:xfrm>
            <a:off x="-393291" y="-78657"/>
            <a:ext cx="12929419" cy="6871846"/>
          </a:xfrm>
          <a:prstGeom prst="roundRect">
            <a:avLst/>
          </a:prstGeom>
          <a:solidFill>
            <a:srgbClr val="4B534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A42FC80-0506-41DF-A51A-1CB2145E5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2167" y="320663"/>
            <a:ext cx="3401937" cy="803447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C4B52FB8-A9D5-47D1-9269-545F8F486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66" y="64811"/>
            <a:ext cx="7331765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2001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543050" indent="-1714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00250" indent="-1714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457450" indent="-17145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14650" indent="-17145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371850" indent="-17145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29050" indent="-17145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defTabSz="914400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pl-PL" altLang="pl-PL" sz="4400" dirty="0">
                <a:solidFill>
                  <a:schemeClr val="bg1"/>
                </a:solidFill>
              </a:rPr>
              <a:t>TARGI PRIMABIOTIC 2019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13640FAE-9FB2-45EC-95E3-4A3C12B053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76702" y="2219989"/>
            <a:ext cx="4956982" cy="3304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DA142E3-15DC-472F-B2B3-B8FB1C34E2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232" y="1393825"/>
            <a:ext cx="3231531" cy="2154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A5A7AE64-F70C-4D9F-85E7-A294A0A76D6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419" y="3927776"/>
            <a:ext cx="3389312" cy="2259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1BBCBD18-647F-450C-865B-25E2ADBE44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033" y="1621366"/>
            <a:ext cx="3376424" cy="4501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9764174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809" y="3651424"/>
            <a:ext cx="2879558" cy="204448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8363" y="872767"/>
            <a:ext cx="3181115" cy="254708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0217" y="872767"/>
            <a:ext cx="2749597" cy="1952213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8667" y="3702514"/>
            <a:ext cx="2554052" cy="1813377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3632" y="4005365"/>
            <a:ext cx="2547820" cy="1808952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3549" y="1391236"/>
            <a:ext cx="2657929" cy="1887130"/>
          </a:xfrm>
          <a:prstGeom prst="rect">
            <a:avLst/>
          </a:prstGeom>
        </p:spPr>
      </p:pic>
      <p:sp>
        <p:nvSpPr>
          <p:cNvPr id="11" name="pole tekstowe 10"/>
          <p:cNvSpPr txBox="1"/>
          <p:nvPr/>
        </p:nvSpPr>
        <p:spPr>
          <a:xfrm>
            <a:off x="2627734" y="3477440"/>
            <a:ext cx="3724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 </a:t>
            </a:r>
            <a:r>
              <a:rPr lang="pl-PL" sz="1200" b="1" dirty="0" err="1"/>
              <a:t>ProBiotics</a:t>
            </a:r>
            <a:r>
              <a:rPr lang="pl-PL" sz="1200" b="1" dirty="0"/>
              <a:t> Polska na targach rolniczych NOVOSADSKI SAJAM w Serbii zdobyło złoty medal w kategorii </a:t>
            </a:r>
            <a:r>
              <a:rPr lang="pl-PL" sz="1200" b="1" dirty="0" err="1"/>
              <a:t>probiotyki</a:t>
            </a:r>
            <a:r>
              <a:rPr lang="pl-PL" sz="1200" b="1" dirty="0"/>
              <a:t>.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0" y="5753495"/>
            <a:ext cx="28464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b="1" dirty="0"/>
              <a:t>Firma roku 2012 – TUR</a:t>
            </a:r>
          </a:p>
          <a:p>
            <a:pPr algn="ctr"/>
            <a:r>
              <a:rPr lang="pl-PL" sz="1200" b="1" dirty="0"/>
              <a:t>W kategorii „Mała firma, tj. zatrudniająca do 20 osób” otrzymała firma </a:t>
            </a:r>
            <a:r>
              <a:rPr lang="pl-PL" sz="1200" b="1" dirty="0" err="1"/>
              <a:t>ProBiotics</a:t>
            </a:r>
            <a:r>
              <a:rPr lang="pl-PL" sz="1200" b="1" dirty="0"/>
              <a:t> Polska Magdalena Górska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487378" y="3201338"/>
            <a:ext cx="210224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b="1" dirty="0"/>
              <a:t>Wielkopolska Nagroda Jakości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4323633" y="5814317"/>
            <a:ext cx="29809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b="1" dirty="0"/>
              <a:t>Nagroda Ministra Rolnictwa i Rozwoju Wsi </a:t>
            </a:r>
            <a:br>
              <a:rPr lang="pl-PL" sz="1200" b="1" dirty="0"/>
            </a:br>
            <a:r>
              <a:rPr lang="pl-PL" sz="1200" b="1" dirty="0"/>
              <a:t>za promocję i wdrażanie naturalnych technologii </a:t>
            </a:r>
            <a:br>
              <a:rPr lang="pl-PL" sz="1200" b="1" dirty="0"/>
            </a:br>
            <a:r>
              <a:rPr lang="pl-PL" sz="1200" b="1" dirty="0"/>
              <a:t>mikrobiologicznych w polskim rolnictwie 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8304028" y="5490935"/>
            <a:ext cx="38879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b="1" dirty="0"/>
              <a:t>Nagroda Prezesa Krajowych Izb Rolniczych (KRIR) za</a:t>
            </a:r>
            <a:br>
              <a:rPr lang="pl-PL" sz="1200" b="1" dirty="0"/>
            </a:br>
            <a:r>
              <a:rPr lang="pl-PL" sz="1200" b="1" dirty="0" err="1"/>
              <a:t>ProBio</a:t>
            </a:r>
            <a:r>
              <a:rPr lang="pl-PL" sz="1200" b="1" dirty="0"/>
              <a:t> Emy jako wyrobu </a:t>
            </a:r>
            <a:r>
              <a:rPr lang="pl-PL" sz="1200" b="1" dirty="0" err="1"/>
              <a:t>probiotyczne</a:t>
            </a:r>
            <a:r>
              <a:rPr lang="pl-PL" sz="1200" b="1" dirty="0"/>
              <a:t> do stosowania </a:t>
            </a:r>
          </a:p>
          <a:p>
            <a:r>
              <a:rPr lang="pl-PL" sz="1200" b="1" dirty="0"/>
              <a:t>w rolnictwie zwiększające żyzność gleb, zdrowotność płodów rolnych, rentowność gospodarstw                                  i bezpieczeństwo pracy rolnika 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5625298" y="2859087"/>
            <a:ext cx="31582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b="1" dirty="0"/>
              <a:t>„Drzewko Życia” za opracowanie</a:t>
            </a:r>
          </a:p>
          <a:p>
            <a:pPr algn="ctr"/>
            <a:r>
              <a:rPr lang="pl-PL" sz="1200" b="1" dirty="0"/>
              <a:t> „mydła </a:t>
            </a:r>
            <a:r>
              <a:rPr lang="pl-PL" sz="1200" b="1" dirty="0" err="1"/>
              <a:t>mikroorganicznego</a:t>
            </a:r>
            <a:r>
              <a:rPr lang="pl-PL" sz="1200" b="1" dirty="0"/>
              <a:t>”.</a:t>
            </a:r>
            <a:endParaRPr lang="pl-PL" sz="1200" b="1" dirty="0">
              <a:effectLst/>
            </a:endParaRPr>
          </a:p>
        </p:txBody>
      </p:sp>
      <p:pic>
        <p:nvPicPr>
          <p:cNvPr id="18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4118" y="633338"/>
            <a:ext cx="3086820" cy="2191642"/>
          </a:xfrm>
        </p:spPr>
      </p:pic>
      <p:sp>
        <p:nvSpPr>
          <p:cNvPr id="19" name="Prostokąt 18"/>
          <p:cNvSpPr/>
          <p:nvPr/>
        </p:nvSpPr>
        <p:spPr>
          <a:xfrm>
            <a:off x="8633985" y="2716729"/>
            <a:ext cx="3363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Wyróżnienie Targowe DOBROSŁAW za </a:t>
            </a:r>
            <a:r>
              <a:rPr lang="pl-PL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ProBio</a:t>
            </a:r>
            <a:r>
              <a:rPr lang="pl-PL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Emy  </a:t>
            </a:r>
          </a:p>
          <a:p>
            <a:pPr algn="ctr"/>
            <a:r>
              <a:rPr lang="pl-PL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wyroby </a:t>
            </a:r>
            <a:r>
              <a:rPr lang="pl-PL" sz="12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probiotyczne</a:t>
            </a:r>
            <a:r>
              <a:rPr lang="pl-PL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do stosowania w rolnictwie </a:t>
            </a:r>
            <a:br>
              <a:rPr lang="pl-PL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pl-PL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jako WYRÓB ZWIĘKSZAJĄCY BEZPIECZEŃSTWO PRACY W GOSPODARSTWIE ROLNYM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2022195" y="48563"/>
            <a:ext cx="9031127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016500"/>
                </a:solidFill>
              </a:rPr>
              <a:t>UZYSKALIŚMY LICZNE NAGRODY</a:t>
            </a:r>
          </a:p>
        </p:txBody>
      </p:sp>
      <p:sp>
        <p:nvSpPr>
          <p:cNvPr id="22" name="pole tekstowe 21"/>
          <p:cNvSpPr txBox="1"/>
          <p:nvPr/>
        </p:nvSpPr>
        <p:spPr>
          <a:xfrm>
            <a:off x="9751148" y="6674129"/>
            <a:ext cx="2440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/>
              <a:t> Autor i źródło:  Probiotics Polska Sp. z o.o.</a:t>
            </a:r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6406" y="4307019"/>
            <a:ext cx="1857733" cy="1277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3" name="Obraz 1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4399" y="3278366"/>
            <a:ext cx="1028058" cy="253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8117599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0495" y="1642847"/>
            <a:ext cx="2319287" cy="1644017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9007" y="1642847"/>
            <a:ext cx="2261132" cy="1603491"/>
          </a:xfrm>
          <a:prstGeom prst="rect">
            <a:avLst/>
          </a:prstGeom>
          <a:effectLst/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1338" y="1613872"/>
            <a:ext cx="2319930" cy="1644016"/>
          </a:xfrm>
          <a:prstGeom prst="rect">
            <a:avLst/>
          </a:prstGeom>
          <a:effectLst/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785" y="1617733"/>
            <a:ext cx="2319930" cy="1628605"/>
          </a:xfrm>
          <a:prstGeom prst="rect">
            <a:avLst/>
          </a:prstGeom>
          <a:effectLst/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929" y="1613872"/>
            <a:ext cx="1162715" cy="1632466"/>
          </a:xfrm>
          <a:prstGeom prst="rect">
            <a:avLst/>
          </a:prstGeom>
          <a:effectLst/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1190" y="3194892"/>
            <a:ext cx="2925878" cy="2797139"/>
          </a:xfrm>
          <a:prstGeom prst="rect">
            <a:avLst/>
          </a:prstGeom>
        </p:spPr>
      </p:pic>
      <p:sp>
        <p:nvSpPr>
          <p:cNvPr id="13" name="Prostokąt 12"/>
          <p:cNvSpPr/>
          <p:nvPr/>
        </p:nvSpPr>
        <p:spPr>
          <a:xfrm>
            <a:off x="804661" y="911167"/>
            <a:ext cx="2754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2800" b="1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Informatory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2022195" y="48563"/>
            <a:ext cx="9031127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rgbClr val="016500"/>
                </a:solidFill>
              </a:rPr>
              <a:t>UPOWSZECHNIAMY WIEDZĘ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9751148" y="6674129"/>
            <a:ext cx="2440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/>
              <a:t> Autor i źródło:  Probiotics Polska Sp. z o.o.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84FDF4D-6833-4D78-BE84-D2B9E78564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5105" y="3412225"/>
            <a:ext cx="2286198" cy="307874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863FA466-2773-43A3-86E8-FDBFD1983D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009" y="687543"/>
            <a:ext cx="2021545" cy="210744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1B8D4E6-BDC3-4D06-A48D-CF2013E64D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77940" y="687543"/>
            <a:ext cx="2109399" cy="219475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46651F4B-B704-4B8E-85F9-EF0579B369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65091" y="2815085"/>
            <a:ext cx="1922109" cy="2008254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807D3B9-B1F6-44B9-ADA3-EC3A8D0DFA5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40080" y="2322940"/>
            <a:ext cx="1783112" cy="1846795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75367595-CA9C-4829-9992-8E361B529DA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17723" y="4381194"/>
            <a:ext cx="2925877" cy="2799165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7D8496E0-74A1-45D4-8359-9A613E18BF9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92480" y="4243815"/>
            <a:ext cx="3070023" cy="2936544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5B9A128E-2682-4FE1-B2B4-17735041085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50898" y="3269580"/>
            <a:ext cx="2917944" cy="279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16640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ytuł 3">
            <a:extLst>
              <a:ext uri="{FF2B5EF4-FFF2-40B4-BE49-F238E27FC236}">
                <a16:creationId xmlns:a16="http://schemas.microsoft.com/office/drawing/2014/main" id="{AFDFC801-D8AB-4F97-95DF-51AE6A49C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/>
          </a:p>
        </p:txBody>
      </p:sp>
      <p:pic>
        <p:nvPicPr>
          <p:cNvPr id="61443" name="Obraz 5">
            <a:extLst>
              <a:ext uri="{FF2B5EF4-FFF2-40B4-BE49-F238E27FC236}">
                <a16:creationId xmlns:a16="http://schemas.microsoft.com/office/drawing/2014/main" id="{A80A3B11-811F-49DA-9016-6B2F812428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54175" y="-448469"/>
            <a:ext cx="10537825" cy="6977063"/>
          </a:xfrm>
        </p:spPr>
      </p:pic>
      <p:sp>
        <p:nvSpPr>
          <p:cNvPr id="61444" name="Prostokąt 2">
            <a:extLst>
              <a:ext uri="{FF2B5EF4-FFF2-40B4-BE49-F238E27FC236}">
                <a16:creationId xmlns:a16="http://schemas.microsoft.com/office/drawing/2014/main" id="{7DCDD3DE-E601-4B3B-820F-DAF83287B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5188" y="2690812"/>
            <a:ext cx="70739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595313" algn="l"/>
                <a:tab pos="1195388" algn="l"/>
                <a:tab pos="1793875" algn="l"/>
                <a:tab pos="2392363" algn="l"/>
                <a:tab pos="2992438" algn="l"/>
                <a:tab pos="3590925" algn="l"/>
                <a:tab pos="4189413" algn="l"/>
                <a:tab pos="4789488" algn="l"/>
                <a:tab pos="5387975" algn="l"/>
                <a:tab pos="5986463" algn="l"/>
                <a:tab pos="6586538" algn="l"/>
                <a:tab pos="7185025" algn="l"/>
                <a:tab pos="7783513" algn="l"/>
                <a:tab pos="8383588" algn="l"/>
                <a:tab pos="8982075" algn="l"/>
                <a:tab pos="9580563" algn="l"/>
                <a:tab pos="10180638" algn="l"/>
                <a:tab pos="10779125" algn="l"/>
                <a:tab pos="11377613" algn="l"/>
                <a:tab pos="119776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595313" algn="l"/>
                <a:tab pos="1195388" algn="l"/>
                <a:tab pos="1793875" algn="l"/>
                <a:tab pos="2392363" algn="l"/>
                <a:tab pos="2992438" algn="l"/>
                <a:tab pos="3590925" algn="l"/>
                <a:tab pos="4189413" algn="l"/>
                <a:tab pos="4789488" algn="l"/>
                <a:tab pos="5387975" algn="l"/>
                <a:tab pos="5986463" algn="l"/>
                <a:tab pos="6586538" algn="l"/>
                <a:tab pos="7185025" algn="l"/>
                <a:tab pos="7783513" algn="l"/>
                <a:tab pos="8383588" algn="l"/>
                <a:tab pos="8982075" algn="l"/>
                <a:tab pos="9580563" algn="l"/>
                <a:tab pos="10180638" algn="l"/>
                <a:tab pos="10779125" algn="l"/>
                <a:tab pos="11377613" algn="l"/>
                <a:tab pos="119776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595313" algn="l"/>
                <a:tab pos="1195388" algn="l"/>
                <a:tab pos="1793875" algn="l"/>
                <a:tab pos="2392363" algn="l"/>
                <a:tab pos="2992438" algn="l"/>
                <a:tab pos="3590925" algn="l"/>
                <a:tab pos="4189413" algn="l"/>
                <a:tab pos="4789488" algn="l"/>
                <a:tab pos="5387975" algn="l"/>
                <a:tab pos="5986463" algn="l"/>
                <a:tab pos="6586538" algn="l"/>
                <a:tab pos="7185025" algn="l"/>
                <a:tab pos="7783513" algn="l"/>
                <a:tab pos="8383588" algn="l"/>
                <a:tab pos="8982075" algn="l"/>
                <a:tab pos="9580563" algn="l"/>
                <a:tab pos="10180638" algn="l"/>
                <a:tab pos="10779125" algn="l"/>
                <a:tab pos="11377613" algn="l"/>
                <a:tab pos="119776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595313" algn="l"/>
                <a:tab pos="1195388" algn="l"/>
                <a:tab pos="1793875" algn="l"/>
                <a:tab pos="2392363" algn="l"/>
                <a:tab pos="2992438" algn="l"/>
                <a:tab pos="3590925" algn="l"/>
                <a:tab pos="4189413" algn="l"/>
                <a:tab pos="4789488" algn="l"/>
                <a:tab pos="5387975" algn="l"/>
                <a:tab pos="5986463" algn="l"/>
                <a:tab pos="6586538" algn="l"/>
                <a:tab pos="7185025" algn="l"/>
                <a:tab pos="7783513" algn="l"/>
                <a:tab pos="8383588" algn="l"/>
                <a:tab pos="8982075" algn="l"/>
                <a:tab pos="9580563" algn="l"/>
                <a:tab pos="10180638" algn="l"/>
                <a:tab pos="10779125" algn="l"/>
                <a:tab pos="11377613" algn="l"/>
                <a:tab pos="119776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595313" algn="l"/>
                <a:tab pos="1195388" algn="l"/>
                <a:tab pos="1793875" algn="l"/>
                <a:tab pos="2392363" algn="l"/>
                <a:tab pos="2992438" algn="l"/>
                <a:tab pos="3590925" algn="l"/>
                <a:tab pos="4189413" algn="l"/>
                <a:tab pos="4789488" algn="l"/>
                <a:tab pos="5387975" algn="l"/>
                <a:tab pos="5986463" algn="l"/>
                <a:tab pos="6586538" algn="l"/>
                <a:tab pos="7185025" algn="l"/>
                <a:tab pos="7783513" algn="l"/>
                <a:tab pos="8383588" algn="l"/>
                <a:tab pos="8982075" algn="l"/>
                <a:tab pos="9580563" algn="l"/>
                <a:tab pos="10180638" algn="l"/>
                <a:tab pos="10779125" algn="l"/>
                <a:tab pos="11377613" algn="l"/>
                <a:tab pos="119776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595313" algn="l"/>
                <a:tab pos="1195388" algn="l"/>
                <a:tab pos="1793875" algn="l"/>
                <a:tab pos="2392363" algn="l"/>
                <a:tab pos="2992438" algn="l"/>
                <a:tab pos="3590925" algn="l"/>
                <a:tab pos="4189413" algn="l"/>
                <a:tab pos="4789488" algn="l"/>
                <a:tab pos="5387975" algn="l"/>
                <a:tab pos="5986463" algn="l"/>
                <a:tab pos="6586538" algn="l"/>
                <a:tab pos="7185025" algn="l"/>
                <a:tab pos="7783513" algn="l"/>
                <a:tab pos="8383588" algn="l"/>
                <a:tab pos="8982075" algn="l"/>
                <a:tab pos="9580563" algn="l"/>
                <a:tab pos="10180638" algn="l"/>
                <a:tab pos="10779125" algn="l"/>
                <a:tab pos="11377613" algn="l"/>
                <a:tab pos="119776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595313" algn="l"/>
                <a:tab pos="1195388" algn="l"/>
                <a:tab pos="1793875" algn="l"/>
                <a:tab pos="2392363" algn="l"/>
                <a:tab pos="2992438" algn="l"/>
                <a:tab pos="3590925" algn="l"/>
                <a:tab pos="4189413" algn="l"/>
                <a:tab pos="4789488" algn="l"/>
                <a:tab pos="5387975" algn="l"/>
                <a:tab pos="5986463" algn="l"/>
                <a:tab pos="6586538" algn="l"/>
                <a:tab pos="7185025" algn="l"/>
                <a:tab pos="7783513" algn="l"/>
                <a:tab pos="8383588" algn="l"/>
                <a:tab pos="8982075" algn="l"/>
                <a:tab pos="9580563" algn="l"/>
                <a:tab pos="10180638" algn="l"/>
                <a:tab pos="10779125" algn="l"/>
                <a:tab pos="11377613" algn="l"/>
                <a:tab pos="119776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595313" algn="l"/>
                <a:tab pos="1195388" algn="l"/>
                <a:tab pos="1793875" algn="l"/>
                <a:tab pos="2392363" algn="l"/>
                <a:tab pos="2992438" algn="l"/>
                <a:tab pos="3590925" algn="l"/>
                <a:tab pos="4189413" algn="l"/>
                <a:tab pos="4789488" algn="l"/>
                <a:tab pos="5387975" algn="l"/>
                <a:tab pos="5986463" algn="l"/>
                <a:tab pos="6586538" algn="l"/>
                <a:tab pos="7185025" algn="l"/>
                <a:tab pos="7783513" algn="l"/>
                <a:tab pos="8383588" algn="l"/>
                <a:tab pos="8982075" algn="l"/>
                <a:tab pos="9580563" algn="l"/>
                <a:tab pos="10180638" algn="l"/>
                <a:tab pos="10779125" algn="l"/>
                <a:tab pos="11377613" algn="l"/>
                <a:tab pos="119776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595313" algn="l"/>
                <a:tab pos="1195388" algn="l"/>
                <a:tab pos="1793875" algn="l"/>
                <a:tab pos="2392363" algn="l"/>
                <a:tab pos="2992438" algn="l"/>
                <a:tab pos="3590925" algn="l"/>
                <a:tab pos="4189413" algn="l"/>
                <a:tab pos="4789488" algn="l"/>
                <a:tab pos="5387975" algn="l"/>
                <a:tab pos="5986463" algn="l"/>
                <a:tab pos="6586538" algn="l"/>
                <a:tab pos="7185025" algn="l"/>
                <a:tab pos="7783513" algn="l"/>
                <a:tab pos="8383588" algn="l"/>
                <a:tab pos="8982075" algn="l"/>
                <a:tab pos="9580563" algn="l"/>
                <a:tab pos="10180638" algn="l"/>
                <a:tab pos="10779125" algn="l"/>
                <a:tab pos="11377613" algn="l"/>
                <a:tab pos="119776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333399"/>
              </a:buClr>
              <a:buFontTx/>
              <a:buNone/>
            </a:pPr>
            <a:r>
              <a:rPr lang="en-GB" altLang="pl-PL" sz="3200" b="1" dirty="0">
                <a:solidFill>
                  <a:srgbClr val="0066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</a:t>
            </a:r>
            <a:r>
              <a:rPr lang="en-GB" altLang="pl-PL" sz="3200" b="1" dirty="0">
                <a:latin typeface="Arial" panose="020B0604020202020204" pitchFamily="34" charset="0"/>
              </a:rPr>
              <a:t>ŁAWOMIR</a:t>
            </a:r>
            <a:r>
              <a:rPr lang="en-GB" altLang="pl-PL" sz="32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GB" altLang="pl-PL" sz="3200" b="1" dirty="0">
                <a:solidFill>
                  <a:srgbClr val="006600"/>
                </a:solidFill>
                <a:latin typeface="Arial" panose="020B0604020202020204" pitchFamily="34" charset="0"/>
              </a:rPr>
              <a:t>G</a:t>
            </a:r>
            <a:r>
              <a:rPr lang="en-GB" altLang="pl-PL" sz="3200" b="1" dirty="0">
                <a:solidFill>
                  <a:srgbClr val="000000"/>
                </a:solidFill>
                <a:latin typeface="Arial" panose="020B0604020202020204" pitchFamily="34" charset="0"/>
              </a:rPr>
              <a:t>ACKA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35CB67A7-30E1-41CE-9A65-413F48B849DA}"/>
              </a:ext>
            </a:extLst>
          </p:cNvPr>
          <p:cNvSpPr/>
          <p:nvPr/>
        </p:nvSpPr>
        <p:spPr>
          <a:xfrm>
            <a:off x="-1257300" y="6199188"/>
            <a:ext cx="18691225" cy="658812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11" name="PoleTekstowe 7">
            <a:extLst>
              <a:ext uri="{FF2B5EF4-FFF2-40B4-BE49-F238E27FC236}">
                <a16:creationId xmlns:a16="http://schemas.microsoft.com/office/drawing/2014/main" id="{19E1D5A9-0EAA-420A-AE4C-8B31969F4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6199188"/>
            <a:ext cx="14114463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dirty="0">
                <a:latin typeface="Century Gothic" pitchFamily="34" charset="0"/>
              </a:rPr>
              <a:t>tel.: +48 </a:t>
            </a:r>
            <a:r>
              <a:rPr lang="pl-PL" sz="3733" b="1" dirty="0">
                <a:latin typeface="Century Gothic" pitchFamily="34" charset="0"/>
              </a:rPr>
              <a:t>721 20 30 40</a:t>
            </a:r>
            <a:r>
              <a:rPr lang="pl-PL" dirty="0">
                <a:latin typeface="Century Gothic" pitchFamily="34" charset="0"/>
              </a:rPr>
              <a:t>,  e-mail: </a:t>
            </a:r>
            <a:r>
              <a:rPr lang="pl-PL" sz="3733" b="1" dirty="0">
                <a:latin typeface="Century Gothic" pitchFamily="34" charset="0"/>
              </a:rPr>
              <a:t>sg@probiotics.pl</a:t>
            </a:r>
          </a:p>
        </p:txBody>
      </p:sp>
      <p:pic>
        <p:nvPicPr>
          <p:cNvPr id="61447" name="Picture 3">
            <a:extLst>
              <a:ext uri="{FF2B5EF4-FFF2-40B4-BE49-F238E27FC236}">
                <a16:creationId xmlns:a16="http://schemas.microsoft.com/office/drawing/2014/main" id="{E1A28FB9-9886-4476-A95B-3481922AA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763"/>
            <a:ext cx="1652587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808A2D65-8E76-4A6E-97FA-790E8A7F0C77}"/>
              </a:ext>
            </a:extLst>
          </p:cNvPr>
          <p:cNvSpPr/>
          <p:nvPr/>
        </p:nvSpPr>
        <p:spPr>
          <a:xfrm>
            <a:off x="5313363" y="1609725"/>
            <a:ext cx="7705725" cy="831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DZIĘKUJĘ ZA UWAGĘ</a:t>
            </a:r>
            <a:endParaRPr lang="pl-PL" sz="48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8E429A95-0257-49D8-8701-D18FB975AECD}"/>
              </a:ext>
            </a:extLst>
          </p:cNvPr>
          <p:cNvSpPr txBox="1">
            <a:spLocks noChangeArrowheads="1"/>
          </p:cNvSpPr>
          <p:nvPr/>
        </p:nvSpPr>
        <p:spPr>
          <a:xfrm>
            <a:off x="2351585" y="0"/>
            <a:ext cx="9840417" cy="1220755"/>
          </a:xfrm>
          <a:prstGeom prst="rect">
            <a:avLst/>
          </a:prstGeom>
        </p:spPr>
        <p:txBody>
          <a:bodyPr lIns="121920" tIns="60960" rIns="121920" bIns="6096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l-PL" sz="3733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ZDROWA ZIEMIA I JEJ MIESZKAŃCY</a:t>
            </a:r>
            <a:endParaRPr lang="pl-PL" sz="3733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CCF39B04-2586-4ABC-AB89-E434F44058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5" y="1189948"/>
            <a:ext cx="2120202" cy="262866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rostokąt zaokrąglony 52"/>
          <p:cNvSpPr/>
          <p:nvPr/>
        </p:nvSpPr>
        <p:spPr>
          <a:xfrm>
            <a:off x="1682365" y="4992240"/>
            <a:ext cx="10047520" cy="15332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pl-PL"/>
            </a:defPPr>
            <a:lvl1pPr marL="0" algn="l" defTabSz="91426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35" algn="l" defTabSz="91426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269" algn="l" defTabSz="91426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404" algn="l" defTabSz="91426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539" algn="l" defTabSz="91426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674" algn="l" defTabSz="91426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2809" algn="l" defTabSz="91426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199944" algn="l" defTabSz="91426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078" algn="l" defTabSz="91426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800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Użytkownicy  </a:t>
            </a:r>
          </a:p>
          <a:p>
            <a:pPr algn="ctr"/>
            <a:r>
              <a:rPr lang="pl-PL" sz="2400" b="1" dirty="0">
                <a:solidFill>
                  <a:schemeClr val="accent3">
                    <a:lumMod val="50000"/>
                  </a:schemeClr>
                </a:solidFill>
                <a:ea typeface="Tahoma" pitchFamily="34" charset="0"/>
                <a:cs typeface="Tahoma" pitchFamily="34" charset="0"/>
              </a:rPr>
              <a:t>60 000 zarejestrowanych  użytkowników</a:t>
            </a:r>
          </a:p>
          <a:p>
            <a:pPr algn="ctr"/>
            <a:r>
              <a:rPr lang="pl-PL" sz="2400" b="1" dirty="0">
                <a:solidFill>
                  <a:schemeClr val="accent3">
                    <a:lumMod val="50000"/>
                  </a:schemeClr>
                </a:solidFill>
                <a:ea typeface="Tahoma" pitchFamily="34" charset="0"/>
                <a:cs typeface="Tahoma" pitchFamily="34" charset="0"/>
              </a:rPr>
              <a:t>Rolnictwo:  </a:t>
            </a:r>
            <a:r>
              <a:rPr lang="pl-PL" sz="2400" dirty="0">
                <a:solidFill>
                  <a:schemeClr val="accent3">
                    <a:lumMod val="50000"/>
                  </a:schemeClr>
                </a:solidFill>
                <a:ea typeface="Tahoma" pitchFamily="34" charset="0"/>
                <a:cs typeface="Tahoma" pitchFamily="34" charset="0"/>
              </a:rPr>
              <a:t>gospodarstwa; sadownicze,  ogrodnicze, uprawowe, chowu i hodowli. </a:t>
            </a:r>
            <a:r>
              <a:rPr lang="pl-PL" sz="2400" b="1" dirty="0">
                <a:solidFill>
                  <a:schemeClr val="accent3">
                    <a:lumMod val="50000"/>
                  </a:schemeClr>
                </a:solidFill>
                <a:ea typeface="Tahoma" pitchFamily="34" charset="0"/>
                <a:cs typeface="Tahoma" pitchFamily="34" charset="0"/>
              </a:rPr>
              <a:t>Przechowalnictwo, Oczyszczalnie</a:t>
            </a:r>
            <a:r>
              <a:rPr lang="pl-PL" sz="2400" dirty="0">
                <a:solidFill>
                  <a:schemeClr val="accent3">
                    <a:lumMod val="50000"/>
                  </a:schemeClr>
                </a:solidFill>
                <a:ea typeface="Tahoma" pitchFamily="34" charset="0"/>
                <a:cs typeface="Tahoma" pitchFamily="34" charset="0"/>
              </a:rPr>
              <a:t> komunalne i przydomowe; </a:t>
            </a:r>
            <a:r>
              <a:rPr lang="pl-PL" sz="2400" b="1" dirty="0">
                <a:solidFill>
                  <a:schemeClr val="accent3">
                    <a:lumMod val="50000"/>
                  </a:schemeClr>
                </a:solidFill>
                <a:ea typeface="Tahoma" pitchFamily="34" charset="0"/>
                <a:cs typeface="Tahoma" pitchFamily="34" charset="0"/>
              </a:rPr>
              <a:t>gospodarstwa domowe</a:t>
            </a:r>
            <a:r>
              <a:rPr lang="pl-PL" sz="2400" dirty="0">
                <a:solidFill>
                  <a:schemeClr val="accent3">
                    <a:lumMod val="50000"/>
                  </a:schemeClr>
                </a:solidFill>
                <a:ea typeface="Tahoma" pitchFamily="34" charset="0"/>
                <a:cs typeface="Tahoma" pitchFamily="34" charset="0"/>
              </a:rPr>
              <a:t>. </a:t>
            </a:r>
            <a:endParaRPr lang="pl-PL" sz="2400" b="1" dirty="0">
              <a:solidFill>
                <a:schemeClr val="accent3">
                  <a:lumMod val="50000"/>
                </a:schemeClr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54" name="Obraz 5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8380" y="1482956"/>
            <a:ext cx="4881972" cy="119958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5" name="Obraz 54" descr="C:\Users\User\Desktop\LOGO_PROBIOTICS_PNG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02484" y="2605552"/>
            <a:ext cx="2592385" cy="82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Prostokąt 9"/>
          <p:cNvSpPr/>
          <p:nvPr/>
        </p:nvSpPr>
        <p:spPr>
          <a:xfrm>
            <a:off x="10369714" y="90044"/>
            <a:ext cx="17565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Już 14 lat! </a:t>
            </a:r>
          </a:p>
        </p:txBody>
      </p:sp>
      <p:pic>
        <p:nvPicPr>
          <p:cNvPr id="13" name="Picture 2" descr="kzz 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3002" y="45672"/>
            <a:ext cx="2226998" cy="190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4499432" y="3816567"/>
            <a:ext cx="3756591" cy="95410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016500"/>
                </a:solidFill>
              </a:rPr>
              <a:t>CENTRA MIKROORGANIZMÓW</a:t>
            </a:r>
          </a:p>
        </p:txBody>
      </p:sp>
      <p:sp>
        <p:nvSpPr>
          <p:cNvPr id="15" name="pole tekstowe 14"/>
          <p:cNvSpPr txBox="1"/>
          <p:nvPr/>
        </p:nvSpPr>
        <p:spPr>
          <a:xfrm>
            <a:off x="8256023" y="4146286"/>
            <a:ext cx="3120107" cy="46166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rgbClr val="016500"/>
                </a:solidFill>
              </a:rPr>
              <a:t>PARTNERZY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9751148" y="6674129"/>
            <a:ext cx="2440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/>
              <a:t> Autor i źródło:  Probiotics Polska Sp. z o.o.</a:t>
            </a:r>
          </a:p>
        </p:txBody>
      </p:sp>
      <p:pic>
        <p:nvPicPr>
          <p:cNvPr id="1026" name="Picture 2" descr="C:\Users\Sławek\AppData\Local\Microsoft\Windows\Temporary Internet Files\Content.Outlook\SJ42W9RN\logoFZZ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655" y="2449826"/>
            <a:ext cx="2886118" cy="51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ławek\AppData\Local\Microsoft\Windows\Temporary Internet Files\Content.Outlook\SJ42W9RN\logoprobios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391" y="3338623"/>
            <a:ext cx="2822764" cy="53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ławek\AppData\Local\Microsoft\Windows\Temporary Internet Files\Content.Outlook\SJ42W9RN\emeko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091" y="2217213"/>
            <a:ext cx="1892299" cy="18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9878" y="484408"/>
            <a:ext cx="1928259" cy="1392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21EE9997-66F1-4CCB-8FA7-12BB15CEB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02" y="4763"/>
            <a:ext cx="1541462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ole tekstowe 13"/>
          <p:cNvSpPr txBox="1"/>
          <p:nvPr/>
        </p:nvSpPr>
        <p:spPr>
          <a:xfrm>
            <a:off x="1592826" y="4146286"/>
            <a:ext cx="2906606" cy="46166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rgbClr val="016500"/>
                </a:solidFill>
              </a:rPr>
              <a:t>DORADCY</a:t>
            </a:r>
          </a:p>
        </p:txBody>
      </p:sp>
      <p:pic>
        <p:nvPicPr>
          <p:cNvPr id="45" name="Obraz 44" descr="C:\Users\User\Desktop\logo.pn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724865" y="453773"/>
            <a:ext cx="2148859" cy="1575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7694140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kzz 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71574" y="200456"/>
            <a:ext cx="999314" cy="85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rostokąt 7"/>
          <p:cNvSpPr/>
          <p:nvPr/>
        </p:nvSpPr>
        <p:spPr>
          <a:xfrm>
            <a:off x="1710813" y="1053204"/>
            <a:ext cx="101374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l-PL" sz="2800" b="1" u="sng" dirty="0">
                <a:solidFill>
                  <a:srgbClr val="016500"/>
                </a:solidFill>
                <a:ea typeface="Calibri" panose="020F0502020204030204" pitchFamily="34" charset="0"/>
              </a:rPr>
              <a:t>Fundamentalną funkcję dla JEDNEGO ZDROWIA spełniają MIKROORGANIZMY.  Dlatego naszą domeną w </a:t>
            </a:r>
            <a:r>
              <a:rPr lang="pl-PL" sz="2800" b="1" u="sng" dirty="0" err="1">
                <a:solidFill>
                  <a:srgbClr val="016500"/>
                </a:solidFill>
                <a:ea typeface="Calibri" panose="020F0502020204030204" pitchFamily="34" charset="0"/>
              </a:rPr>
              <a:t>biologizacji</a:t>
            </a:r>
            <a:r>
              <a:rPr lang="pl-PL" sz="2800" b="1" u="sng" dirty="0">
                <a:solidFill>
                  <a:srgbClr val="016500"/>
                </a:solidFill>
                <a:ea typeface="Calibri" panose="020F0502020204030204" pitchFamily="34" charset="0"/>
              </a:rPr>
              <a:t> jest; </a:t>
            </a:r>
          </a:p>
          <a:p>
            <a:pPr algn="just">
              <a:spcAft>
                <a:spcPts val="0"/>
              </a:spcAft>
            </a:pPr>
            <a:endParaRPr lang="pl-PL" sz="2800" b="1" u="sng" dirty="0">
              <a:solidFill>
                <a:srgbClr val="016500"/>
              </a:solidFill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pl-PL" sz="2800" b="1" u="sng" dirty="0" err="1">
                <a:solidFill>
                  <a:srgbClr val="016500"/>
                </a:solidFill>
                <a:ea typeface="Calibri" panose="020F0502020204030204" pitchFamily="34" charset="0"/>
              </a:rPr>
              <a:t>P</a:t>
            </a:r>
            <a:r>
              <a:rPr lang="pl-PL" sz="2800" b="1" u="sng" dirty="0" err="1">
                <a:solidFill>
                  <a:srgbClr val="002060"/>
                </a:solidFill>
                <a:ea typeface="Calibri" panose="020F0502020204030204" pitchFamily="34" charset="0"/>
              </a:rPr>
              <a:t>ro</a:t>
            </a:r>
            <a:r>
              <a:rPr lang="pl-PL" sz="2800" b="1" u="sng" dirty="0" err="1">
                <a:solidFill>
                  <a:srgbClr val="016500"/>
                </a:solidFill>
                <a:ea typeface="Calibri" panose="020F0502020204030204" pitchFamily="34" charset="0"/>
              </a:rPr>
              <a:t>B</a:t>
            </a:r>
            <a:r>
              <a:rPr lang="pl-PL" sz="2800" b="1" u="sng" dirty="0" err="1">
                <a:solidFill>
                  <a:srgbClr val="002060"/>
                </a:solidFill>
                <a:ea typeface="Calibri" panose="020F0502020204030204" pitchFamily="34" charset="0"/>
              </a:rPr>
              <a:t>io</a:t>
            </a:r>
            <a:r>
              <a:rPr lang="pl-PL" sz="2800" b="1" u="sng" dirty="0" err="1">
                <a:solidFill>
                  <a:srgbClr val="016500"/>
                </a:solidFill>
                <a:ea typeface="Calibri" panose="020F0502020204030204" pitchFamily="34" charset="0"/>
              </a:rPr>
              <a:t>T</a:t>
            </a:r>
            <a:r>
              <a:rPr lang="pl-PL" sz="2800" b="1" u="sng" dirty="0" err="1">
                <a:solidFill>
                  <a:srgbClr val="002060"/>
                </a:solidFill>
                <a:ea typeface="Calibri" panose="020F0502020204030204" pitchFamily="34" charset="0"/>
              </a:rPr>
              <a:t>echnologia</a:t>
            </a:r>
            <a:r>
              <a:rPr lang="pl-PL" sz="2800" b="1" u="sng" dirty="0">
                <a:solidFill>
                  <a:srgbClr val="016500"/>
                </a:solidFill>
                <a:ea typeface="Calibri" panose="020F0502020204030204" pitchFamily="34" charset="0"/>
              </a:rPr>
              <a:t>:</a:t>
            </a:r>
            <a:r>
              <a:rPr lang="pl-PL" sz="2800" b="1" u="sng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pl-PL" sz="2800" b="1" dirty="0">
                <a:solidFill>
                  <a:srgbClr val="002060"/>
                </a:solidFill>
                <a:ea typeface="Calibri" panose="020F0502020204030204" pitchFamily="34" charset="0"/>
              </a:rPr>
              <a:t>(gr. </a:t>
            </a:r>
            <a:r>
              <a:rPr lang="pl-PL" sz="2800" b="1" i="1" dirty="0">
                <a:solidFill>
                  <a:srgbClr val="002060"/>
                </a:solidFill>
                <a:ea typeface="Calibri" panose="020F0502020204030204" pitchFamily="34" charset="0"/>
              </a:rPr>
              <a:t>pro bios</a:t>
            </a:r>
            <a:r>
              <a:rPr lang="pl-PL" sz="2800" b="1" dirty="0">
                <a:solidFill>
                  <a:srgbClr val="002060"/>
                </a:solidFill>
                <a:ea typeface="Calibri" panose="020F0502020204030204" pitchFamily="34" charset="0"/>
              </a:rPr>
              <a:t> – dla życia) czyli sposób wytwarzania    i stosowania naturalnych wyrobów mikrobiologicznych opartych na kompozycjach pożytecznych, </a:t>
            </a:r>
            <a:r>
              <a:rPr lang="pl-PL" sz="2800" b="1" dirty="0">
                <a:solidFill>
                  <a:srgbClr val="016500"/>
                </a:solidFill>
                <a:ea typeface="Calibri" panose="020F0502020204030204" pitchFamily="34" charset="0"/>
              </a:rPr>
              <a:t>probiotycznych mikroorganizmów </a:t>
            </a:r>
            <a:r>
              <a:rPr lang="pl-PL" sz="2800" b="1" dirty="0">
                <a:solidFill>
                  <a:srgbClr val="002060"/>
                </a:solidFill>
                <a:ea typeface="Calibri" panose="020F0502020204030204" pitchFamily="34" charset="0"/>
              </a:rPr>
              <a:t>i ich metabolitów oraz </a:t>
            </a:r>
            <a:r>
              <a:rPr lang="pl-PL" sz="2800" b="1" dirty="0">
                <a:solidFill>
                  <a:srgbClr val="016500"/>
                </a:solidFill>
                <a:ea typeface="Calibri" panose="020F0502020204030204" pitchFamily="34" charset="0"/>
              </a:rPr>
              <a:t>innych naturalnych wyrobów i komponentów </a:t>
            </a:r>
            <a:r>
              <a:rPr lang="pl-PL" sz="2800" b="1" dirty="0">
                <a:solidFill>
                  <a:srgbClr val="002060"/>
                </a:solidFill>
                <a:ea typeface="Calibri" panose="020F0502020204030204" pitchFamily="34" charset="0"/>
              </a:rPr>
              <a:t>jak minerały, wyciągi roślinne, fermenty, nawozy organiczne i naturalne, których zadaniem jest korzystne oddziaływanie w ekosystemach dla zdrowia ludzi i środowiska naturalnego – dla JEDNEGO ZDROWIA. </a:t>
            </a:r>
            <a:endParaRPr lang="pl-PL" sz="2800" b="1" dirty="0">
              <a:solidFill>
                <a:srgbClr val="002060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9751148" y="6674129"/>
            <a:ext cx="2440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/>
              <a:t> Autor i źródło:  Probiotics Polska Sp. z o.o.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9E22234-A462-4CA6-A52A-E5B5AA6C3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51" y="4763"/>
            <a:ext cx="1541462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46681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Prostokąt 4">
            <a:extLst>
              <a:ext uri="{FF2B5EF4-FFF2-40B4-BE49-F238E27FC236}">
                <a16:creationId xmlns:a16="http://schemas.microsoft.com/office/drawing/2014/main" id="{A8988586-4E6C-4036-8E16-D8388EA24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7563" y="1341438"/>
            <a:ext cx="6712308" cy="371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altLang="pl-PL" sz="2000" b="1" dirty="0">
                <a:solidFill>
                  <a:srgbClr val="203864"/>
                </a:solidFill>
              </a:rPr>
              <a:t>Kompletny bank genów dla świata wyższego,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altLang="pl-PL" sz="2000" b="1" dirty="0">
                <a:solidFill>
                  <a:srgbClr val="203864"/>
                </a:solidFill>
              </a:rPr>
              <a:t>Ponad 80% wagi całego świata ożywionego,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altLang="pl-PL" sz="2000" b="1" dirty="0">
                <a:solidFill>
                  <a:srgbClr val="203864"/>
                </a:solidFill>
              </a:rPr>
              <a:t>Quorum </a:t>
            </a:r>
            <a:r>
              <a:rPr lang="pl-PL" altLang="pl-PL" sz="2000" b="1" dirty="0" err="1">
                <a:solidFill>
                  <a:srgbClr val="203864"/>
                </a:solidFill>
              </a:rPr>
              <a:t>sensing</a:t>
            </a:r>
            <a:r>
              <a:rPr lang="pl-PL" altLang="pl-PL" sz="2000" b="1" dirty="0">
                <a:solidFill>
                  <a:srgbClr val="203864"/>
                </a:solidFill>
              </a:rPr>
              <a:t> (B. </a:t>
            </a:r>
            <a:r>
              <a:rPr lang="pl-PL" altLang="pl-PL" sz="2000" b="1" dirty="0" err="1">
                <a:solidFill>
                  <a:srgbClr val="203864"/>
                </a:solidFill>
              </a:rPr>
              <a:t>Basler</a:t>
            </a:r>
            <a:r>
              <a:rPr lang="pl-PL" altLang="pl-PL" sz="2000" b="1" dirty="0">
                <a:solidFill>
                  <a:srgbClr val="203864"/>
                </a:solidFill>
              </a:rPr>
              <a:t>, Planeta człowiek)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altLang="pl-PL" sz="2000" b="1" dirty="0">
                <a:solidFill>
                  <a:srgbClr val="203864"/>
                </a:solidFill>
              </a:rPr>
              <a:t>Konsorcja </a:t>
            </a:r>
            <a:r>
              <a:rPr lang="pl-PL" altLang="pl-PL" sz="2000" b="1" dirty="0" err="1">
                <a:solidFill>
                  <a:srgbClr val="203864"/>
                </a:solidFill>
              </a:rPr>
              <a:t>probiotyków</a:t>
            </a:r>
            <a:r>
              <a:rPr lang="pl-PL" altLang="pl-PL" sz="2000" b="1" dirty="0">
                <a:solidFill>
                  <a:srgbClr val="203864"/>
                </a:solidFill>
              </a:rPr>
              <a:t> – synergia,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altLang="pl-PL" sz="2000" b="1" dirty="0">
                <a:solidFill>
                  <a:srgbClr val="203864"/>
                </a:solidFill>
              </a:rPr>
              <a:t>Fundament przemiany materii organizmów wyższych </a:t>
            </a:r>
            <a:br>
              <a:rPr lang="pl-PL" altLang="pl-PL" sz="2000" b="1" dirty="0">
                <a:solidFill>
                  <a:srgbClr val="203864"/>
                </a:solidFill>
              </a:rPr>
            </a:br>
            <a:r>
              <a:rPr lang="pl-PL" altLang="pl-PL" sz="2000" b="1" dirty="0">
                <a:solidFill>
                  <a:srgbClr val="203864"/>
                </a:solidFill>
              </a:rPr>
              <a:t>    roślin,  zwierząt i ludzi.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altLang="pl-PL" sz="2000" b="1" dirty="0">
                <a:solidFill>
                  <a:srgbClr val="203864"/>
                </a:solidFill>
              </a:rPr>
              <a:t>Gigantyczny potencjał rozwiązań </a:t>
            </a:r>
            <a:r>
              <a:rPr lang="pl-PL" altLang="pl-PL" sz="2000" b="1" dirty="0" err="1">
                <a:solidFill>
                  <a:srgbClr val="203864"/>
                </a:solidFill>
              </a:rPr>
              <a:t>probiotechnologicznych</a:t>
            </a:r>
            <a:r>
              <a:rPr lang="pl-PL" altLang="pl-PL" sz="2000" b="1" dirty="0">
                <a:solidFill>
                  <a:srgbClr val="203864"/>
                </a:solidFill>
              </a:rPr>
              <a:t>  dla środowiska,  rolnictwa, budownictwa, zdrowia ludzi, itd.</a:t>
            </a:r>
          </a:p>
        </p:txBody>
      </p:sp>
      <p:pic>
        <p:nvPicPr>
          <p:cNvPr id="7172" name="Obraz 6">
            <a:extLst>
              <a:ext uri="{FF2B5EF4-FFF2-40B4-BE49-F238E27FC236}">
                <a16:creationId xmlns:a16="http://schemas.microsoft.com/office/drawing/2014/main" id="{160AF04D-927A-471F-8930-0403FE4A9E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825" y="5215334"/>
            <a:ext cx="3141175" cy="1556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3DCCD1BE-7F2D-4E57-A7AB-5D1E7349D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762" y="5635118"/>
            <a:ext cx="1583208" cy="10596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49722CFD-A9E8-4DB1-875E-C0439E58A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18555" y="5596236"/>
            <a:ext cx="1452609" cy="9686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8852DFEA-32CF-4217-8233-941627186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20018" y="5635118"/>
            <a:ext cx="1359645" cy="1019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E87783C7-47F7-464A-8DA3-E5555DC53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75890" y="5559019"/>
            <a:ext cx="1612631" cy="11719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8" name="pole tekstowe 14">
            <a:extLst>
              <a:ext uri="{FF2B5EF4-FFF2-40B4-BE49-F238E27FC236}">
                <a16:creationId xmlns:a16="http://schemas.microsoft.com/office/drawing/2014/main" id="{AB267B29-49FA-4104-A1D7-CF6CFBF84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8625" y="6106855"/>
            <a:ext cx="1065212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 dirty="0">
                <a:solidFill>
                  <a:srgbClr val="C00000"/>
                </a:solidFill>
                <a:latin typeface="+mn-lt"/>
              </a:rPr>
              <a:t>90%</a:t>
            </a:r>
          </a:p>
        </p:txBody>
      </p:sp>
      <p:sp>
        <p:nvSpPr>
          <p:cNvPr id="7179" name="pole tekstowe 15">
            <a:extLst>
              <a:ext uri="{FF2B5EF4-FFF2-40B4-BE49-F238E27FC236}">
                <a16:creationId xmlns:a16="http://schemas.microsoft.com/office/drawing/2014/main" id="{21B8CEEF-0F93-43E2-AE13-7F588FA5A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2764" y="5993583"/>
            <a:ext cx="519879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 dirty="0">
                <a:solidFill>
                  <a:srgbClr val="C00000"/>
                </a:solidFill>
                <a:latin typeface="+mn-lt"/>
              </a:rPr>
              <a:t>5%</a:t>
            </a:r>
          </a:p>
        </p:txBody>
      </p:sp>
      <p:pic>
        <p:nvPicPr>
          <p:cNvPr id="7181" name="Picture 3">
            <a:extLst>
              <a:ext uri="{FF2B5EF4-FFF2-40B4-BE49-F238E27FC236}">
                <a16:creationId xmlns:a16="http://schemas.microsoft.com/office/drawing/2014/main" id="{914B29DA-B9E7-437E-AE93-228671E9E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77" y="44450"/>
            <a:ext cx="1531938" cy="681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94624F1-BFC0-42B5-991C-CDFA206CC8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40897" y="1870741"/>
            <a:ext cx="2951103" cy="1659995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ADBD3152-557A-4062-8EDA-3477EAD8AB15}"/>
              </a:ext>
            </a:extLst>
          </p:cNvPr>
          <p:cNvSpPr txBox="1"/>
          <p:nvPr/>
        </p:nvSpPr>
        <p:spPr>
          <a:xfrm>
            <a:off x="3293427" y="224355"/>
            <a:ext cx="5506444" cy="76041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pl-PL" sz="27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Bioróżnorodność mikroorganizmów </a:t>
            </a:r>
            <a:br>
              <a:rPr lang="pl-PL" sz="27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</a:b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23B962F-3C32-49B0-8D28-045BA1CE47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12764" y="3543037"/>
            <a:ext cx="2951103" cy="1659996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E126F7EC-3C31-4A4F-8F8C-A4A66B2081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52409" y="160971"/>
            <a:ext cx="3039591" cy="170977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75E296A9-2EAD-40BB-84A1-80C4D885DF09}"/>
              </a:ext>
            </a:extLst>
          </p:cNvPr>
          <p:cNvSpPr/>
          <p:nvPr/>
        </p:nvSpPr>
        <p:spPr>
          <a:xfrm>
            <a:off x="11353837" y="5993583"/>
            <a:ext cx="5020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 dirty="0">
                <a:solidFill>
                  <a:srgbClr val="C00000"/>
                </a:solidFill>
              </a:rPr>
              <a:t>5%</a:t>
            </a:r>
          </a:p>
        </p:txBody>
      </p:sp>
    </p:spTree>
    <p:extLst>
      <p:ext uri="{BB962C8B-B14F-4D97-AF65-F5344CB8AC3E}">
        <p14:creationId xmlns:p14="http://schemas.microsoft.com/office/powerpoint/2010/main" val="389494992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pole tekstowe 12">
            <a:extLst>
              <a:ext uri="{FF2B5EF4-FFF2-40B4-BE49-F238E27FC236}">
                <a16:creationId xmlns:a16="http://schemas.microsoft.com/office/drawing/2014/main" id="{51ED5A9E-7A3A-4C17-B814-21823680D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1376" y="30827"/>
            <a:ext cx="71770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 dirty="0">
                <a:solidFill>
                  <a:srgbClr val="0070C0"/>
                </a:solidFill>
                <a:latin typeface="+mn-lt"/>
              </a:rPr>
              <a:t>The Human </a:t>
            </a:r>
            <a:r>
              <a:rPr lang="pl-PL" altLang="pl-PL" b="1" dirty="0" err="1">
                <a:solidFill>
                  <a:srgbClr val="0070C0"/>
                </a:solidFill>
                <a:latin typeface="+mn-lt"/>
              </a:rPr>
              <a:t>Microbiome</a:t>
            </a:r>
            <a:r>
              <a:rPr lang="pl-PL" altLang="pl-PL" b="1" dirty="0">
                <a:solidFill>
                  <a:srgbClr val="0070C0"/>
                </a:solidFill>
                <a:latin typeface="+mn-lt"/>
              </a:rPr>
              <a:t> Project 2002 -2015</a:t>
            </a:r>
          </a:p>
        </p:txBody>
      </p:sp>
      <p:sp>
        <p:nvSpPr>
          <p:cNvPr id="14339" name="pole tekstowe 6">
            <a:extLst>
              <a:ext uri="{FF2B5EF4-FFF2-40B4-BE49-F238E27FC236}">
                <a16:creationId xmlns:a16="http://schemas.microsoft.com/office/drawing/2014/main" id="{E087DD0A-8AB6-49CE-8D07-52F161D86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5788" y="6611938"/>
            <a:ext cx="11922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000">
                <a:solidFill>
                  <a:srgbClr val="FFFFFF"/>
                </a:solidFill>
                <a:latin typeface="Times New Roman" panose="02020603050405020304" pitchFamily="18" charset="0"/>
              </a:rPr>
              <a:t>http://hmpdacc.org/</a:t>
            </a:r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E444DC80-5C75-40BF-BB41-50653CABE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825" y="292100"/>
            <a:ext cx="3105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>
                <a:solidFill>
                  <a:schemeClr val="bg1"/>
                </a:solidFill>
                <a:latin typeface="Arial" panose="020B0604020202020204" pitchFamily="34" charset="0"/>
              </a:rPr>
              <a:t>Człowiek jako holobiont</a:t>
            </a:r>
          </a:p>
        </p:txBody>
      </p:sp>
      <p:pic>
        <p:nvPicPr>
          <p:cNvPr id="14342" name="Picture 3">
            <a:extLst>
              <a:ext uri="{FF2B5EF4-FFF2-40B4-BE49-F238E27FC236}">
                <a16:creationId xmlns:a16="http://schemas.microsoft.com/office/drawing/2014/main" id="{F27F8EA1-9BE4-4B8A-999F-9427B5711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47838" cy="7770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12">
            <a:extLst>
              <a:ext uri="{FF2B5EF4-FFF2-40B4-BE49-F238E27FC236}">
                <a16:creationId xmlns:a16="http://schemas.microsoft.com/office/drawing/2014/main" id="{753EFBB5-7A2E-43EB-A378-DC37B84C1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1463" y="4665663"/>
            <a:ext cx="10496550" cy="16303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Człowiek jako </a:t>
            </a:r>
            <a:r>
              <a:rPr lang="pl-PL" altLang="pl-PL" sz="2000" b="1" i="1" dirty="0" err="1">
                <a:solidFill>
                  <a:schemeClr val="accent5">
                    <a:lumMod val="75000"/>
                  </a:schemeClr>
                </a:solidFill>
                <a:latin typeface="+mn-lt"/>
              </a:rPr>
              <a:t>holobiont</a:t>
            </a:r>
            <a:r>
              <a:rPr lang="pl-PL" altLang="pl-PL" sz="2000" b="1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„Wielokierunkowa sieć powiązań, poprzez którą możliwe jest przesyłanie sygnału i porozumiewanie się bakterii z bakteriami, bakterii z gospodarzem i gospodarza z bakteriami sprawia, że mikroorganizmy wraz z komórkami gospodarza tworzą kompleksowy interaktywny ekosystem decydujący o wielu różnych procesach biologicznych, w tym o zdrowiu lub o chorobie</a:t>
            </a:r>
          </a:p>
        </p:txBody>
      </p:sp>
      <p:sp>
        <p:nvSpPr>
          <p:cNvPr id="14344" name="Text Box 2">
            <a:extLst>
              <a:ext uri="{FF2B5EF4-FFF2-40B4-BE49-F238E27FC236}">
                <a16:creationId xmlns:a16="http://schemas.microsoft.com/office/drawing/2014/main" id="{5AA1BACD-1163-4491-865A-32F821EDA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3538" y="561975"/>
            <a:ext cx="3543666" cy="120032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 i="1" dirty="0">
                <a:latin typeface="+mn-lt"/>
              </a:rPr>
              <a:t>„Jesteśmy połączeniem ludzkich  i bakteryjnych genomów”           </a:t>
            </a:r>
            <a:r>
              <a:rPr lang="pl-PL" altLang="pl-PL" sz="1600" i="1" dirty="0">
                <a:latin typeface="+mn-lt"/>
              </a:rPr>
              <a:t>Julia </a:t>
            </a:r>
            <a:r>
              <a:rPr lang="pl-PL" altLang="pl-PL" sz="1600" i="1" dirty="0" err="1">
                <a:latin typeface="+mn-lt"/>
              </a:rPr>
              <a:t>Segre</a:t>
            </a:r>
            <a:r>
              <a:rPr lang="pl-PL" altLang="pl-PL" sz="1600" i="1" dirty="0">
                <a:latin typeface="+mn-lt"/>
              </a:rPr>
              <a:t> </a:t>
            </a:r>
            <a:r>
              <a:rPr lang="pl-PL" altLang="pl-PL" sz="1600" i="1" dirty="0" err="1">
                <a:latin typeface="+mn-lt"/>
              </a:rPr>
              <a:t>National</a:t>
            </a:r>
            <a:r>
              <a:rPr lang="pl-PL" altLang="pl-PL" sz="1600" i="1" dirty="0">
                <a:latin typeface="+mn-lt"/>
              </a:rPr>
              <a:t> </a:t>
            </a:r>
            <a:r>
              <a:rPr lang="pl-PL" altLang="pl-PL" sz="1600" i="1" dirty="0" err="1">
                <a:latin typeface="+mn-lt"/>
              </a:rPr>
              <a:t>Humane</a:t>
            </a:r>
            <a:r>
              <a:rPr lang="pl-PL" altLang="pl-PL" sz="1600" i="1" dirty="0">
                <a:latin typeface="+mn-lt"/>
              </a:rPr>
              <a:t> </a:t>
            </a:r>
            <a:r>
              <a:rPr lang="pl-PL" altLang="pl-PL" sz="1600" i="1" dirty="0" err="1">
                <a:latin typeface="+mn-lt"/>
              </a:rPr>
              <a:t>Genome</a:t>
            </a:r>
            <a:r>
              <a:rPr lang="pl-PL" altLang="pl-PL" sz="1600" i="1" dirty="0">
                <a:latin typeface="+mn-lt"/>
              </a:rPr>
              <a:t> </a:t>
            </a:r>
            <a:r>
              <a:rPr lang="pl-PL" altLang="pl-PL" sz="1600" i="1" dirty="0" err="1">
                <a:latin typeface="+mn-lt"/>
              </a:rPr>
              <a:t>Research</a:t>
            </a:r>
            <a:r>
              <a:rPr lang="pl-PL" altLang="pl-PL" sz="1600" i="1" dirty="0">
                <a:latin typeface="+mn-lt"/>
              </a:rPr>
              <a:t> </a:t>
            </a:r>
            <a:r>
              <a:rPr lang="pl-PL" altLang="pl-PL" sz="1600" i="1" dirty="0" err="1">
                <a:latin typeface="+mn-lt"/>
              </a:rPr>
              <a:t>Institute</a:t>
            </a:r>
            <a:endParaRPr lang="en-GB" altLang="pl-PL" sz="1600" i="1" dirty="0">
              <a:latin typeface="+mn-lt"/>
            </a:endParaRPr>
          </a:p>
        </p:txBody>
      </p:sp>
      <p:sp>
        <p:nvSpPr>
          <p:cNvPr id="14345" name="pole tekstowe 13">
            <a:extLst>
              <a:ext uri="{FF2B5EF4-FFF2-40B4-BE49-F238E27FC236}">
                <a16:creationId xmlns:a16="http://schemas.microsoft.com/office/drawing/2014/main" id="{308B243D-4A1E-41B5-874F-30F44FA36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750" y="6211888"/>
            <a:ext cx="106362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pl-PL" altLang="pl-PL" sz="1400">
                <a:latin typeface="Arial" panose="020B0604020202020204" pitchFamily="34" charset="0"/>
              </a:rPr>
              <a:t>H</a:t>
            </a:r>
            <a:r>
              <a:rPr lang="en-US" altLang="pl-PL" sz="1400">
                <a:latin typeface="Arial" panose="020B0604020202020204" pitchFamily="34" charset="0"/>
              </a:rPr>
              <a:t>örmannsperger G., Haller D. 2010. Molecular of probiotic bacteria with the intestinal immune system: clinical relevance in the context of infammatory bowel disease. </a:t>
            </a:r>
            <a:r>
              <a:rPr lang="pl-PL" altLang="pl-PL" sz="1400">
                <a:latin typeface="Arial" panose="020B0604020202020204" pitchFamily="34" charset="0"/>
              </a:rPr>
              <a:t>Int.J.Med. Microbiol 300, 63–73.</a:t>
            </a:r>
          </a:p>
        </p:txBody>
      </p:sp>
      <p:pic>
        <p:nvPicPr>
          <p:cNvPr id="14346" name="Picture 8" descr="http://www.nature.com/nature/focus/humanmicrobiota/images/main_bg.jpg">
            <a:extLst>
              <a:ext uri="{FF2B5EF4-FFF2-40B4-BE49-F238E27FC236}">
                <a16:creationId xmlns:a16="http://schemas.microsoft.com/office/drawing/2014/main" id="{94A89BF6-B4F1-454B-A6D7-3845B6AD7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825" y="1987550"/>
            <a:ext cx="2962275" cy="26289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90D82B57-C2E8-4D30-96D1-BB917B99D0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7204" y="729483"/>
            <a:ext cx="6860809" cy="1755621"/>
          </a:xfrm>
          <a:prstGeom prst="rect">
            <a:avLst/>
          </a:prstGeom>
        </p:spPr>
      </p:pic>
      <p:sp>
        <p:nvSpPr>
          <p:cNvPr id="14" name="Text Box 4">
            <a:extLst>
              <a:ext uri="{FF2B5EF4-FFF2-40B4-BE49-F238E27FC236}">
                <a16:creationId xmlns:a16="http://schemas.microsoft.com/office/drawing/2014/main" id="{63E5239C-DB63-48CC-94EB-BAABD5EA6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015" y="2425549"/>
            <a:ext cx="600290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200" dirty="0">
                <a:latin typeface="Arial" panose="020B0604020202020204" pitchFamily="34" charset="0"/>
              </a:rPr>
              <a:t>Jeremy K. Nicholson, Gut </a:t>
            </a:r>
            <a:r>
              <a:rPr lang="pl-PL" altLang="pl-PL" sz="1200" dirty="0" err="1">
                <a:latin typeface="Arial" panose="020B0604020202020204" pitchFamily="34" charset="0"/>
              </a:rPr>
              <a:t>Microbiota</a:t>
            </a:r>
            <a:r>
              <a:rPr lang="pl-PL" altLang="pl-PL" sz="1200" dirty="0">
                <a:latin typeface="Arial" panose="020B0604020202020204" pitchFamily="34" charset="0"/>
              </a:rPr>
              <a:t> for </a:t>
            </a:r>
            <a:r>
              <a:rPr lang="pl-PL" altLang="pl-PL" sz="1200" dirty="0" err="1">
                <a:latin typeface="Arial" panose="020B0604020202020204" pitchFamily="34" charset="0"/>
              </a:rPr>
              <a:t>Health</a:t>
            </a:r>
            <a:r>
              <a:rPr lang="pl-PL" altLang="pl-PL" sz="1200" dirty="0">
                <a:latin typeface="Arial" panose="020B0604020202020204" pitchFamily="34" charset="0"/>
              </a:rPr>
              <a:t> 1st World </a:t>
            </a:r>
            <a:r>
              <a:rPr lang="pl-PL" altLang="pl-PL" sz="1200" dirty="0" err="1">
                <a:latin typeface="Arial" panose="020B0604020202020204" pitchFamily="34" charset="0"/>
              </a:rPr>
              <a:t>Summit</a:t>
            </a:r>
            <a:r>
              <a:rPr lang="pl-PL" altLang="pl-PL" sz="1200" dirty="0">
                <a:latin typeface="Arial" panose="020B0604020202020204" pitchFamily="34" charset="0"/>
              </a:rPr>
              <a:t>, marzec 2012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7EB941B-92CF-4DF7-BAE3-C46C0F152E66}"/>
              </a:ext>
            </a:extLst>
          </p:cNvPr>
          <p:cNvSpPr/>
          <p:nvPr/>
        </p:nvSpPr>
        <p:spPr>
          <a:xfrm>
            <a:off x="5245465" y="2839754"/>
            <a:ext cx="66122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pl-PL" altLang="pl-PL" b="1" i="1" dirty="0">
                <a:solidFill>
                  <a:srgbClr val="000000"/>
                </a:solidFill>
                <a:latin typeface="Arial" panose="020B0604020202020204" pitchFamily="34" charset="0"/>
              </a:rPr>
              <a:t>Osoby z nowotworem jelita grubego – mają inny skład </a:t>
            </a:r>
            <a:r>
              <a:rPr lang="pl-PL" altLang="pl-PL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mikrobioty</a:t>
            </a:r>
            <a:r>
              <a:rPr lang="pl-PL" altLang="pl-PL" b="1" i="1" dirty="0">
                <a:solidFill>
                  <a:srgbClr val="000000"/>
                </a:solidFill>
                <a:latin typeface="Arial" panose="020B0604020202020204" pitchFamily="34" charset="0"/>
              </a:rPr>
              <a:t> jelitowej, mniej mikrobów produkujących związki odgrywające kluczową rolę w układzie odpornościowym (np. maślany). Bakterie </a:t>
            </a:r>
            <a:r>
              <a:rPr lang="pl-PL" altLang="pl-PL" b="1" i="1" dirty="0" err="1">
                <a:solidFill>
                  <a:srgbClr val="000000"/>
                </a:solidFill>
                <a:latin typeface="Arial" panose="020B0604020202020204" pitchFamily="34" charset="0"/>
              </a:rPr>
              <a:t>Roseburia</a:t>
            </a:r>
            <a:r>
              <a:rPr lang="pl-PL" altLang="pl-PL" b="1" i="1" dirty="0">
                <a:solidFill>
                  <a:srgbClr val="000000"/>
                </a:solidFill>
                <a:latin typeface="Arial" panose="020B0604020202020204" pitchFamily="34" charset="0"/>
              </a:rPr>
              <a:t> (produkują maślany) – brak u osób cierpiących na raka jelita grubego</a:t>
            </a:r>
            <a:endParaRPr lang="en-GB" altLang="pl-PL" b="1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pl-PL" b="1" i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ymbol zastępczy zawartości 1">
            <a:extLst>
              <a:ext uri="{FF2B5EF4-FFF2-40B4-BE49-F238E27FC236}">
                <a16:creationId xmlns:a16="http://schemas.microsoft.com/office/drawing/2014/main" id="{48825F32-FAB9-41B4-88D7-CEBFF2A27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3538" y="1751013"/>
            <a:ext cx="10093325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l-PL" altLang="pl-PL" sz="2400"/>
              <a:t>Do najbardziej popularnych szczepów probiotycznych należą bakterie z rodzaju </a:t>
            </a:r>
            <a:r>
              <a:rPr lang="pl-PL" altLang="pl-PL" sz="2400" b="1" i="1"/>
              <a:t>Lactobacillus</a:t>
            </a:r>
            <a:r>
              <a:rPr lang="pl-PL" altLang="pl-PL" sz="2400"/>
              <a:t>, </a:t>
            </a:r>
            <a:r>
              <a:rPr lang="pl-PL" altLang="pl-PL" sz="2400" b="1" i="1"/>
              <a:t>Bifidobacterium</a:t>
            </a:r>
            <a:r>
              <a:rPr lang="pl-PL" altLang="pl-PL" sz="2400"/>
              <a:t> i niepatogenne drożdże </a:t>
            </a:r>
            <a:r>
              <a:rPr lang="pl-PL" altLang="pl-PL" sz="2400" b="1" i="1"/>
              <a:t>Saccharomyces</a:t>
            </a:r>
            <a:r>
              <a:rPr lang="pl-PL" altLang="pl-PL" sz="2400" i="1"/>
              <a:t> </a:t>
            </a:r>
            <a:r>
              <a:rPr lang="pl-PL" altLang="pl-PL" sz="2400" b="1" i="1"/>
              <a:t>boulardi</a:t>
            </a:r>
            <a:r>
              <a:rPr lang="pl-PL" altLang="pl-PL" sz="2400"/>
              <a:t>. Wymienić tu można między innymi: </a:t>
            </a:r>
            <a:r>
              <a:rPr lang="pl-PL" altLang="pl-PL" sz="2400" b="1" i="1"/>
              <a:t>Lactobacillus</a:t>
            </a:r>
            <a:r>
              <a:rPr lang="pl-PL" altLang="pl-PL" sz="2400" i="1"/>
              <a:t> </a:t>
            </a:r>
            <a:r>
              <a:rPr lang="pl-PL" altLang="pl-PL" sz="2400" b="1" i="1"/>
              <a:t>acidophilus</a:t>
            </a:r>
            <a:r>
              <a:rPr lang="pl-PL" altLang="pl-PL" sz="2400" b="1"/>
              <a:t>, </a:t>
            </a:r>
            <a:r>
              <a:rPr lang="pl-PL" altLang="pl-PL" sz="2400" b="1" i="1"/>
              <a:t>Lactobacillus casei</a:t>
            </a:r>
            <a:r>
              <a:rPr lang="pl-PL" altLang="pl-PL" sz="2400" b="1"/>
              <a:t>, </a:t>
            </a:r>
            <a:r>
              <a:rPr lang="pl-PL" altLang="pl-PL" sz="2400" b="1" i="1"/>
              <a:t>Lactobacillus plantarum</a:t>
            </a:r>
            <a:r>
              <a:rPr lang="pl-PL" altLang="pl-PL" sz="2400" b="1"/>
              <a:t> i </a:t>
            </a:r>
            <a:r>
              <a:rPr lang="pl-PL" altLang="pl-PL" sz="2400" b="1" i="1"/>
              <a:t>Bifidobacterium bifidum</a:t>
            </a:r>
            <a:endParaRPr lang="pl-PL" altLang="pl-PL" sz="2400"/>
          </a:p>
          <a:p>
            <a:endParaRPr lang="pl-PL" altLang="pl-PL"/>
          </a:p>
          <a:p>
            <a:r>
              <a:rPr lang="pl-PL" altLang="pl-PL" sz="2400" b="1">
                <a:solidFill>
                  <a:srgbClr val="006600"/>
                </a:solidFill>
              </a:rPr>
              <a:t>Przykładowe gatunki mikroorganizmów występujące w ProBio Emach</a:t>
            </a:r>
            <a:r>
              <a:rPr lang="pl-PL" altLang="pl-PL" sz="2400">
                <a:solidFill>
                  <a:srgbClr val="006600"/>
                </a:solidFill>
              </a:rPr>
              <a:t/>
            </a:r>
            <a:br>
              <a:rPr lang="pl-PL" altLang="pl-PL" sz="2400">
                <a:solidFill>
                  <a:srgbClr val="006600"/>
                </a:solidFill>
              </a:rPr>
            </a:br>
            <a:r>
              <a:rPr lang="pl-PL" altLang="pl-PL" sz="2400" i="1">
                <a:solidFill>
                  <a:srgbClr val="006600"/>
                </a:solidFill>
              </a:rPr>
              <a:t>Bifidobacterium animalis, </a:t>
            </a:r>
            <a:r>
              <a:rPr lang="pl-PL" altLang="pl-PL" sz="2400" b="1" i="1">
                <a:solidFill>
                  <a:srgbClr val="006600"/>
                </a:solidFill>
              </a:rPr>
              <a:t>Bifidobacterium bifidum</a:t>
            </a:r>
            <a:r>
              <a:rPr lang="pl-PL" altLang="pl-PL" sz="2400" i="1">
                <a:solidFill>
                  <a:srgbClr val="006600"/>
                </a:solidFill>
              </a:rPr>
              <a:t>, </a:t>
            </a:r>
            <a:r>
              <a:rPr lang="pl-PL" altLang="pl-PL" sz="2400" b="1" i="1">
                <a:solidFill>
                  <a:srgbClr val="006600"/>
                </a:solidFill>
              </a:rPr>
              <a:t>Bifidobacterium longum</a:t>
            </a:r>
            <a:r>
              <a:rPr lang="pl-PL" altLang="pl-PL" sz="2400" i="1">
                <a:solidFill>
                  <a:srgbClr val="006600"/>
                </a:solidFill>
              </a:rPr>
              <a:t>, </a:t>
            </a:r>
            <a:r>
              <a:rPr lang="pl-PL" altLang="pl-PL" sz="2400" b="1" i="1">
                <a:solidFill>
                  <a:srgbClr val="006600"/>
                </a:solidFill>
              </a:rPr>
              <a:t>Lactobacillus acidophilus, Lactobacillus bulgaricus</a:t>
            </a:r>
            <a:r>
              <a:rPr lang="pl-PL" altLang="pl-PL" sz="2400" i="1">
                <a:solidFill>
                  <a:srgbClr val="006600"/>
                </a:solidFill>
              </a:rPr>
              <a:t>, </a:t>
            </a:r>
            <a:r>
              <a:rPr lang="pl-PL" altLang="pl-PL" sz="2400" b="1" i="1">
                <a:solidFill>
                  <a:srgbClr val="006600"/>
                </a:solidFill>
              </a:rPr>
              <a:t>Lactobacillus casei</a:t>
            </a:r>
            <a:r>
              <a:rPr lang="pl-PL" altLang="pl-PL" sz="2400">
                <a:solidFill>
                  <a:srgbClr val="006600"/>
                </a:solidFill>
              </a:rPr>
              <a:t>,</a:t>
            </a:r>
            <a:r>
              <a:rPr lang="pl-PL" altLang="pl-PL" sz="2400" i="1">
                <a:solidFill>
                  <a:srgbClr val="006600"/>
                </a:solidFill>
              </a:rPr>
              <a:t> </a:t>
            </a:r>
            <a:r>
              <a:rPr lang="pl-PL" altLang="pl-PL" sz="2400" b="1" i="1">
                <a:solidFill>
                  <a:srgbClr val="006600"/>
                </a:solidFill>
              </a:rPr>
              <a:t>Lactobacillus fermentum, Lactobacillus plantarum, Lactococcus lactis</a:t>
            </a:r>
            <a:r>
              <a:rPr lang="pl-PL" altLang="pl-PL" sz="2400" i="1">
                <a:solidFill>
                  <a:srgbClr val="006600"/>
                </a:solidFill>
              </a:rPr>
              <a:t>, Saccharomyces cerevisiae, Mucor hiemalis, Bacillus subtilis, Streptococcus thermophilus, Rhodopseudomonas palustris, R. sphaeroide   </a:t>
            </a:r>
            <a:r>
              <a:rPr lang="pl-PL" altLang="pl-PL" sz="2400">
                <a:solidFill>
                  <a:srgbClr val="006600"/>
                </a:solidFill>
              </a:rPr>
              <a:t>(wg danych ProBiotics Polska)</a:t>
            </a:r>
          </a:p>
        </p:txBody>
      </p:sp>
      <p:pic>
        <p:nvPicPr>
          <p:cNvPr id="9219" name="Picture 3">
            <a:extLst>
              <a:ext uri="{FF2B5EF4-FFF2-40B4-BE49-F238E27FC236}">
                <a16:creationId xmlns:a16="http://schemas.microsoft.com/office/drawing/2014/main" id="{1A9BC0EA-92D8-48E1-BCEB-F62B5592B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36" y="4763"/>
            <a:ext cx="1541462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ytuł 5">
            <a:extLst>
              <a:ext uri="{FF2B5EF4-FFF2-40B4-BE49-F238E27FC236}">
                <a16:creationId xmlns:a16="http://schemas.microsoft.com/office/drawing/2014/main" id="{0A1AE414-553B-4E55-8012-F3C23AB82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6925" y="0"/>
            <a:ext cx="6746875" cy="1011238"/>
          </a:xfrm>
        </p:spPr>
        <p:txBody>
          <a:bodyPr/>
          <a:lstStyle/>
          <a:p>
            <a:pPr>
              <a:defRPr/>
            </a:pPr>
            <a:r>
              <a:rPr lang="pl-PL" sz="3200" b="1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Probiotyki</a:t>
            </a:r>
            <a:endParaRPr lang="pl-PL" sz="32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5F6404C6-77FC-405C-A5B2-1D6AF9AA49BE}"/>
              </a:ext>
            </a:extLst>
          </p:cNvPr>
          <p:cNvSpPr/>
          <p:nvPr/>
        </p:nvSpPr>
        <p:spPr>
          <a:xfrm>
            <a:off x="1979613" y="762000"/>
            <a:ext cx="9374187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l-PL" sz="2800" b="1" dirty="0" err="1">
                <a:solidFill>
                  <a:schemeClr val="accent6">
                    <a:lumMod val="50000"/>
                  </a:schemeClr>
                </a:solidFill>
                <a:latin typeface="+mn-lt"/>
                <a:cs typeface="Arial" charset="0"/>
              </a:rPr>
              <a:t>Probiotyki</a:t>
            </a:r>
            <a:r>
              <a:rPr lang="pl-PL" sz="2800" b="1" dirty="0">
                <a:solidFill>
                  <a:schemeClr val="accent6">
                    <a:lumMod val="50000"/>
                  </a:schemeClr>
                </a:solidFill>
                <a:latin typeface="+mn-lt"/>
                <a:cs typeface="Arial" charset="0"/>
              </a:rPr>
              <a:t> to żywe mikroorganizmy, wpływające korzystnie na  organizm gospodarza.</a:t>
            </a:r>
            <a:r>
              <a:rPr lang="pl-PL" sz="2800" dirty="0">
                <a:solidFill>
                  <a:schemeClr val="accent6">
                    <a:lumMod val="50000"/>
                  </a:schemeClr>
                </a:solidFill>
                <a:latin typeface="+mn-lt"/>
                <a:cs typeface="Arial" charset="0"/>
              </a:rPr>
              <a:t> </a:t>
            </a:r>
            <a:endParaRPr lang="pl-PL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47494024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38C4CD-15DA-4788-9B1E-0B86F92BB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30ADF1F6-BFDE-4BA0-A653-27FDA686182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3050" y="50369"/>
            <a:ext cx="10295512" cy="6593622"/>
          </a:xfr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8E62A4AA-B30B-4E93-BB90-806C7A1F1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763"/>
            <a:ext cx="1541462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0144230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14431</TotalTime>
  <Words>920</Words>
  <Application>Microsoft Office PowerPoint</Application>
  <PresentationFormat>Širokoúhlá obrazovka</PresentationFormat>
  <Paragraphs>132</Paragraphs>
  <Slides>34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45" baseType="lpstr">
      <vt:lpstr>Microsoft YaHei</vt:lpstr>
      <vt:lpstr>Arial</vt:lpstr>
      <vt:lpstr>Calibri</vt:lpstr>
      <vt:lpstr>Calibri Light</vt:lpstr>
      <vt:lpstr>Century Gothic</vt:lpstr>
      <vt:lpstr>Garamond</vt:lpstr>
      <vt:lpstr>Palatino Linotype</vt:lpstr>
      <vt:lpstr>Tahoma</vt:lpstr>
      <vt:lpstr>Times New Roman</vt:lpstr>
      <vt:lpstr>Wingdings</vt:lpstr>
      <vt:lpstr>Motyw pakietu Office</vt:lpstr>
      <vt:lpstr>Prezentace aplikace PowerPoint</vt:lpstr>
      <vt:lpstr>Prezentace aplikace PowerPoint</vt:lpstr>
      <vt:lpstr>Istotą jest współpraca lekarzy gleby,  roślin, zwierząt i ludzi.  Jej celem jest:   1. zastępowanie biobójczości  bioasekuracją;  2. poprawa jakości życia poprzez profilaktykę: zdrowe pożywienie  i ruch fizyczny;   3. powszechne używanie probiotyków, prebiotyków i synbiotyków  w wyzwalaniu wrodzonych procesów samoleczenia gleby, roślin, zwierząt  i ludzi </vt:lpstr>
      <vt:lpstr>Prezentace aplikace PowerPoint</vt:lpstr>
      <vt:lpstr>Prezentace aplikace PowerPoint</vt:lpstr>
      <vt:lpstr>Prezentace aplikace PowerPoint</vt:lpstr>
      <vt:lpstr>Prezentace aplikace PowerPoint</vt:lpstr>
      <vt:lpstr>Probiotyki</vt:lpstr>
      <vt:lpstr>Prezentace aplikace PowerPoint</vt:lpstr>
      <vt:lpstr>Prezentace aplikace PowerPoint</vt:lpstr>
      <vt:lpstr>Prezentace aplikace PowerPoint</vt:lpstr>
      <vt:lpstr>Prezentace aplikace PowerPoint</vt:lpstr>
      <vt:lpstr>ProBio Emy w sortowniach</vt:lpstr>
      <vt:lpstr>            Walory jabłek z probiotechnologią   Jabłka z sadu Arkadiusza Kartusa (2018)</vt:lpstr>
      <vt:lpstr>Detoksykacja pozostałości pestycydów (badania własne ProBiotics 2013)</vt:lpstr>
      <vt:lpstr>     Bioasekuracja, biohigienizacja, profilaktyka</vt:lpstr>
      <vt:lpstr>Prezentace aplikace PowerPoint</vt:lpstr>
      <vt:lpstr>Dobrostan koni</vt:lpstr>
      <vt:lpstr>Prezentace aplikace PowerPoint</vt:lpstr>
      <vt:lpstr>Prezentace aplikace PowerPoint</vt:lpstr>
      <vt:lpstr>Prezentace aplikace PowerPoint</vt:lpstr>
      <vt:lpstr>Prezentace aplikace PowerPoint</vt:lpstr>
      <vt:lpstr>Kongres 2011</vt:lpstr>
      <vt:lpstr>Konferencja w Licheniu</vt:lpstr>
      <vt:lpstr>Certyfikat ISO</vt:lpstr>
      <vt:lpstr>Prezentace aplikace PowerPoint</vt:lpstr>
      <vt:lpstr>Prezentace aplikace PowerPoint</vt:lpstr>
      <vt:lpstr>Najważniejsze nagrody targowe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Jacek Sekuła</dc:creator>
  <cp:lastModifiedBy>Windows User</cp:lastModifiedBy>
  <cp:revision>456</cp:revision>
  <dcterms:created xsi:type="dcterms:W3CDTF">2016-04-18T09:43:54Z</dcterms:created>
  <dcterms:modified xsi:type="dcterms:W3CDTF">2019-07-11T12:59:22Z</dcterms:modified>
</cp:coreProperties>
</file>