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3" r:id="rId4"/>
    <p:sldId id="281" r:id="rId5"/>
    <p:sldId id="274" r:id="rId6"/>
    <p:sldId id="265" r:id="rId7"/>
    <p:sldId id="267" r:id="rId8"/>
    <p:sldId id="271" r:id="rId9"/>
    <p:sldId id="268" r:id="rId10"/>
    <p:sldId id="275" r:id="rId11"/>
    <p:sldId id="276" r:id="rId12"/>
    <p:sldId id="277" r:id="rId13"/>
    <p:sldId id="270" r:id="rId14"/>
    <p:sldId id="280" r:id="rId15"/>
    <p:sldId id="278" r:id="rId16"/>
    <p:sldId id="279" r:id="rId17"/>
    <p:sldId id="261" r:id="rId18"/>
  </p:sldIdLst>
  <p:sldSz cx="9144000" cy="5143500" type="screen16x9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929" autoAdjust="0"/>
    <p:restoredTop sz="87621" autoAdjust="0"/>
  </p:normalViewPr>
  <p:slideViewPr>
    <p:cSldViewPr>
      <p:cViewPr>
        <p:scale>
          <a:sx n="75" d="100"/>
          <a:sy n="75" d="100"/>
        </p:scale>
        <p:origin x="-2004" y="-10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Sona\Downloads\Vzorkova&#769;ni&#769;%20PB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zivotniprostredi\odpady\vzorkova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zivotniprostredi\odpady\tunytridenehoodpad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zivotniprostredi\odpady\tunytridenehoodpad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zivotniprostredi\odpady\prehledodpa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>
        <c:manualLayout>
          <c:xMode val="edge"/>
          <c:yMode val="edge"/>
          <c:x val="0.22948799851875232"/>
          <c:y val="2.844728803353268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title>
    <c:view3D>
      <c:rotX val="25"/>
      <c:rotY val="90"/>
      <c:perspective val="0"/>
    </c:view3D>
    <c:plotArea>
      <c:layout>
        <c:manualLayout>
          <c:layoutTarget val="inner"/>
          <c:xMode val="edge"/>
          <c:yMode val="edge"/>
          <c:x val="0.21273704972176252"/>
          <c:y val="0.29979065081492201"/>
          <c:w val="0.45562580727810531"/>
          <c:h val="0.32823793884845531"/>
        </c:manualLayout>
      </c:layout>
      <c:pie3DChart>
        <c:varyColors val="1"/>
        <c:ser>
          <c:idx val="0"/>
          <c:order val="0"/>
          <c:tx>
            <c:strRef>
              <c:f>'kom. odpad'!$B$2</c:f>
              <c:strCache>
                <c:ptCount val="1"/>
                <c:pt idx="0">
                  <c:v>Vzorkování komunálního odpadu Prostřední Bečva 9.5.2016</c:v>
                </c:pt>
              </c:strCache>
            </c:strRef>
          </c:tx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explosion val="25"/>
          <c:dPt>
            <c:idx val="1"/>
            <c:spPr>
              <a:solidFill>
                <a:srgbClr val="DD2D32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rgbClr val="FFF58C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solidFill>
                <a:srgbClr val="4EE257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solidFill>
                <a:srgbClr val="6711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spPr>
              <a:solidFill>
                <a:srgbClr val="FEA746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spPr>
              <a:solidFill>
                <a:srgbClr val="865357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spPr>
              <a:solidFill>
                <a:srgbClr val="A2BD9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8.6117016622922135E-2"/>
                  <c:y val="6.0160785457373411E-2"/>
                </c:manualLayout>
              </c:layout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3.5228411053302794E-2"/>
                  <c:y val="3.52125051721432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645363355239467E-2"/>
                  <c:y val="3.91446777566238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227128603748224"/>
                  <c:y val="-8.736652579870886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808609743463546E-2"/>
                  <c:y val="-8.96929842086000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0615868914131E-2"/>
                  <c:y val="-0.1559172191139124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214386106197505E-2"/>
                  <c:y val="-0.1092089672308101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114339787080005E-2"/>
                  <c:y val="-0.1162029542318293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1615005876365932"/>
                  <c:y val="-9.02945444317485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0825016732203102"/>
                  <c:y val="-4.56907500864273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6473259624123139E-2"/>
                  <c:y val="0.1029238676862561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bestFit"/>
              <c:showLegendKey val="1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1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'kom. odpad'!$B$8:$B$18</c:f>
              <c:strCache>
                <c:ptCount val="11"/>
                <c:pt idx="0">
                  <c:v>BRKO - biologicky rozložitelný</c:v>
                </c:pt>
                <c:pt idx="1">
                  <c:v>SKLO</c:v>
                </c:pt>
                <c:pt idx="2">
                  <c:v>PLAST</c:v>
                </c:pt>
                <c:pt idx="3">
                  <c:v>PAPÍR</c:v>
                </c:pt>
                <c:pt idx="4">
                  <c:v>HLINÍK</c:v>
                </c:pt>
                <c:pt idx="5">
                  <c:v>ELEKTRO</c:v>
                </c:pt>
                <c:pt idx="6">
                  <c:v>TEXTIL</c:v>
                </c:pt>
                <c:pt idx="7">
                  <c:v>KOV</c:v>
                </c:pt>
                <c:pt idx="8">
                  <c:v>TETRAPACK</c:v>
                </c:pt>
                <c:pt idx="9">
                  <c:v>NEBEZPEČNÝ</c:v>
                </c:pt>
                <c:pt idx="10">
                  <c:v>SMĚSNÝ</c:v>
                </c:pt>
              </c:strCache>
            </c:strRef>
          </c:cat>
          <c:val>
            <c:numRef>
              <c:f>'kom. odpad'!$E$8:$E$18</c:f>
              <c:numCache>
                <c:formatCode>0.0%</c:formatCode>
                <c:ptCount val="11"/>
                <c:pt idx="0">
                  <c:v>0.44876325088339175</c:v>
                </c:pt>
                <c:pt idx="1">
                  <c:v>9.1872791519434643E-2</c:v>
                </c:pt>
                <c:pt idx="2">
                  <c:v>9.8939929328622334E-2</c:v>
                </c:pt>
                <c:pt idx="3">
                  <c:v>4.9469964664310924E-2</c:v>
                </c:pt>
                <c:pt idx="4">
                  <c:v>7.0671378091872808E-3</c:v>
                </c:pt>
                <c:pt idx="5">
                  <c:v>2.1201413427561898E-2</c:v>
                </c:pt>
                <c:pt idx="6">
                  <c:v>6.3604240282685548E-2</c:v>
                </c:pt>
                <c:pt idx="7">
                  <c:v>3.8869257950530006E-2</c:v>
                </c:pt>
                <c:pt idx="8">
                  <c:v>7.0671378091872808E-3</c:v>
                </c:pt>
                <c:pt idx="9">
                  <c:v>2.4734982332155511E-2</c:v>
                </c:pt>
                <c:pt idx="10">
                  <c:v>0.14840989399293358</c:v>
                </c:pt>
              </c:numCache>
            </c:numRef>
          </c:val>
        </c:ser>
        <c:ser>
          <c:idx val="1"/>
          <c:order val="1"/>
          <c:spPr>
            <a:solidFill>
              <a:srgbClr val="DD2D32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explosion val="25"/>
          <c:dPt>
            <c:idx val="0"/>
            <c:spPr>
              <a:solidFill>
                <a:srgbClr val="63AAFE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rgbClr val="FFF58C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solidFill>
                <a:srgbClr val="4EE257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solidFill>
                <a:srgbClr val="6711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spPr>
              <a:solidFill>
                <a:srgbClr val="FEA746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spPr>
              <a:solidFill>
                <a:srgbClr val="865357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spPr>
              <a:solidFill>
                <a:srgbClr val="A2BD9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1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'kom. odpad'!$B$8:$B$18</c:f>
              <c:strCache>
                <c:ptCount val="11"/>
                <c:pt idx="0">
                  <c:v>BRKO - biologicky rozložitelný</c:v>
                </c:pt>
                <c:pt idx="1">
                  <c:v>SKLO</c:v>
                </c:pt>
                <c:pt idx="2">
                  <c:v>PLAST</c:v>
                </c:pt>
                <c:pt idx="3">
                  <c:v>PAPÍR</c:v>
                </c:pt>
                <c:pt idx="4">
                  <c:v>HLINÍK</c:v>
                </c:pt>
                <c:pt idx="5">
                  <c:v>ELEKTRO</c:v>
                </c:pt>
                <c:pt idx="6">
                  <c:v>TEXTIL</c:v>
                </c:pt>
                <c:pt idx="7">
                  <c:v>KOV</c:v>
                </c:pt>
                <c:pt idx="8">
                  <c:v>TETRAPACK</c:v>
                </c:pt>
                <c:pt idx="9">
                  <c:v>NEBEZPEČNÝ</c:v>
                </c:pt>
                <c:pt idx="10">
                  <c:v>SMĚSNÝ</c:v>
                </c:pt>
              </c:strCache>
            </c:strRef>
          </c:cat>
          <c:val>
            <c:numRef>
              <c:f>'kom. odpad'!$D$8:$D$18</c:f>
              <c:numCache>
                <c:formatCode>General</c:formatCode>
                <c:ptCount val="11"/>
                <c:pt idx="0">
                  <c:v>63.5</c:v>
                </c:pt>
                <c:pt idx="1">
                  <c:v>13</c:v>
                </c:pt>
                <c:pt idx="2">
                  <c:v>14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9</c:v>
                </c:pt>
                <c:pt idx="7">
                  <c:v>5.5</c:v>
                </c:pt>
                <c:pt idx="8">
                  <c:v>1</c:v>
                </c:pt>
                <c:pt idx="9">
                  <c:v>3.5</c:v>
                </c:pt>
                <c:pt idx="10">
                  <c:v>21</c:v>
                </c:pt>
              </c:numCache>
            </c:numRef>
          </c:val>
        </c:ser>
        <c:ser>
          <c:idx val="2"/>
          <c:order val="2"/>
          <c:spPr>
            <a:solidFill>
              <a:srgbClr val="FFF58C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explosion val="25"/>
          <c:dPt>
            <c:idx val="0"/>
            <c:spPr>
              <a:solidFill>
                <a:srgbClr val="63AAFE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rgbClr val="DD2D32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solidFill>
                <a:srgbClr val="4EE257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solidFill>
                <a:srgbClr val="6711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spPr>
              <a:solidFill>
                <a:srgbClr val="FEA746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spPr>
              <a:solidFill>
                <a:srgbClr val="865357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spPr>
              <a:solidFill>
                <a:srgbClr val="A2BD90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1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'kom. odpad'!$B$8:$B$18</c:f>
              <c:strCache>
                <c:ptCount val="11"/>
                <c:pt idx="0">
                  <c:v>BRKO - biologicky rozložitelný</c:v>
                </c:pt>
                <c:pt idx="1">
                  <c:v>SKLO</c:v>
                </c:pt>
                <c:pt idx="2">
                  <c:v>PLAST</c:v>
                </c:pt>
                <c:pt idx="3">
                  <c:v>PAPÍR</c:v>
                </c:pt>
                <c:pt idx="4">
                  <c:v>HLINÍK</c:v>
                </c:pt>
                <c:pt idx="5">
                  <c:v>ELEKTRO</c:v>
                </c:pt>
                <c:pt idx="6">
                  <c:v>TEXTIL</c:v>
                </c:pt>
                <c:pt idx="7">
                  <c:v>KOV</c:v>
                </c:pt>
                <c:pt idx="8">
                  <c:v>TETRAPACK</c:v>
                </c:pt>
                <c:pt idx="9">
                  <c:v>NEBEZPEČNÝ</c:v>
                </c:pt>
                <c:pt idx="10">
                  <c:v>SMĚSNÝ</c:v>
                </c:pt>
              </c:strCache>
            </c:strRef>
          </c:cat>
          <c:val>
            <c:numRef>
              <c:f>'kom. odpad'!$E$8:$E$18</c:f>
              <c:numCache>
                <c:formatCode>0.0%</c:formatCode>
                <c:ptCount val="11"/>
                <c:pt idx="0">
                  <c:v>0.44876325088339175</c:v>
                </c:pt>
                <c:pt idx="1">
                  <c:v>9.1872791519434643E-2</c:v>
                </c:pt>
                <c:pt idx="2">
                  <c:v>9.8939929328622334E-2</c:v>
                </c:pt>
                <c:pt idx="3">
                  <c:v>4.9469964664310924E-2</c:v>
                </c:pt>
                <c:pt idx="4">
                  <c:v>7.0671378091872808E-3</c:v>
                </c:pt>
                <c:pt idx="5">
                  <c:v>2.1201413427561898E-2</c:v>
                </c:pt>
                <c:pt idx="6">
                  <c:v>6.3604240282685548E-2</c:v>
                </c:pt>
                <c:pt idx="7">
                  <c:v>3.8869257950530006E-2</c:v>
                </c:pt>
                <c:pt idx="8">
                  <c:v>7.0671378091872808E-3</c:v>
                </c:pt>
                <c:pt idx="9">
                  <c:v>2.4734982332155511E-2</c:v>
                </c:pt>
                <c:pt idx="10">
                  <c:v>0.14840989399293358</c:v>
                </c:pt>
              </c:numCache>
            </c:numRef>
          </c:val>
        </c:ser>
        <c:dLbls>
          <c:showLegendKey val="1"/>
          <c:showVal val="1"/>
          <c:showCatName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  Vzorkování 2019    </a:t>
            </a:r>
          </a:p>
        </c:rich>
      </c:tx>
      <c:layout>
        <c:manualLayout>
          <c:xMode val="edge"/>
          <c:yMode val="edge"/>
          <c:x val="0.74828004674896131"/>
          <c:y val="5.4112501773101979E-2"/>
        </c:manualLayout>
      </c:layout>
      <c:spPr>
        <a:solidFill>
          <a:srgbClr val="FFC000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3047945205479604E-2"/>
          <c:y val="9.4594957808491767E-2"/>
          <c:w val="0.84988584474885864"/>
          <c:h val="0.73666826300177879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856F43"/>
              </a:solidFill>
            </c:spPr>
          </c:dPt>
          <c:dLbls>
            <c:dLbl>
              <c:idx val="0"/>
              <c:layout>
                <c:manualLayout>
                  <c:x val="-0.21693592025311906"/>
                  <c:y val="-0.10007684682978991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baseline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b="1">
                        <a:solidFill>
                          <a:schemeClr val="bg1"/>
                        </a:solidFill>
                      </a:rPr>
                      <a:t>2%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500" baseline="0"/>
                </a:pPr>
                <a:endParaRPr lang="cs-CZ"/>
              </a:p>
            </c:txPr>
            <c:showPercent val="1"/>
            <c:showLeaderLines val="1"/>
          </c:dLbls>
          <c:cat>
            <c:strRef>
              <c:f>'2019'!$D$4:$D$11</c:f>
              <c:strCache>
                <c:ptCount val="8"/>
                <c:pt idx="0">
                  <c:v>směsný</c:v>
                </c:pt>
                <c:pt idx="1">
                  <c:v>plast</c:v>
                </c:pt>
                <c:pt idx="2">
                  <c:v>papír</c:v>
                </c:pt>
                <c:pt idx="3">
                  <c:v>sklo</c:v>
                </c:pt>
                <c:pt idx="4">
                  <c:v>kov</c:v>
                </c:pt>
                <c:pt idx="5">
                  <c:v>bio</c:v>
                </c:pt>
                <c:pt idx="6">
                  <c:v>tetrapak</c:v>
                </c:pt>
                <c:pt idx="7">
                  <c:v>textil</c:v>
                </c:pt>
              </c:strCache>
            </c:strRef>
          </c:cat>
          <c:val>
            <c:numRef>
              <c:f>'2019'!$C$4:$C$11</c:f>
              <c:numCache>
                <c:formatCode>0.00</c:formatCode>
                <c:ptCount val="8"/>
                <c:pt idx="0">
                  <c:v>52.024169184290024</c:v>
                </c:pt>
                <c:pt idx="1">
                  <c:v>6.6163141993957693</c:v>
                </c:pt>
                <c:pt idx="2">
                  <c:v>2.4471299093655592</c:v>
                </c:pt>
                <c:pt idx="3">
                  <c:v>3.5649546827794572</c:v>
                </c:pt>
                <c:pt idx="4">
                  <c:v>1.6314199395770397</c:v>
                </c:pt>
                <c:pt idx="5">
                  <c:v>29.697885196374628</c:v>
                </c:pt>
                <c:pt idx="6">
                  <c:v>0.39274924471299094</c:v>
                </c:pt>
                <c:pt idx="7">
                  <c:v>3.6253776435045322</c:v>
                </c:pt>
              </c:numCache>
            </c:numRef>
          </c:val>
        </c:ser>
        <c:dLbls>
          <c:showPercent val="1"/>
        </c:dLbls>
      </c:pie3DChart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6.4619332686153955E-2"/>
          <c:y val="0.85049512375309566"/>
          <c:w val="0.91299868766404246"/>
          <c:h val="0.11638144241870756"/>
        </c:manualLayout>
      </c:layout>
      <c:txPr>
        <a:bodyPr/>
        <a:lstStyle/>
        <a:p>
          <a:pPr rtl="0">
            <a:defRPr sz="1800" b="1" i="0" baseline="0"/>
          </a:pPr>
          <a:endParaRPr lang="cs-CZ"/>
        </a:p>
      </c:txPr>
    </c:legend>
    <c:plotVisOnly val="1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prehled!$N$41:$P$41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prehled!$N$42:$P$42</c:f>
              <c:numCache>
                <c:formatCode>General</c:formatCode>
                <c:ptCount val="3"/>
                <c:pt idx="0">
                  <c:v>512</c:v>
                </c:pt>
                <c:pt idx="1">
                  <c:v>349</c:v>
                </c:pt>
                <c:pt idx="2">
                  <c:v>377</c:v>
                </c:pt>
              </c:numCache>
            </c:numRef>
          </c:val>
        </c:ser>
        <c:axId val="161629312"/>
        <c:axId val="168038400"/>
      </c:barChart>
      <c:catAx>
        <c:axId val="161629312"/>
        <c:scaling>
          <c:orientation val="minMax"/>
        </c:scaling>
        <c:axPos val="b"/>
        <c:numFmt formatCode="General" sourceLinked="1"/>
        <c:tickLblPos val="nextTo"/>
        <c:crossAx val="168038400"/>
        <c:crosses val="autoZero"/>
        <c:auto val="1"/>
        <c:lblAlgn val="ctr"/>
        <c:lblOffset val="100"/>
      </c:catAx>
      <c:valAx>
        <c:axId val="168038400"/>
        <c:scaling>
          <c:orientation val="minMax"/>
        </c:scaling>
        <c:axPos val="l"/>
        <c:majorGridlines/>
        <c:numFmt formatCode="General" sourceLinked="1"/>
        <c:tickLblPos val="nextTo"/>
        <c:crossAx val="161629312"/>
        <c:crosses val="autoZero"/>
        <c:crossBetween val="between"/>
      </c:valAx>
      <c:spPr>
        <a:solidFill>
          <a:schemeClr val="bg1"/>
        </a:solidFill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5"/>
  <c:chart>
    <c:autoTitleDeleted val="1"/>
    <c:plotArea>
      <c:layout>
        <c:manualLayout>
          <c:layoutTarget val="inner"/>
          <c:xMode val="edge"/>
          <c:yMode val="edge"/>
          <c:x val="5.7884076990376218E-2"/>
          <c:y val="0.2064585156022164"/>
          <c:w val="0.8976714785651797"/>
          <c:h val="0.70976086322543031"/>
        </c:manualLayout>
      </c:layout>
      <c:barChart>
        <c:barDir val="col"/>
        <c:grouping val="clustered"/>
        <c:ser>
          <c:idx val="0"/>
          <c:order val="0"/>
          <c:tx>
            <c:strRef>
              <c:f>prehled!$N$37</c:f>
              <c:strCache>
                <c:ptCount val="1"/>
                <c:pt idx="0">
                  <c:v>tříděný</c:v>
                </c:pt>
              </c:strCache>
            </c:strRef>
          </c:tx>
          <c:dLbls>
            <c:showVal val="1"/>
          </c:dLbls>
          <c:cat>
            <c:numRef>
              <c:f>prehled!$O$36:$Q$36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prehled!$O$37:$Q$37</c:f>
              <c:numCache>
                <c:formatCode>General</c:formatCode>
                <c:ptCount val="3"/>
                <c:pt idx="0">
                  <c:v>34.93</c:v>
                </c:pt>
                <c:pt idx="1">
                  <c:v>54.4</c:v>
                </c:pt>
                <c:pt idx="2">
                  <c:v>58.8</c:v>
                </c:pt>
              </c:numCache>
            </c:numRef>
          </c:val>
        </c:ser>
        <c:axId val="125572992"/>
        <c:axId val="125574528"/>
      </c:barChart>
      <c:catAx>
        <c:axId val="125572992"/>
        <c:scaling>
          <c:orientation val="minMax"/>
        </c:scaling>
        <c:axPos val="b"/>
        <c:numFmt formatCode="General" sourceLinked="1"/>
        <c:tickLblPos val="nextTo"/>
        <c:crossAx val="125574528"/>
        <c:crosses val="autoZero"/>
        <c:auto val="1"/>
        <c:lblAlgn val="ctr"/>
        <c:lblOffset val="100"/>
      </c:catAx>
      <c:valAx>
        <c:axId val="125574528"/>
        <c:scaling>
          <c:orientation val="minMax"/>
        </c:scaling>
        <c:axPos val="l"/>
        <c:majorGridlines/>
        <c:numFmt formatCode="General" sourceLinked="1"/>
        <c:tickLblPos val="nextTo"/>
        <c:crossAx val="12557299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celkem!$A$18</c:f>
              <c:strCache>
                <c:ptCount val="1"/>
                <c:pt idx="0">
                  <c:v>Výdaje </c:v>
                </c:pt>
              </c:strCache>
            </c:strRef>
          </c:tx>
          <c:dLbls>
            <c:dLbl>
              <c:idx val="0"/>
              <c:layout>
                <c:manualLayout>
                  <c:x val="3.6384846128207976E-3"/>
                  <c:y val="6.4195816207336049E-3"/>
                </c:manualLayout>
              </c:layout>
              <c:showVal val="1"/>
            </c:dLbl>
            <c:showVal val="1"/>
          </c:dLbls>
          <c:cat>
            <c:numRef>
              <c:f>celkem!$B$17:$D$17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celkem!$B$18:$D$18</c:f>
              <c:numCache>
                <c:formatCode>#,##0</c:formatCode>
                <c:ptCount val="3"/>
                <c:pt idx="0">
                  <c:v>1121206.31</c:v>
                </c:pt>
                <c:pt idx="1">
                  <c:v>860904</c:v>
                </c:pt>
                <c:pt idx="2">
                  <c:v>872709</c:v>
                </c:pt>
              </c:numCache>
            </c:numRef>
          </c:val>
        </c:ser>
        <c:ser>
          <c:idx val="1"/>
          <c:order val="1"/>
          <c:tx>
            <c:strRef>
              <c:f>celkem!$A$19</c:f>
              <c:strCache>
                <c:ptCount val="1"/>
                <c:pt idx="0">
                  <c:v>Doplatek obce</c:v>
                </c:pt>
              </c:strCache>
            </c:strRef>
          </c:tx>
          <c:dLbls>
            <c:dLbl>
              <c:idx val="0"/>
              <c:layout>
                <c:manualLayout>
                  <c:x val="1.3888888888888923E-2"/>
                  <c:y val="-9.2592592592592657E-3"/>
                </c:manualLayout>
              </c:layout>
              <c:showVal val="1"/>
            </c:dLbl>
            <c:showVal val="1"/>
          </c:dLbls>
          <c:cat>
            <c:numRef>
              <c:f>celkem!$B$17:$D$17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celkem!$B$19:$D$19</c:f>
              <c:numCache>
                <c:formatCode>#,##0</c:formatCode>
                <c:ptCount val="3"/>
                <c:pt idx="0">
                  <c:v>374947.81000000006</c:v>
                </c:pt>
                <c:pt idx="1">
                  <c:v>-124001.69999999995</c:v>
                </c:pt>
                <c:pt idx="2">
                  <c:v>62346.209999999963</c:v>
                </c:pt>
              </c:numCache>
            </c:numRef>
          </c:val>
        </c:ser>
        <c:axId val="163730176"/>
        <c:axId val="163732480"/>
      </c:barChart>
      <c:catAx>
        <c:axId val="16373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cs-CZ"/>
          </a:p>
        </c:txPr>
        <c:crossAx val="163732480"/>
        <c:crosses val="autoZero"/>
        <c:auto val="1"/>
        <c:lblAlgn val="ctr"/>
        <c:lblOffset val="100"/>
      </c:catAx>
      <c:valAx>
        <c:axId val="163732480"/>
        <c:scaling>
          <c:orientation val="minMax"/>
        </c:scaling>
        <c:axPos val="l"/>
        <c:majorGridlines/>
        <c:numFmt formatCode="#,##0" sourceLinked="1"/>
        <c:tickLblPos val="nextTo"/>
        <c:crossAx val="1637301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A8ADFD5B-A66C-449C-B6E8-FB716D07777D}" type="datetimeFigureOut">
              <a:rPr/>
              <a:pPr/>
              <a:t>30. 6. 2006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Pytlový</a:t>
            </a:r>
            <a:r>
              <a:rPr lang="cs-CZ" baseline="0" dirty="0" smtClean="0"/>
              <a:t> sběr od domů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cs-CZ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cs-CZ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cs-CZ">
                <a:solidFill>
                  <a:srgbClr val="FFFFFF"/>
                </a:solidFill>
              </a:rPr>
              <a:pPr algn="ctr"/>
              <a:t>16.10.2019</a:t>
            </a:fld>
            <a:endParaRPr kumimoji="0" lang="cs-CZ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cs-CZ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cs-CZ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cs-CZ">
                <a:solidFill>
                  <a:schemeClr val="tx2"/>
                </a:solidFill>
              </a:rPr>
              <a:pPr/>
              <a:t>‹#›</a:t>
            </a:fld>
            <a:endParaRPr kumimoji="0" lang="cs-CZ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cs-CZ" cap="all" baseline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cs-CZ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cs-CZ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cs-CZ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cs-CZ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cs-CZ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cs-CZ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cs-CZ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cs-CZ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cs-CZ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cs-CZ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cs-CZ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cs-CZ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cs-CZ">
                <a:solidFill>
                  <a:schemeClr val="tx2"/>
                </a:solidFill>
              </a:rPr>
              <a:pPr/>
              <a:t>‹#›</a:t>
            </a:fld>
            <a:endParaRPr kumimoji="0" lang="cs-CZ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cs-CZ" sz="4200" b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cs-CZ">
                <a:solidFill>
                  <a:srgbClr val="FFFFFF"/>
                </a:solidFill>
              </a:rPr>
              <a:pPr/>
              <a:t>‹#›</a:t>
            </a:fld>
            <a:endParaRPr kumimoji="0" lang="cs-CZ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cs-CZ" sz="1800"/>
            </a:lvl1pPr>
            <a:lvl2pPr eaLnBrk="1" latinLnBrk="0" hangingPunct="1">
              <a:buNone/>
              <a:defRPr kumimoji="0" lang="cs-CZ" sz="1200"/>
            </a:lvl2pPr>
            <a:lvl3pPr eaLnBrk="1" latinLnBrk="0" hangingPunct="1">
              <a:buNone/>
              <a:defRPr kumimoji="0" lang="cs-CZ" sz="1000"/>
            </a:lvl3pPr>
            <a:lvl4pPr eaLnBrk="1" latinLnBrk="0" hangingPunct="1">
              <a:buNone/>
              <a:defRPr kumimoji="0" lang="cs-CZ" sz="900"/>
            </a:lvl4pPr>
            <a:lvl5pPr eaLnBrk="1" latinLnBrk="0" hangingPunct="1">
              <a:buNone/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cs-CZ"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cs-CZ" sz="1700"/>
            </a:lvl1pPr>
            <a:lvl2pPr eaLnBrk="1" latinLnBrk="0" hangingPunct="1">
              <a:buFontTx/>
              <a:buNone/>
              <a:defRPr kumimoji="0" lang="cs-CZ" sz="1200"/>
            </a:lvl2pPr>
            <a:lvl3pPr eaLnBrk="1" latinLnBrk="0" hangingPunct="1">
              <a:buFontTx/>
              <a:buNone/>
              <a:defRPr kumimoji="0" lang="cs-CZ" sz="1000"/>
            </a:lvl3pPr>
            <a:lvl4pPr eaLnBrk="1" latinLnBrk="0" hangingPunct="1">
              <a:buFontTx/>
              <a:buNone/>
              <a:defRPr kumimoji="0" lang="cs-CZ" sz="900"/>
            </a:lvl4pPr>
            <a:lvl5pPr eaLnBrk="1" latinLnBrk="0" hangingPunct="1">
              <a:buFontTx/>
              <a:buNone/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cs-CZ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30. 6. 2006</a:t>
            </a:fld>
            <a:endParaRPr kumimoji="0"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cs-CZ" sz="2800"/>
            </a:lvl1pPr>
            <a:extLst/>
          </a:lstStyle>
          <a:p>
            <a:pPr algn="ctr"/>
            <a:fld id="{8F82E0A0-C266-4798-8C8F-B9F91E9DA37E}" type="slidenum">
              <a:rPr kumimoji="0" lang="cs-CZ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cs-CZ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cs-CZ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30. 6. 2006</a:t>
            </a:fld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cs-CZ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cs-CZ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cs-CZ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cs-CZ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cs-CZ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cs-CZ" smtClean="0"/>
              <a:t>Klepnutím lze upravit styl předlohy nadpisů.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cs-CZ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cs-CZ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cs-CZ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cs-CZ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ytreodpady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79512" y="2283718"/>
            <a:ext cx="6477000" cy="2038350"/>
          </a:xfrm>
        </p:spPr>
        <p:txBody>
          <a:bodyPr/>
          <a:lstStyle>
            <a:extLst/>
          </a:lstStyle>
          <a:p>
            <a:r>
              <a:rPr lang="cs-CZ" dirty="0" smtClean="0"/>
              <a:t>Cesta změny</a:t>
            </a:r>
            <a:endParaRPr lang="cs-CZ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lang="cs-CZ" dirty="0" smtClean="0"/>
              <a:t>Odpadové hospodářství obce Prostřední Bečva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4659982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Alena </a:t>
            </a:r>
            <a:r>
              <a:rPr lang="cs-CZ" dirty="0" err="1" smtClean="0"/>
              <a:t>Srovnalová</a:t>
            </a:r>
            <a:endParaRPr lang="cs-CZ" dirty="0"/>
          </a:p>
        </p:txBody>
      </p:sp>
      <p:pic>
        <p:nvPicPr>
          <p:cNvPr id="7" name="Obrázek 6" descr="prostredni_becva_letak16_001_fotom-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15566"/>
            <a:ext cx="4295966" cy="321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Econit</a:t>
            </a:r>
            <a:r>
              <a:rPr lang="cs-CZ" dirty="0" smtClean="0"/>
              <a:t> – přístup občanů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563638"/>
            <a:ext cx="8153400" cy="327660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Občané mají přístup do systému (email)</a:t>
            </a:r>
          </a:p>
          <a:p>
            <a:pPr lvl="0"/>
            <a:r>
              <a:rPr lang="cs-CZ" dirty="0" smtClean="0"/>
              <a:t>Sami si kontrolují načtené pytle a výši slevy/poplatku</a:t>
            </a:r>
          </a:p>
          <a:p>
            <a:pPr lvl="0">
              <a:buNone/>
            </a:pPr>
            <a:endParaRPr lang="cs-CZ" dirty="0" smtClean="0"/>
          </a:p>
        </p:txBody>
      </p:sp>
      <p:pic>
        <p:nvPicPr>
          <p:cNvPr id="4" name="Obrázek 3" descr="evidence_obcan.png"/>
          <p:cNvPicPr>
            <a:picLocks noChangeAspect="1"/>
          </p:cNvPicPr>
          <p:nvPr/>
        </p:nvPicPr>
        <p:blipFill>
          <a:blip r:embed="rId3" cstate="print"/>
          <a:srcRect l="20075" t="10008" r="1963"/>
          <a:stretch>
            <a:fillRect/>
          </a:stretch>
        </p:blipFill>
        <p:spPr>
          <a:xfrm>
            <a:off x="35496" y="0"/>
            <a:ext cx="9051554" cy="5143500"/>
          </a:xfrm>
          <a:prstGeom prst="rect">
            <a:avLst/>
          </a:prstGeom>
        </p:spPr>
      </p:pic>
      <p:pic>
        <p:nvPicPr>
          <p:cNvPr id="5" name="Obrázek 4" descr="finance_osob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8345"/>
            <a:ext cx="9144000" cy="374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2019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11560" y="1491630"/>
            <a:ext cx="8153400" cy="3276600"/>
          </a:xfrm>
        </p:spPr>
        <p:txBody>
          <a:bodyPr>
            <a:normAutofit/>
          </a:bodyPr>
          <a:lstStyle/>
          <a:p>
            <a:r>
              <a:rPr lang="cs-CZ" dirty="0" smtClean="0"/>
              <a:t>květen 2019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0" y="0"/>
          <a:ext cx="9144000" cy="525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- srovnání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835696" y="1419622"/>
          <a:ext cx="4464496" cy="3600398"/>
        </p:xfrm>
        <a:graphic>
          <a:graphicData uri="http://schemas.openxmlformats.org/drawingml/2006/table">
            <a:tbl>
              <a:tblPr/>
              <a:tblGrid>
                <a:gridCol w="1231585"/>
                <a:gridCol w="1231585"/>
                <a:gridCol w="2001326"/>
              </a:tblGrid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směsný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Papír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Sklo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Kov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Tetrapak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Textil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cs-CZ" dirty="0" smtClean="0"/>
              <a:t>SKO 2016-2018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76256" y="44439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tunách</a:t>
            </a: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467544" y="1615108"/>
          <a:ext cx="64087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cs-CZ" dirty="0" smtClean="0"/>
              <a:t>Tříděný </a:t>
            </a:r>
            <a:r>
              <a:rPr lang="cs-CZ" dirty="0" smtClean="0"/>
              <a:t>2016-2018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76256" y="43719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r>
              <a:rPr lang="cs-CZ" dirty="0" smtClean="0"/>
              <a:t> tunách</a:t>
            </a:r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251520" y="771550"/>
          <a:ext cx="62646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cs-CZ" dirty="0" smtClean="0"/>
              <a:t>Převedeno na </a:t>
            </a:r>
            <a:r>
              <a:rPr lang="cs-CZ" dirty="0" smtClean="0"/>
              <a:t>finance (SKO + tříděný)</a:t>
            </a:r>
            <a:endParaRPr lang="cs-CZ" dirty="0"/>
          </a:p>
        </p:txBody>
      </p:sp>
      <p:graphicFrame>
        <p:nvGraphicFramePr>
          <p:cNvPr id="5" name="Graf 4"/>
          <p:cNvGraphicFramePr/>
          <p:nvPr/>
        </p:nvGraphicFramePr>
        <p:xfrm>
          <a:off x="899592" y="1347614"/>
          <a:ext cx="6624736" cy="379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dirty="0" smtClean="0"/>
              <a:t>Plány do budoucna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850832" cy="3268624"/>
          </a:xfrm>
        </p:spPr>
        <p:txBody>
          <a:bodyPr>
            <a:normAutofit/>
          </a:bodyPr>
          <a:lstStyle/>
          <a:p>
            <a:r>
              <a:rPr lang="cs-CZ" dirty="0" smtClean="0"/>
              <a:t>Motivace občanů pro minimalizování odpadů</a:t>
            </a:r>
          </a:p>
          <a:p>
            <a:pPr lvl="1"/>
            <a:r>
              <a:rPr lang="cs-CZ" dirty="0" smtClean="0"/>
              <a:t>Fixní sleva (50 Kč) – vlastníci kompostérů</a:t>
            </a:r>
          </a:p>
          <a:p>
            <a:pPr lvl="1"/>
            <a:r>
              <a:rPr lang="cs-CZ" dirty="0" smtClean="0"/>
              <a:t>Sleva na základě produkce směsného odpadu</a:t>
            </a:r>
          </a:p>
          <a:p>
            <a:pPr lvl="1"/>
            <a:r>
              <a:rPr lang="cs-CZ" dirty="0" smtClean="0"/>
              <a:t>Jednorázové obaly – vratné kelímky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Osvěta, </a:t>
            </a:r>
            <a:r>
              <a:rPr lang="cs-CZ" dirty="0" err="1" smtClean="0"/>
              <a:t>osvěta</a:t>
            </a:r>
            <a:r>
              <a:rPr lang="cs-CZ" dirty="0" smtClean="0"/>
              <a:t>, </a:t>
            </a:r>
            <a:r>
              <a:rPr lang="cs-CZ" dirty="0" err="1" smtClean="0"/>
              <a:t>osvěta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Popelnice na tříděný odpad?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IMG_8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8483" y="3219822"/>
            <a:ext cx="2885517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19672" y="4371950"/>
            <a:ext cx="7315200" cy="514350"/>
          </a:xfrm>
        </p:spPr>
        <p:txBody>
          <a:bodyPr/>
          <a:lstStyle>
            <a:extLst/>
          </a:lstStyle>
          <a:p>
            <a:r>
              <a:rPr lang="cs-CZ" dirty="0" smtClean="0"/>
              <a:t>Mgr. Alena </a:t>
            </a:r>
            <a:r>
              <a:rPr lang="cs-CZ" dirty="0" err="1" smtClean="0"/>
              <a:t>Srovnalová</a:t>
            </a:r>
            <a:r>
              <a:rPr lang="cs-CZ" dirty="0" smtClean="0"/>
              <a:t>, </a:t>
            </a:r>
            <a:r>
              <a:rPr lang="cs-CZ" dirty="0" err="1" smtClean="0"/>
              <a:t>místostarostka</a:t>
            </a:r>
            <a:r>
              <a:rPr lang="cs-CZ" dirty="0" smtClean="0"/>
              <a:t> </a:t>
            </a:r>
            <a:r>
              <a:rPr lang="cs-CZ" dirty="0" smtClean="0"/>
              <a:t>obce Prostřední Bečva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cs-CZ" dirty="0" smtClean="0"/>
              <a:t>Děkuji za pozornost.	</a:t>
            </a:r>
            <a:endParaRPr lang="cs-CZ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280" b="16280"/>
          <a:stretch>
            <a:fillRect/>
          </a:stretch>
        </p:blipFill>
        <p:spPr/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91630"/>
            <a:ext cx="8153400" cy="3276600"/>
          </a:xfrm>
        </p:spPr>
        <p:txBody>
          <a:bodyPr/>
          <a:lstStyle/>
          <a:p>
            <a:r>
              <a:rPr lang="cs-CZ" dirty="0" smtClean="0"/>
              <a:t>Podhorská vesnice s roztroušenou zástavbou</a:t>
            </a:r>
          </a:p>
          <a:p>
            <a:r>
              <a:rPr lang="cs-CZ" dirty="0" smtClean="0"/>
              <a:t>Počet obyvatel: 1749 </a:t>
            </a:r>
            <a:endParaRPr lang="cs-CZ" dirty="0" smtClean="0"/>
          </a:p>
          <a:p>
            <a:r>
              <a:rPr lang="cs-CZ" dirty="0" smtClean="0"/>
              <a:t>Počet rekreačních nemovitostí: </a:t>
            </a:r>
            <a:r>
              <a:rPr lang="cs-CZ" dirty="0" smtClean="0"/>
              <a:t>500</a:t>
            </a:r>
            <a:endParaRPr lang="cs-CZ" dirty="0" smtClean="0"/>
          </a:p>
          <a:p>
            <a:r>
              <a:rPr lang="cs-CZ" dirty="0" smtClean="0"/>
              <a:t>Rozloha</a:t>
            </a:r>
            <a:r>
              <a:rPr lang="cs-CZ" dirty="0" smtClean="0"/>
              <a:t>: </a:t>
            </a:r>
            <a:r>
              <a:rPr lang="cs-CZ" dirty="0" smtClean="0"/>
              <a:t>23,47km2 </a:t>
            </a:r>
            <a:r>
              <a:rPr lang="cs-CZ" dirty="0" smtClean="0"/>
              <a:t>(včetně </a:t>
            </a:r>
            <a:r>
              <a:rPr lang="cs-CZ" dirty="0" err="1" smtClean="0"/>
              <a:t>Pusteven</a:t>
            </a:r>
            <a:r>
              <a:rPr lang="cs-CZ" dirty="0" smtClean="0"/>
              <a:t>)</a:t>
            </a:r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 Prostřední Bečva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91630"/>
            <a:ext cx="8153400" cy="3276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Tříděný odpad – pytlový sběr (1 x měsíčně)</a:t>
            </a:r>
          </a:p>
          <a:p>
            <a:pPr lvl="1"/>
            <a:r>
              <a:rPr lang="cs-CZ" dirty="0" smtClean="0"/>
              <a:t>Plasty</a:t>
            </a:r>
          </a:p>
          <a:p>
            <a:pPr lvl="1"/>
            <a:r>
              <a:rPr lang="cs-CZ" dirty="0" smtClean="0"/>
              <a:t>Papír / sklo / tetrapak</a:t>
            </a:r>
          </a:p>
          <a:p>
            <a:r>
              <a:rPr lang="cs-CZ" dirty="0" smtClean="0"/>
              <a:t>Směsný komunální odpad (SKO – co 14 dnů) </a:t>
            </a:r>
          </a:p>
          <a:p>
            <a:pPr lvl="1"/>
            <a:r>
              <a:rPr lang="cs-CZ" dirty="0" smtClean="0"/>
              <a:t>Popelnice</a:t>
            </a:r>
          </a:p>
          <a:p>
            <a:pPr lvl="1"/>
            <a:r>
              <a:rPr lang="cs-CZ" dirty="0" smtClean="0"/>
              <a:t>Kontejnery pro rekreanty (4 hnízda)</a:t>
            </a:r>
          </a:p>
          <a:p>
            <a:pPr lvl="1"/>
            <a:r>
              <a:rPr lang="cs-CZ" dirty="0" smtClean="0"/>
              <a:t>Pytle (</a:t>
            </a:r>
            <a:r>
              <a:rPr lang="cs-CZ" dirty="0" smtClean="0"/>
              <a:t>nedostupnost)</a:t>
            </a:r>
          </a:p>
          <a:p>
            <a:r>
              <a:rPr lang="cs-CZ" dirty="0" smtClean="0"/>
              <a:t>Kompostéry (3. vlna)</a:t>
            </a:r>
          </a:p>
          <a:p>
            <a:r>
              <a:rPr lang="cs-CZ" dirty="0" smtClean="0"/>
              <a:t>BRKO – 3 velkoobjemové kontejnery (svoz obec)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Odpady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91630"/>
            <a:ext cx="8153400" cy="3276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Stavba 2018 – oplocený areál</a:t>
            </a:r>
          </a:p>
          <a:p>
            <a:r>
              <a:rPr lang="cs-CZ" dirty="0" smtClean="0"/>
              <a:t>Nepodléhá evidenci KÚ</a:t>
            </a:r>
          </a:p>
          <a:p>
            <a:r>
              <a:rPr lang="cs-CZ" dirty="0" smtClean="0"/>
              <a:t>Otevřeno: </a:t>
            </a:r>
            <a:r>
              <a:rPr lang="cs-CZ" dirty="0" err="1" smtClean="0"/>
              <a:t>st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endParaRPr lang="cs-CZ" dirty="0" smtClean="0"/>
          </a:p>
          <a:p>
            <a:r>
              <a:rPr lang="cs-CZ" dirty="0" smtClean="0"/>
              <a:t>Boxy nepřetržitě + </a:t>
            </a:r>
            <a:br>
              <a:rPr lang="cs-CZ" dirty="0" smtClean="0"/>
            </a:br>
            <a:r>
              <a:rPr lang="cs-CZ" dirty="0" err="1" smtClean="0"/>
              <a:t>elektro</a:t>
            </a:r>
            <a:r>
              <a:rPr lang="cs-CZ" dirty="0" smtClean="0"/>
              <a:t>, jedlý olej</a:t>
            </a:r>
          </a:p>
          <a:p>
            <a:r>
              <a:rPr lang="cs-CZ" dirty="0" smtClean="0"/>
              <a:t>Objemný, kovy, </a:t>
            </a:r>
            <a:br>
              <a:rPr lang="cs-CZ" dirty="0" smtClean="0"/>
            </a:br>
            <a:r>
              <a:rPr lang="cs-CZ" dirty="0" smtClean="0"/>
              <a:t>nebezpečný, stavební</a:t>
            </a:r>
          </a:p>
          <a:p>
            <a:r>
              <a:rPr lang="cs-CZ" dirty="0" smtClean="0"/>
              <a:t>Zpětný odběr </a:t>
            </a:r>
            <a:r>
              <a:rPr lang="cs-CZ" dirty="0" err="1" smtClean="0"/>
              <a:t>elektro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Sběrný dvůr </a:t>
            </a:r>
            <a:endParaRPr lang="cs-CZ" dirty="0"/>
          </a:p>
        </p:txBody>
      </p:sp>
      <p:pic>
        <p:nvPicPr>
          <p:cNvPr id="5" name="Obrázek 4" descr="Nový sběrný dvů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427734"/>
            <a:ext cx="4608512" cy="237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91630"/>
            <a:ext cx="8153400" cy="3276600"/>
          </a:xfrm>
        </p:spPr>
        <p:txBody>
          <a:bodyPr/>
          <a:lstStyle/>
          <a:p>
            <a:r>
              <a:rPr lang="cs-CZ" dirty="0" smtClean="0"/>
              <a:t>450 Kč / občan</a:t>
            </a:r>
          </a:p>
          <a:p>
            <a:r>
              <a:rPr lang="cs-CZ" dirty="0" smtClean="0"/>
              <a:t>Sleva: 10 Kč / pytel</a:t>
            </a:r>
          </a:p>
          <a:p>
            <a:r>
              <a:rPr lang="cs-CZ" dirty="0" smtClean="0"/>
              <a:t>Rekreanti: 450 Kč / nemovitost (bez možnosti slevy)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Odpady - poplatky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153400" cy="797456"/>
          </a:xfrm>
        </p:spPr>
        <p:txBody>
          <a:bodyPr/>
          <a:lstStyle/>
          <a:p>
            <a:r>
              <a:rPr lang="cs-CZ" dirty="0" smtClean="0"/>
              <a:t>Jak to u nás probíhalo (2016)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19622"/>
            <a:ext cx="8153400" cy="3276600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Detailní rozbor deseti popelnic 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Výsledek: pouze</a:t>
            </a:r>
            <a:r>
              <a:rPr lang="cs-CZ" b="1" dirty="0" smtClean="0">
                <a:solidFill>
                  <a:srgbClr val="FF0000"/>
                </a:solidFill>
              </a:rPr>
              <a:t>15% SKO!!!</a:t>
            </a:r>
            <a:endParaRPr lang="cs-CZ" b="1" dirty="0" smtClean="0"/>
          </a:p>
        </p:txBody>
      </p:sp>
      <p:pic>
        <p:nvPicPr>
          <p:cNvPr id="7" name="Obrázek 6" descr="IMG_20160509_091247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23678"/>
            <a:ext cx="2784309" cy="2088232"/>
          </a:xfrm>
          <a:prstGeom prst="rect">
            <a:avLst/>
          </a:prstGeom>
        </p:spPr>
      </p:pic>
      <p:pic>
        <p:nvPicPr>
          <p:cNvPr id="8" name="Obrázek 7" descr="IMG_20160509_101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23678"/>
            <a:ext cx="2780928" cy="2085696"/>
          </a:xfrm>
          <a:prstGeom prst="rect">
            <a:avLst/>
          </a:prstGeom>
        </p:spPr>
      </p:pic>
      <p:pic>
        <p:nvPicPr>
          <p:cNvPr id="9" name="Obrázek 8" descr="vzorkovan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23678"/>
            <a:ext cx="278197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08570"/>
            <a:ext cx="8153400" cy="1005840"/>
          </a:xfrm>
        </p:spPr>
        <p:txBody>
          <a:bodyPr>
            <a:normAutofit/>
          </a:bodyPr>
          <a:lstStyle/>
          <a:p>
            <a:r>
              <a:rPr lang="cs-CZ" dirty="0" smtClean="0"/>
              <a:t>Rozbor popelnic</a:t>
            </a:r>
            <a:endParaRPr lang="cs-CZ" dirty="0"/>
          </a:p>
        </p:txBody>
      </p:sp>
      <p:graphicFrame>
        <p:nvGraphicFramePr>
          <p:cNvPr id="8" name="Chart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17918705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Kampaň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err="1" smtClean="0"/>
              <a:t>Virál</a:t>
            </a:r>
            <a:r>
              <a:rPr lang="cs-CZ" dirty="0" smtClean="0"/>
              <a:t> – Obrátíme skóre?</a:t>
            </a:r>
          </a:p>
          <a:p>
            <a:pPr lvl="0"/>
            <a:r>
              <a:rPr lang="cs-CZ" dirty="0" smtClean="0"/>
              <a:t>Informace občanům </a:t>
            </a:r>
          </a:p>
          <a:p>
            <a:pPr lvl="1"/>
            <a:r>
              <a:rPr lang="cs-CZ" dirty="0" smtClean="0"/>
              <a:t>Zpravodaj</a:t>
            </a:r>
          </a:p>
          <a:p>
            <a:pPr lvl="1"/>
            <a:r>
              <a:rPr lang="cs-CZ" dirty="0" smtClean="0"/>
              <a:t>Společné setkání</a:t>
            </a:r>
          </a:p>
          <a:p>
            <a:pPr lvl="0"/>
            <a:r>
              <a:rPr lang="cs-CZ" dirty="0" smtClean="0"/>
              <a:t>Osvětové akce </a:t>
            </a:r>
          </a:p>
          <a:p>
            <a:pPr lvl="1"/>
            <a:r>
              <a:rPr lang="cs-CZ" dirty="0" smtClean="0"/>
              <a:t>ZŠ, MŠ</a:t>
            </a:r>
          </a:p>
          <a:p>
            <a:pPr lvl="1"/>
            <a:r>
              <a:rPr lang="cs-CZ" dirty="0" smtClean="0"/>
              <a:t>Spolupráce s INCIEN</a:t>
            </a:r>
          </a:p>
          <a:p>
            <a:pPr lvl="0"/>
            <a:endParaRPr lang="cs-CZ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635646"/>
            <a:ext cx="4139952" cy="3104964"/>
          </a:xfrm>
          <a:prstGeom prst="rect">
            <a:avLst/>
          </a:prstGeom>
        </p:spPr>
      </p:pic>
      <p:pic>
        <p:nvPicPr>
          <p:cNvPr id="6" name="Obrázek 5" descr="odpadobratimeskore-hu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0"/>
            <a:ext cx="3672408" cy="519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Econit</a:t>
            </a:r>
            <a:r>
              <a:rPr lang="cs-CZ" dirty="0" smtClean="0"/>
              <a:t> – evidenční systém od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563638"/>
            <a:ext cx="8153400" cy="3276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chytreodpady.cz</a:t>
            </a:r>
            <a:r>
              <a:rPr lang="cs-CZ" dirty="0" smtClean="0"/>
              <a:t> - JRK</a:t>
            </a:r>
          </a:p>
          <a:p>
            <a:pPr lvl="0"/>
            <a:r>
              <a:rPr lang="cs-CZ" dirty="0" smtClean="0"/>
              <a:t>QR kódy</a:t>
            </a:r>
          </a:p>
          <a:p>
            <a:pPr lvl="1"/>
            <a:r>
              <a:rPr lang="cs-CZ" dirty="0" smtClean="0"/>
              <a:t>plasty/papír/tetrapak/sklo</a:t>
            </a:r>
          </a:p>
          <a:p>
            <a:pPr lvl="1"/>
            <a:r>
              <a:rPr lang="cs-CZ" dirty="0" smtClean="0"/>
              <a:t>popelnice – naplněnost (1/4, ½, ¾, celá)</a:t>
            </a:r>
          </a:p>
          <a:p>
            <a:pPr lvl="0"/>
            <a:r>
              <a:rPr lang="cs-CZ" dirty="0" smtClean="0"/>
              <a:t>Nastavení slev</a:t>
            </a:r>
          </a:p>
          <a:p>
            <a:pPr lvl="1"/>
            <a:r>
              <a:rPr lang="cs-CZ" dirty="0" smtClean="0"/>
              <a:t>10 Kč / pytel</a:t>
            </a:r>
          </a:p>
          <a:p>
            <a:pPr lvl="1"/>
            <a:r>
              <a:rPr lang="cs-CZ" dirty="0" smtClean="0"/>
              <a:t>Max. 200 Kč / </a:t>
            </a:r>
            <a:r>
              <a:rPr lang="cs-CZ" dirty="0" smtClean="0"/>
              <a:t>osoba</a:t>
            </a:r>
          </a:p>
          <a:p>
            <a:pPr lvl="1"/>
            <a:r>
              <a:rPr lang="cs-CZ" dirty="0" smtClean="0"/>
              <a:t>Zvýšení poplatku 400 Kč – 450 Kč</a:t>
            </a:r>
            <a:endParaRPr lang="cs-CZ" dirty="0" smtClean="0"/>
          </a:p>
          <a:p>
            <a:pPr lvl="1"/>
            <a:r>
              <a:rPr lang="cs-CZ" dirty="0" smtClean="0"/>
              <a:t>Čtyřčlenná domácnost: 1800 Kč / 1000 Kč =&gt; 800 Kč sleva</a:t>
            </a:r>
          </a:p>
          <a:p>
            <a:pPr lvl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401</Words>
  <Application>Microsoft Office PowerPoint</Application>
  <PresentationFormat>Předvádění na obrazovce (16:9)</PresentationFormat>
  <Paragraphs>130</Paragraphs>
  <Slides>17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WidescreenPresentation</vt:lpstr>
      <vt:lpstr>Cesta změny</vt:lpstr>
      <vt:lpstr>Obec Prostřední Bečva</vt:lpstr>
      <vt:lpstr>Odpady </vt:lpstr>
      <vt:lpstr>Sběrný dvůr </vt:lpstr>
      <vt:lpstr>Odpady - poplatky</vt:lpstr>
      <vt:lpstr>Jak to u nás probíhalo (2016)</vt:lpstr>
      <vt:lpstr>Rozbor popelnic</vt:lpstr>
      <vt:lpstr>Kampaň</vt:lpstr>
      <vt:lpstr>Econit – evidenční systém od 2017</vt:lpstr>
      <vt:lpstr>Econit – přístup občanů</vt:lpstr>
      <vt:lpstr>Vzorkování 2019</vt:lpstr>
      <vt:lpstr>Vzorkování - srovnání</vt:lpstr>
      <vt:lpstr>SKO 2016-2018 </vt:lpstr>
      <vt:lpstr>Tříděný 2016-2018</vt:lpstr>
      <vt:lpstr>Převedeno na finance (SKO + tříděný)</vt:lpstr>
      <vt:lpstr>Plány do budoucna</vt:lpstr>
      <vt:lpstr>Děkuji za pozornost.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2017-10-09T05:47:51Z</dcterms:created>
  <dcterms:modified xsi:type="dcterms:W3CDTF">2019-10-16T15:37:45Z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1029</vt:i4>
  </property>
  <property fmtid="{D5CDD505-2E9C-101B-9397-08002B2CF9AE}" pid="3" name="_Version">
    <vt:lpwstr>12.0.4518</vt:lpwstr>
  </property>
</Properties>
</file>