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6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7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8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9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10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11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2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3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4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5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6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7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8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1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ussam\Downloads\MPM-prieskum%20copy.xlsx" TargetMode="Externa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ussam\Downloads\MPM-prieskum%20copy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ussam\Downloads\MPM-prieskum%20copy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ussam\Downloads\MPM-prieskum%20copy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ussam\Downloads\MPM-prieskum%20copy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ussam\Downloads\MPM-prieskum%20copy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ussam\Downloads\MPM-prieskum%20copy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ussam\Downloads\MPM-prieskum%20copy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ussam\Downloads\MPM-prieskum%20copy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ussam\Downloads\MPM-prieskum%20copy.xlsx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ussam\Downloads\MPM-prieskum%20copy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ussam\Downloads\MPM-prieskum%20copy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ussam\Downloads\MPM-prieskum%20copy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ussam\Downloads\MPM-prieskum%20copy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ussam\Downloads\MPM-prieskum%20copy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ussam\Downloads\MPM-prieskum%20copy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ussam\Downloads\MPM-prieskum%20copy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ussam\Downloads\MPM-prieskum%20copy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k-S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400"/>
            </a:pPr>
            <a:r>
              <a:rPr lang="sk-SK" sz="24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Zúčastnené školy</a:t>
            </a:r>
            <a:endParaRPr lang="sk-SK" sz="24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4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sk-SK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'[MPM-prieskum copy.xlsx]Zakl.údaje 1-3'!$B$1:$D$1</c:f>
              <c:strCache>
                <c:ptCount val="3"/>
                <c:pt idx="0">
                  <c:v>Spojená škola-Gymnázium M. Galandu</c:v>
                </c:pt>
                <c:pt idx="1">
                  <c:v>Stredná odborná škola pedagogická</c:v>
                </c:pt>
                <c:pt idx="2">
                  <c:v>Základná škola s materskou školou Školská</c:v>
                </c:pt>
              </c:strCache>
            </c:strRef>
          </c:cat>
          <c:val>
            <c:numRef>
              <c:f>'[MPM-prieskum copy.xlsx]Zakl.údaje 1-3'!$B$4:$D$4</c:f>
              <c:numCache>
                <c:formatCode>General</c:formatCode>
                <c:ptCount val="3"/>
                <c:pt idx="0">
                  <c:v>99</c:v>
                </c:pt>
                <c:pt idx="1">
                  <c:v>62</c:v>
                </c:pt>
                <c:pt idx="2">
                  <c:v>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9DF-4E2A-806A-3D61C9D4ED9B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/>
      <c:overlay val="0"/>
      <c:txPr>
        <a:bodyPr/>
        <a:lstStyle/>
        <a:p>
          <a:pPr>
            <a:defRPr sz="16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sk-SK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k-S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en-US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Triedenie odpadu v meste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k-SK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A26-438A-B7CF-EEBE0967792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A26-438A-B7CF-EEBE0967792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A26-438A-B7CF-EEBE0967792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sk-SK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'[MPM-prieskum copy.xlsx]Triedenie odpadu 8'!$A$2:$E$4</c:f>
              <c:strCache>
                <c:ptCount val="3"/>
                <c:pt idx="0">
                  <c:v>Áno, triedime všetok odpad</c:v>
                </c:pt>
                <c:pt idx="1">
                  <c:v>Áno, triedime iba niektoré druhy odpadu (uveď)</c:v>
                </c:pt>
                <c:pt idx="2">
                  <c:v>Nie, netriedime odpad</c:v>
                </c:pt>
              </c:strCache>
            </c:strRef>
          </c:cat>
          <c:val>
            <c:numRef>
              <c:f>'[MPM-prieskum copy.xlsx]Triedenie odpadu 8'!$G$12:$G$14</c:f>
              <c:numCache>
                <c:formatCode>0.00%</c:formatCode>
                <c:ptCount val="3"/>
                <c:pt idx="0">
                  <c:v>0.42470000000000002</c:v>
                </c:pt>
                <c:pt idx="1">
                  <c:v>0.4521</c:v>
                </c:pt>
                <c:pt idx="2">
                  <c:v>0.12330000000000001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A26-438A-B7CF-EEBE0967792A}"/>
            </c:ext>
          </c:extLst>
        </c:ser>
        <c:ser>
          <c:idx val="1"/>
          <c:order val="1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8-2A26-438A-B7CF-EEBE0967792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A-2A26-438A-B7CF-EEBE0967792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C-2A26-438A-B7CF-EEBE0967792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'[MPM-prieskum copy.xlsx]Triedenie odpadu 8'!$A$2:$E$4</c:f>
              <c:strCache>
                <c:ptCount val="3"/>
                <c:pt idx="0">
                  <c:v>Áno, triedime všetok odpad</c:v>
                </c:pt>
                <c:pt idx="1">
                  <c:v>Áno, triedime iba niektoré druhy odpadu (uveď)</c:v>
                </c:pt>
                <c:pt idx="2">
                  <c:v>Nie, netriedime odpad</c:v>
                </c:pt>
              </c:strCache>
            </c:strRef>
          </c:cat>
          <c:val>
            <c:numRef>
              <c:f>'[MPM-prieskum copy.xlsx]Triedenie odpadu 8'!$H$12:$H$14</c:f>
              <c:numCache>
                <c:formatCode>General</c:formatCode>
                <c:ptCount val="3"/>
              </c:numCache>
            </c:numRef>
          </c:val>
          <c:extLst>
            <c:ext xmlns:c16="http://schemas.microsoft.com/office/drawing/2014/chart" uri="{C3380CC4-5D6E-409C-BE32-E72D297353CC}">
              <c16:uniqueId val="{0000000D-2A26-438A-B7CF-EEBE0967792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k-SK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k-S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en-US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Triedenie odpadu na dedine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k-SK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59C-4ECD-ABB2-306E01D7ED7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D59C-4ECD-ABB2-306E01D7ED7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59C-4ECD-ABB2-306E01D7ED7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sk-SK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'[MPM-prieskum copy.xlsx]Triedenie odpadu 8'!$A$2:$E$4</c:f>
              <c:strCache>
                <c:ptCount val="3"/>
                <c:pt idx="0">
                  <c:v>Áno, triedime všetok odpad</c:v>
                </c:pt>
                <c:pt idx="1">
                  <c:v>Áno, triedime iba niektoré druhy odpadu (uveď)</c:v>
                </c:pt>
                <c:pt idx="2">
                  <c:v>Nie, netriedime odpad</c:v>
                </c:pt>
              </c:strCache>
            </c:strRef>
          </c:cat>
          <c:val>
            <c:numRef>
              <c:f>'[MPM-prieskum copy.xlsx]Triedenie odpadu 8'!$G$8:$G$10</c:f>
              <c:numCache>
                <c:formatCode>0.00%</c:formatCode>
                <c:ptCount val="3"/>
                <c:pt idx="0">
                  <c:v>0.52449999999999997</c:v>
                </c:pt>
                <c:pt idx="1">
                  <c:v>0.3427</c:v>
                </c:pt>
                <c:pt idx="2">
                  <c:v>0.13289999999999999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59C-4ECD-ABB2-306E01D7ED7C}"/>
            </c:ext>
          </c:extLst>
        </c:ser>
        <c:ser>
          <c:idx val="1"/>
          <c:order val="1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8-D59C-4ECD-ABB2-306E01D7ED7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A-D59C-4ECD-ABB2-306E01D7ED7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C-D59C-4ECD-ABB2-306E01D7ED7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'[MPM-prieskum copy.xlsx]Triedenie odpadu 8'!$A$2:$E$4</c:f>
              <c:strCache>
                <c:ptCount val="3"/>
                <c:pt idx="0">
                  <c:v>Áno, triedime všetok odpad</c:v>
                </c:pt>
                <c:pt idx="1">
                  <c:v>Áno, triedime iba niektoré druhy odpadu (uveď)</c:v>
                </c:pt>
                <c:pt idx="2">
                  <c:v>Nie, netriedime odpad</c:v>
                </c:pt>
              </c:strCache>
            </c:strRef>
          </c:cat>
          <c:val>
            <c:numRef>
              <c:f>'[MPM-prieskum copy.xlsx]Triedenie odpadu 8'!$H$8:$H$10</c:f>
              <c:numCache>
                <c:formatCode>General</c:formatCode>
                <c:ptCount val="3"/>
              </c:numCache>
            </c:numRef>
          </c:val>
          <c:extLst>
            <c:ext xmlns:c16="http://schemas.microsoft.com/office/drawing/2014/chart" uri="{C3380CC4-5D6E-409C-BE32-E72D297353CC}">
              <c16:uniqueId val="{0000000D-D59C-4ECD-ABB2-306E01D7ED7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k-SK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k-S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E6B-4B15-9DA6-2EC0B31C386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E6B-4B15-9DA6-2EC0B31C386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E6B-4B15-9DA6-2EC0B31C386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BE6B-4B15-9DA6-2EC0B31C386E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BE6B-4B15-9DA6-2EC0B31C386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sk-SK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'[MPM-prieskum copy.xlsx]Triedenie odpadu 9-10'!$A$2:$F$6</c:f>
              <c:strCache>
                <c:ptCount val="5"/>
                <c:pt idx="0">
                  <c:v>Vlastné presvedčenie, zaujímam sa o životné prostredie</c:v>
                </c:pt>
                <c:pt idx="1">
                  <c:v>Vplyv okolia - škola, kamaráti </c:v>
                </c:pt>
                <c:pt idx="2">
                  <c:v>Vplyv rodiny</c:v>
                </c:pt>
                <c:pt idx="3">
                  <c:v>Vplyv médií - TV, internet, sociálne siete</c:v>
                </c:pt>
                <c:pt idx="4">
                  <c:v>Iné</c:v>
                </c:pt>
              </c:strCache>
            </c:strRef>
          </c:cat>
          <c:val>
            <c:numRef>
              <c:f>'[MPM-prieskum copy.xlsx]Triedenie odpadu 9-10'!$G$21:$G$25</c:f>
              <c:numCache>
                <c:formatCode>0.00%</c:formatCode>
                <c:ptCount val="5"/>
                <c:pt idx="0">
                  <c:v>0.5585</c:v>
                </c:pt>
                <c:pt idx="1">
                  <c:v>2.6599999999999999E-2</c:v>
                </c:pt>
                <c:pt idx="2">
                  <c:v>0.3085</c:v>
                </c:pt>
                <c:pt idx="3">
                  <c:v>4.2599999999999999E-2</c:v>
                </c:pt>
                <c:pt idx="4">
                  <c:v>6.3799999999999996E-2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BE6B-4B15-9DA6-2EC0B31C386E}"/>
            </c:ext>
          </c:extLst>
        </c:ser>
        <c:ser>
          <c:idx val="1"/>
          <c:order val="1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C-BE6B-4B15-9DA6-2EC0B31C386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E-BE6B-4B15-9DA6-2EC0B31C386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0-BE6B-4B15-9DA6-2EC0B31C386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2-BE6B-4B15-9DA6-2EC0B31C386E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4-BE6B-4B15-9DA6-2EC0B31C386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'[MPM-prieskum copy.xlsx]Triedenie odpadu 9-10'!$A$2:$F$6</c:f>
              <c:strCache>
                <c:ptCount val="5"/>
                <c:pt idx="0">
                  <c:v>Vlastné presvedčenie, zaujímam sa o životné prostredie</c:v>
                </c:pt>
                <c:pt idx="1">
                  <c:v>Vplyv okolia - škola, kamaráti </c:v>
                </c:pt>
                <c:pt idx="2">
                  <c:v>Vplyv rodiny</c:v>
                </c:pt>
                <c:pt idx="3">
                  <c:v>Vplyv médií - TV, internet, sociálne siete</c:v>
                </c:pt>
                <c:pt idx="4">
                  <c:v>Iné</c:v>
                </c:pt>
              </c:strCache>
            </c:strRef>
          </c:cat>
          <c:val>
            <c:numRef>
              <c:f>'[MPM-prieskum copy.xlsx]Triedenie odpadu 9-10'!$H$21:$H$25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15-BE6B-4B15-9DA6-2EC0B31C386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4499876374148881"/>
          <c:y val="8.1055758022015298E-2"/>
          <c:w val="0.44775485944691695"/>
          <c:h val="0.9189442419779847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0"/>
        <a:lstStyle/>
        <a:p>
          <a:pPr rtl="0">
            <a:defRPr sz="20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k-SK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k-SK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k-S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k-SK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Dedina</a:t>
            </a:r>
            <a:endParaRPr lang="sk-SK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k-SK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CD3-4CB8-B15A-F94A12613BE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CD3-4CB8-B15A-F94A12613BE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CD3-4CB8-B15A-F94A12613BE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ECD3-4CB8-B15A-F94A12613BE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sk-SK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'[MPM-prieskum copy.xlsx]Triedenie odpadu 9-10'!$A$37:$E$40</c:f>
              <c:strCache>
                <c:ptCount val="4"/>
                <c:pt idx="0">
                  <c:v>Myslím si, že to nemá zmysel</c:v>
                </c:pt>
                <c:pt idx="1">
                  <c:v>Nemám k dispozícií príslušné kontajnery</c:v>
                </c:pt>
                <c:pt idx="2">
                  <c:v>Nemám dostatok informácií o triedení odpadu</c:v>
                </c:pt>
                <c:pt idx="3">
                  <c:v>Iné</c:v>
                </c:pt>
              </c:strCache>
            </c:strRef>
          </c:cat>
          <c:val>
            <c:numRef>
              <c:f>'[MPM-prieskum copy.xlsx]Triedenie odpadu 9-10'!$G$44:$G$47</c:f>
              <c:numCache>
                <c:formatCode>0.00%</c:formatCode>
                <c:ptCount val="4"/>
                <c:pt idx="0">
                  <c:v>0.42109999999999997</c:v>
                </c:pt>
                <c:pt idx="1">
                  <c:v>0.42109999999999997</c:v>
                </c:pt>
                <c:pt idx="2">
                  <c:v>5.2600000000000001E-2</c:v>
                </c:pt>
                <c:pt idx="3">
                  <c:v>0.1053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ECD3-4CB8-B15A-F94A12613BE8}"/>
            </c:ext>
          </c:extLst>
        </c:ser>
        <c:ser>
          <c:idx val="1"/>
          <c:order val="1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A-ECD3-4CB8-B15A-F94A12613BE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C-ECD3-4CB8-B15A-F94A12613BE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E-ECD3-4CB8-B15A-F94A12613BE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0-ECD3-4CB8-B15A-F94A12613BE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'[MPM-prieskum copy.xlsx]Triedenie odpadu 9-10'!$A$37:$E$40</c:f>
              <c:strCache>
                <c:ptCount val="4"/>
                <c:pt idx="0">
                  <c:v>Myslím si, že to nemá zmysel</c:v>
                </c:pt>
                <c:pt idx="1">
                  <c:v>Nemám k dispozícií príslušné kontajnery</c:v>
                </c:pt>
                <c:pt idx="2">
                  <c:v>Nemám dostatok informácií o triedení odpadu</c:v>
                </c:pt>
                <c:pt idx="3">
                  <c:v>Iné</c:v>
                </c:pt>
              </c:strCache>
            </c:strRef>
          </c:cat>
          <c:val>
            <c:numRef>
              <c:f>'[MPM-prieskum copy.xlsx]Triedenie odpadu 9-10'!$H$44:$H$47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11-ECD3-4CB8-B15A-F94A12613BE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18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k-SK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k-SK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k-S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k-SK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Mesto</a:t>
            </a:r>
            <a:endParaRPr lang="sk-SK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k-SK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ADA-4ADF-B200-CA044B4E353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ADA-4ADF-B200-CA044B4E353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ADA-4ADF-B200-CA044B4E353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2ADA-4ADF-B200-CA044B4E353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sk-SK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'[MPM-prieskum copy.xlsx]Triedenie odpadu 9-10'!$A$37:$E$40</c:f>
              <c:strCache>
                <c:ptCount val="4"/>
                <c:pt idx="0">
                  <c:v>Myslím si, že to nemá zmysel</c:v>
                </c:pt>
                <c:pt idx="1">
                  <c:v>Nemám k dispozícií príslušné kontajnery</c:v>
                </c:pt>
                <c:pt idx="2">
                  <c:v>Nemám dostatok informácií o triedení odpadu</c:v>
                </c:pt>
                <c:pt idx="3">
                  <c:v>Iné</c:v>
                </c:pt>
              </c:strCache>
            </c:strRef>
          </c:cat>
          <c:val>
            <c:numRef>
              <c:f>'[MPM-prieskum copy.xlsx]Triedenie odpadu 9-10'!$G$49:$G$52</c:f>
              <c:numCache>
                <c:formatCode>0.00%</c:formatCode>
                <c:ptCount val="4"/>
                <c:pt idx="0">
                  <c:v>0.22220000000000001</c:v>
                </c:pt>
                <c:pt idx="1">
                  <c:v>0.44440000000000002</c:v>
                </c:pt>
                <c:pt idx="2">
                  <c:v>0.22220000000000001</c:v>
                </c:pt>
                <c:pt idx="3">
                  <c:v>0.1111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2ADA-4ADF-B200-CA044B4E3539}"/>
            </c:ext>
          </c:extLst>
        </c:ser>
        <c:ser>
          <c:idx val="1"/>
          <c:order val="1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A-2ADA-4ADF-B200-CA044B4E353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C-2ADA-4ADF-B200-CA044B4E353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E-2ADA-4ADF-B200-CA044B4E353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0-2ADA-4ADF-B200-CA044B4E353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'[MPM-prieskum copy.xlsx]Triedenie odpadu 9-10'!$A$37:$E$40</c:f>
              <c:strCache>
                <c:ptCount val="4"/>
                <c:pt idx="0">
                  <c:v>Myslím si, že to nemá zmysel</c:v>
                </c:pt>
                <c:pt idx="1">
                  <c:v>Nemám k dispozícií príslušné kontajnery</c:v>
                </c:pt>
                <c:pt idx="2">
                  <c:v>Nemám dostatok informácií o triedení odpadu</c:v>
                </c:pt>
                <c:pt idx="3">
                  <c:v>Iné</c:v>
                </c:pt>
              </c:strCache>
            </c:strRef>
          </c:cat>
          <c:val>
            <c:numRef>
              <c:f>'[MPM-prieskum copy.xlsx]Triedenie odpadu 9-10'!$H$49:$H$52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11-2ADA-4ADF-B200-CA044B4E353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k-SK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k-S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31A-4C03-9EB5-8F4DDD04B42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31A-4C03-9EB5-8F4DDD04B42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31A-4C03-9EB5-8F4DDD04B42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931A-4C03-9EB5-8F4DDD04B42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sk-SK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'[MPM-prieskum copy.xlsx]Tašky 12'!$A$2:$E$5</c:f>
              <c:strCache>
                <c:ptCount val="4"/>
                <c:pt idx="0">
                  <c:v>Kúpim si novú plastovú tašku, ktorú po použití vyhodím</c:v>
                </c:pt>
                <c:pt idx="1">
                  <c:v>Kúpim si plastovú tašku a použijem ju opätovne </c:v>
                </c:pt>
                <c:pt idx="2">
                  <c:v>Donesiem si látkovú tašku</c:v>
                </c:pt>
                <c:pt idx="3">
                  <c:v>Iné</c:v>
                </c:pt>
              </c:strCache>
            </c:strRef>
          </c:cat>
          <c:val>
            <c:numRef>
              <c:f>_{r1}</c:f>
              <c:numCache>
                <c:formatCode>0.00%</c:formatCode>
                <c:ptCount val="4"/>
                <c:pt idx="0">
                  <c:v>5.5599999999999997E-2</c:v>
                </c:pt>
                <c:pt idx="1">
                  <c:v>0.33800000000000002</c:v>
                </c:pt>
                <c:pt idx="2">
                  <c:v>0.53700000000000003</c:v>
                </c:pt>
                <c:pt idx="3">
                  <c:v>6.9400000000000003E-2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31A-4C03-9EB5-8F4DDD04B422}"/>
            </c:ext>
          </c:extLst>
        </c:ser>
        <c:ser>
          <c:idx val="1"/>
          <c:order val="1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A-931A-4C03-9EB5-8F4DDD04B42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C-931A-4C03-9EB5-8F4DDD04B42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E-931A-4C03-9EB5-8F4DDD04B42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0-931A-4C03-9EB5-8F4DDD04B42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'[MPM-prieskum copy.xlsx]Tašky 12'!$A$2:$E$5</c:f>
              <c:strCache>
                <c:ptCount val="4"/>
                <c:pt idx="0">
                  <c:v>Kúpim si novú plastovú tašku, ktorú po použití vyhodím</c:v>
                </c:pt>
                <c:pt idx="1">
                  <c:v>Kúpim si plastovú tašku a použijem ju opätovne </c:v>
                </c:pt>
                <c:pt idx="2">
                  <c:v>Donesiem si látkovú tašku</c:v>
                </c:pt>
                <c:pt idx="3">
                  <c:v>Iné</c:v>
                </c:pt>
              </c:strCache>
            </c:strRef>
          </c:cat>
          <c:val>
            <c:numRef>
              <c:f>_{r2}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11-931A-4C03-9EB5-8F4DDD04B42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18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k-SK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k-SK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k-S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6CB-4B2A-80CE-9A7D238F359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6CB-4B2A-80CE-9A7D238F359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6CB-4B2A-80CE-9A7D238F359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96CB-4B2A-80CE-9A7D238F359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sk-SK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'[MPM-prieskum copy.xlsx]Nápoje 13-14'!$A$31:$G$34</c:f>
              <c:strCache>
                <c:ptCount val="4"/>
                <c:pt idx="0">
                  <c:v>Objednávaš to-go do jednorázového plastového alebo papierového pohára</c:v>
                </c:pt>
                <c:pt idx="1">
                  <c:v>Objednávaš to-go do vlastnej nádoby - termohrnčeka</c:v>
                </c:pt>
                <c:pt idx="2">
                  <c:v>Vypiješ v prevádzke z ich riadu</c:v>
                </c:pt>
                <c:pt idx="3">
                  <c:v>Iné</c:v>
                </c:pt>
              </c:strCache>
            </c:strRef>
          </c:cat>
          <c:val>
            <c:numRef>
              <c:f>_{r1}</c:f>
              <c:numCache>
                <c:formatCode>0.00%</c:formatCode>
                <c:ptCount val="4"/>
                <c:pt idx="0">
                  <c:v>0.3377</c:v>
                </c:pt>
                <c:pt idx="1">
                  <c:v>7.4099999999999999E-2</c:v>
                </c:pt>
                <c:pt idx="2">
                  <c:v>0.51390000000000002</c:v>
                </c:pt>
                <c:pt idx="3">
                  <c:v>7.4099999999999999E-2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6CB-4B2A-80CE-9A7D238F3590}"/>
            </c:ext>
          </c:extLst>
        </c:ser>
        <c:ser>
          <c:idx val="1"/>
          <c:order val="1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A-96CB-4B2A-80CE-9A7D238F359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C-96CB-4B2A-80CE-9A7D238F359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E-96CB-4B2A-80CE-9A7D238F359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0-96CB-4B2A-80CE-9A7D238F359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'[MPM-prieskum copy.xlsx]Nápoje 13-14'!$A$31:$G$34</c:f>
              <c:strCache>
                <c:ptCount val="4"/>
                <c:pt idx="0">
                  <c:v>Objednávaš to-go do jednorázového plastového alebo papierového pohára</c:v>
                </c:pt>
                <c:pt idx="1">
                  <c:v>Objednávaš to-go do vlastnej nádoby - termohrnčeka</c:v>
                </c:pt>
                <c:pt idx="2">
                  <c:v>Vypiješ v prevádzke z ich riadu</c:v>
                </c:pt>
                <c:pt idx="3">
                  <c:v>Iné</c:v>
                </c:pt>
              </c:strCache>
            </c:strRef>
          </c:cat>
          <c:val>
            <c:numRef>
              <c:f>_{r2}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11-96CB-4B2A-80CE-9A7D238F359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18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k-SK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k-SK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k-S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031-450C-ADF8-FC07A3A50B6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031-450C-ADF8-FC07A3A50B6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031-450C-ADF8-FC07A3A50B6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F031-450C-ADF8-FC07A3A50B68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F031-450C-ADF8-FC07A3A50B6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sk-SK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'[MPM-prieskum copy.xlsx]Nápoje 13-14'!$A$2:$F$6</c:f>
              <c:strCache>
                <c:ptCount val="5"/>
                <c:pt idx="0">
                  <c:v>Piješ z jednorázovej plastovej fľaše, ktorú po použití vyhodíš</c:v>
                </c:pt>
                <c:pt idx="1">
                  <c:v>Piješ z jednorázovej plastovej fľaše, ktorú však použiješ viackrát</c:v>
                </c:pt>
                <c:pt idx="2">
                  <c:v>Piješ z trvácnej fľaše z plastu</c:v>
                </c:pt>
                <c:pt idx="3">
                  <c:v>Piješ z trvácnej fľaše z iného materiálu (uveď)</c:v>
                </c:pt>
                <c:pt idx="4">
                  <c:v>Iné</c:v>
                </c:pt>
              </c:strCache>
            </c:strRef>
          </c:cat>
          <c:val>
            <c:numRef>
              <c:f>_{r1}</c:f>
              <c:numCache>
                <c:formatCode>0.00%</c:formatCode>
                <c:ptCount val="5"/>
                <c:pt idx="0">
                  <c:v>0.20830000000000001</c:v>
                </c:pt>
                <c:pt idx="1">
                  <c:v>0.375</c:v>
                </c:pt>
                <c:pt idx="2">
                  <c:v>0.29170000000000001</c:v>
                </c:pt>
                <c:pt idx="3">
                  <c:v>0.1065</c:v>
                </c:pt>
                <c:pt idx="4">
                  <c:v>1.3899999999999999E-2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F031-450C-ADF8-FC07A3A50B68}"/>
            </c:ext>
          </c:extLst>
        </c:ser>
        <c:ser>
          <c:idx val="1"/>
          <c:order val="1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C-F031-450C-ADF8-FC07A3A50B6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E-F031-450C-ADF8-FC07A3A50B6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0-F031-450C-ADF8-FC07A3A50B6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2-F031-450C-ADF8-FC07A3A50B68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4-F031-450C-ADF8-FC07A3A50B6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'[MPM-prieskum copy.xlsx]Nápoje 13-14'!$A$2:$F$6</c:f>
              <c:strCache>
                <c:ptCount val="5"/>
                <c:pt idx="0">
                  <c:v>Piješ z jednorázovej plastovej fľaše, ktorú po použití vyhodíš</c:v>
                </c:pt>
                <c:pt idx="1">
                  <c:v>Piješ z jednorázovej plastovej fľaše, ktorú však použiješ viackrát</c:v>
                </c:pt>
                <c:pt idx="2">
                  <c:v>Piješ z trvácnej fľaše z plastu</c:v>
                </c:pt>
                <c:pt idx="3">
                  <c:v>Piješ z trvácnej fľaše z iného materiálu (uveď)</c:v>
                </c:pt>
                <c:pt idx="4">
                  <c:v>Iné</c:v>
                </c:pt>
              </c:strCache>
            </c:strRef>
          </c:cat>
          <c:val>
            <c:numRef>
              <c:f>_{r2}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15-F031-450C-ADF8-FC07A3A50B6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18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k-SK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k-SK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k-S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053-463D-9B0A-E9430685DF5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053-463D-9B0A-E9430685DF5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053-463D-9B0A-E9430685DF5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7053-463D-9B0A-E9430685DF5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sk-SK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'[MPM-prieskum copy.xlsx]Stravovanie 15'!$A$2:$E$5</c:f>
              <c:strCache>
                <c:ptCount val="4"/>
                <c:pt idx="0">
                  <c:v>Jednorázové plastové nádoby a príbor</c:v>
                </c:pt>
                <c:pt idx="1">
                  <c:v>Riad z prevádzky, v ktorej sa stravujem </c:v>
                </c:pt>
                <c:pt idx="2">
                  <c:v>Vlastné nádoby a príbor</c:v>
                </c:pt>
                <c:pt idx="3">
                  <c:v>Iné</c:v>
                </c:pt>
              </c:strCache>
            </c:strRef>
          </c:cat>
          <c:val>
            <c:numRef>
              <c:f>_{r1}</c:f>
              <c:numCache>
                <c:formatCode>0.00%</c:formatCode>
                <c:ptCount val="4"/>
                <c:pt idx="0">
                  <c:v>0.1111</c:v>
                </c:pt>
                <c:pt idx="1">
                  <c:v>0.72219999999999995</c:v>
                </c:pt>
                <c:pt idx="2">
                  <c:v>0.15740000000000001</c:v>
                </c:pt>
                <c:pt idx="3">
                  <c:v>1.5900000000000001E-2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7053-463D-9B0A-E9430685DF55}"/>
            </c:ext>
          </c:extLst>
        </c:ser>
        <c:ser>
          <c:idx val="1"/>
          <c:order val="1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A-7053-463D-9B0A-E9430685DF5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C-7053-463D-9B0A-E9430685DF5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E-7053-463D-9B0A-E9430685DF5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0-7053-463D-9B0A-E9430685DF5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'[MPM-prieskum copy.xlsx]Stravovanie 15'!$A$2:$E$5</c:f>
              <c:strCache>
                <c:ptCount val="4"/>
                <c:pt idx="0">
                  <c:v>Jednorázové plastové nádoby a príbor</c:v>
                </c:pt>
                <c:pt idx="1">
                  <c:v>Riad z prevádzky, v ktorej sa stravujem </c:v>
                </c:pt>
                <c:pt idx="2">
                  <c:v>Vlastné nádoby a príbor</c:v>
                </c:pt>
                <c:pt idx="3">
                  <c:v>Iné</c:v>
                </c:pt>
              </c:strCache>
            </c:strRef>
          </c:cat>
          <c:val>
            <c:numRef>
              <c:f>_{r2}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11-7053-463D-9B0A-E9430685DF5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20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k-SK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k-SK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k-S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k-SK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Zastúpenie</a:t>
            </a:r>
            <a:r>
              <a:rPr lang="sk-SK" sz="2400" b="0" baseline="0">
                <a:latin typeface="Times New Roman" panose="02020603050405020304" pitchFamily="18" charset="0"/>
                <a:cs typeface="Times New Roman" panose="02020603050405020304" pitchFamily="18" charset="0"/>
              </a:rPr>
              <a:t> mužov a žien v percentách</a:t>
            </a:r>
            <a:endParaRPr lang="sk-SK" sz="24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15921938861430651"/>
          <c:y val="1.237719451557090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k-SK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BD49-481B-B3AF-0EA7D6B5747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BD49-481B-B3AF-0EA7D6B5747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sk-SK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6350" cap="flat" cmpd="sng" algn="ctr">
                  <a:solidFill>
                    <a:schemeClr val="tx1"/>
                  </a:solidFill>
                  <a:prstDash val="solid"/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'[MPM-prieskum copy.xlsx]Zakl.údaje 1-3'!$A$2:$A$3</c:f>
              <c:strCache>
                <c:ptCount val="2"/>
                <c:pt idx="0">
                  <c:v>Muži</c:v>
                </c:pt>
                <c:pt idx="1">
                  <c:v>Ženy</c:v>
                </c:pt>
              </c:strCache>
            </c:strRef>
          </c:cat>
          <c:val>
            <c:numRef>
              <c:f>'[MPM-prieskum copy.xlsx]Zakl.údaje 1-3'!$F$2:$F$3</c:f>
              <c:numCache>
                <c:formatCode>0.00%</c:formatCode>
                <c:ptCount val="2"/>
                <c:pt idx="0">
                  <c:v>0.41203703703703703</c:v>
                </c:pt>
                <c:pt idx="1">
                  <c:v>0.58796296296296291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830-45C2-AEAC-E71F4D2930AA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k-SK"/>
        </a:p>
      </c:txPr>
    </c:legend>
    <c:plotVisOnly val="1"/>
    <c:dispBlanksAs val="gap"/>
    <c:showDLblsOverMax val="0"/>
  </c:chart>
  <c:spPr>
    <a:noFill/>
    <a:ln w="6350" cap="flat" cmpd="sng" algn="ctr">
      <a:noFill/>
      <a:prstDash val="solid"/>
      <a:miter lim="800000"/>
    </a:ln>
    <a:effectLst/>
  </c:spPr>
  <c:txPr>
    <a:bodyPr/>
    <a:lstStyle/>
    <a:p>
      <a:pPr>
        <a:defRPr/>
      </a:pPr>
      <a:endParaRPr lang="sk-SK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k-S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en-US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Zastúpenie obyvateľov </a:t>
            </a:r>
            <a:r>
              <a:rPr lang="sk-SK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dedí</a:t>
            </a:r>
            <a:r>
              <a:rPr lang="sk-SK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sk-SK" sz="2400" b="0" baseline="0">
                <a:latin typeface="Times New Roman" panose="02020603050405020304" pitchFamily="18" charset="0"/>
                <a:cs typeface="Times New Roman" panose="02020603050405020304" pitchFamily="18" charset="0"/>
              </a:rPr>
              <a:t> a miest v percentách</a:t>
            </a:r>
            <a:endParaRPr lang="en-US" sz="24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9.3736025989468133E-2"/>
          <c:y val="5.9691955641115511E-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k-SK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C673-45A2-B7B0-852B9132530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C673-45A2-B7B0-852B9132530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sk-SK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6350" cap="flat" cmpd="sng" algn="ctr">
                  <a:solidFill>
                    <a:schemeClr val="tx1"/>
                  </a:solidFill>
                  <a:prstDash val="solid"/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'[MPM-prieskum copy.xlsx]Zakl.údaje 1-3'!$A$5:$A$6</c:f>
              <c:strCache>
                <c:ptCount val="2"/>
                <c:pt idx="0">
                  <c:v>Dedina</c:v>
                </c:pt>
                <c:pt idx="1">
                  <c:v>Mesto</c:v>
                </c:pt>
              </c:strCache>
            </c:strRef>
          </c:cat>
          <c:val>
            <c:numRef>
              <c:f>'[MPM-prieskum copy.xlsx]Zakl.údaje 1-3'!$F$5:$F$6</c:f>
              <c:numCache>
                <c:formatCode>0.00%</c:formatCode>
                <c:ptCount val="2"/>
                <c:pt idx="0">
                  <c:v>0.66203703703703709</c:v>
                </c:pt>
                <c:pt idx="1">
                  <c:v>0.33796296296296297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397-4426-BC06-41C74CFB124F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k-SK"/>
        </a:p>
      </c:txPr>
    </c:legend>
    <c:plotVisOnly val="1"/>
    <c:dispBlanksAs val="gap"/>
    <c:showDLblsOverMax val="0"/>
  </c:chart>
  <c:spPr>
    <a:noFill/>
    <a:ln w="6350" cap="flat" cmpd="sng" algn="ctr">
      <a:noFill/>
      <a:prstDash val="solid"/>
      <a:miter lim="800000"/>
    </a:ln>
    <a:effectLst/>
  </c:spPr>
  <c:txPr>
    <a:bodyPr/>
    <a:lstStyle/>
    <a:p>
      <a:pPr>
        <a:defRPr/>
      </a:pPr>
      <a:endParaRPr lang="sk-SK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k-S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b="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sk-SK" b="0">
                <a:latin typeface="Times New Roman" panose="02020603050405020304" pitchFamily="18" charset="0"/>
                <a:cs typeface="Times New Roman" panose="02020603050405020304" pitchFamily="18" charset="0"/>
              </a:rPr>
              <a:t>Pomer</a:t>
            </a:r>
            <a:r>
              <a:rPr lang="sk-SK" b="0" baseline="0">
                <a:latin typeface="Times New Roman" panose="02020603050405020304" pitchFamily="18" charset="0"/>
                <a:cs typeface="Times New Roman" panose="02020603050405020304" pitchFamily="18" charset="0"/>
              </a:rPr>
              <a:t> počtu sprchovaní k počtu kúpaní v percentách</a:t>
            </a:r>
            <a:endParaRPr lang="sk-SK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4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sk-SK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'[MPM-prieskum copy.xlsx]Voda 4-5'!$N$5:$O$6</c:f>
              <c:strCache>
                <c:ptCount val="2"/>
                <c:pt idx="0">
                  <c:v>Kúpanie</c:v>
                </c:pt>
                <c:pt idx="1">
                  <c:v>Sprchovanie</c:v>
                </c:pt>
              </c:strCache>
            </c:strRef>
          </c:cat>
          <c:val>
            <c:numRef>
              <c:f>'[MPM-prieskum copy.xlsx]Voda 4-5'!$P$5:$P$6</c:f>
              <c:numCache>
                <c:formatCode>General</c:formatCode>
                <c:ptCount val="2"/>
                <c:pt idx="0">
                  <c:v>25</c:v>
                </c:pt>
                <c:pt idx="1">
                  <c:v>189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D76-47D8-9C9E-58F910CFDBFE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58440199435501827"/>
          <c:y val="0.43281644339954756"/>
          <c:w val="0.39427189669431317"/>
          <c:h val="0.30140421721851263"/>
        </c:manualLayout>
      </c:layout>
      <c:overlay val="0"/>
      <c:txPr>
        <a:bodyPr/>
        <a:lstStyle/>
        <a:p>
          <a:pPr>
            <a:defRPr sz="18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sk-SK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k-S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k-SK" b="0">
                <a:latin typeface="Times New Roman" panose="02020603050405020304" pitchFamily="18" charset="0"/>
                <a:cs typeface="Times New Roman" panose="02020603050405020304" pitchFamily="18" charset="0"/>
              </a:rPr>
              <a:t>Počet</a:t>
            </a:r>
            <a:r>
              <a:rPr lang="sk-SK" b="0" baseline="0">
                <a:latin typeface="Times New Roman" panose="02020603050405020304" pitchFamily="18" charset="0"/>
                <a:cs typeface="Times New Roman" panose="02020603050405020304" pitchFamily="18" charset="0"/>
              </a:rPr>
              <a:t> respondentov, ktorí nevypínajú a ktorí vypínajú vodu počas umývania zubov v percentách</a:t>
            </a:r>
            <a:endParaRPr lang="sk-SK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k-SK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AA6-414C-909D-F1173B4A7DE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61C0-405C-A34E-4C22F0D9405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sk-SK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6350" cap="flat" cmpd="sng" algn="ctr">
                  <a:solidFill>
                    <a:schemeClr val="tx1"/>
                  </a:solidFill>
                  <a:prstDash val="solid"/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'[MPM-prieskum copy.xlsx]Voda 4-5'!$B$127:$B$128</c:f>
              <c:strCache>
                <c:ptCount val="2"/>
                <c:pt idx="0">
                  <c:v>Nevypínajú</c:v>
                </c:pt>
                <c:pt idx="1">
                  <c:v>Vypínajú</c:v>
                </c:pt>
              </c:strCache>
            </c:strRef>
          </c:cat>
          <c:val>
            <c:numRef>
              <c:f>'[MPM-prieskum copy.xlsx]Voda 4-5'!$G$127:$G$128</c:f>
              <c:numCache>
                <c:formatCode>0.00%</c:formatCode>
                <c:ptCount val="2"/>
                <c:pt idx="0">
                  <c:v>7.407407407407407E-2</c:v>
                </c:pt>
                <c:pt idx="1">
                  <c:v>0.92592592592592593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AA6-414C-909D-F1173B4A7DE7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9701023629216032"/>
          <c:y val="0.50899575778660566"/>
          <c:w val="0.38228073775225535"/>
          <c:h val="0.2964285040062352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17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k-SK"/>
        </a:p>
      </c:txPr>
    </c:legend>
    <c:plotVisOnly val="1"/>
    <c:dispBlanksAs val="gap"/>
    <c:showDLblsOverMax val="0"/>
  </c:chart>
  <c:spPr>
    <a:noFill/>
    <a:ln w="6350" cap="flat" cmpd="sng" algn="ctr">
      <a:noFill/>
      <a:prstDash val="solid"/>
      <a:miter lim="800000"/>
    </a:ln>
    <a:effectLst/>
  </c:spPr>
  <c:txPr>
    <a:bodyPr/>
    <a:lstStyle/>
    <a:p>
      <a:pPr>
        <a:defRPr/>
      </a:pPr>
      <a:endParaRPr lang="sk-SK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k-S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en-US" sz="1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Umývanie riadu 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k-SK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706-47B9-8899-120ED558210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706-47B9-8899-120ED558210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4706-47B9-8899-120ED558210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4706-47B9-8899-120ED558210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sk-SK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'[MPM-prieskum copy.xlsx]Voda 6-7'!$B$51:$B$54</c:f>
              <c:strCache>
                <c:ptCount val="4"/>
                <c:pt idx="0">
                  <c:v>v umývačke riadu</c:v>
                </c:pt>
                <c:pt idx="1">
                  <c:v>drez naplníme vodou, potom opláchneme</c:v>
                </c:pt>
                <c:pt idx="2">
                  <c:v>riad umývame pod tečúcou vodou</c:v>
                </c:pt>
                <c:pt idx="3">
                  <c:v>iné</c:v>
                </c:pt>
              </c:strCache>
            </c:strRef>
          </c:cat>
          <c:val>
            <c:numRef>
              <c:f>'[MPM-prieskum copy.xlsx]Voda 6-7'!$G$51:$G$54</c:f>
              <c:numCache>
                <c:formatCode>0.00%</c:formatCode>
                <c:ptCount val="4"/>
                <c:pt idx="0">
                  <c:v>0.4491</c:v>
                </c:pt>
                <c:pt idx="1">
                  <c:v>0.1019</c:v>
                </c:pt>
                <c:pt idx="2">
                  <c:v>0.375</c:v>
                </c:pt>
                <c:pt idx="3">
                  <c:v>7.4099999999999999E-2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4706-47B9-8899-120ED558210F}"/>
            </c:ext>
          </c:extLst>
        </c:ser>
        <c:ser>
          <c:idx val="1"/>
          <c:order val="1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A-4706-47B9-8899-120ED558210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C-4706-47B9-8899-120ED558210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E-4706-47B9-8899-120ED558210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0-4706-47B9-8899-120ED558210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'[MPM-prieskum copy.xlsx]Voda 6-7'!$B$51:$B$54</c:f>
              <c:strCache>
                <c:ptCount val="4"/>
                <c:pt idx="0">
                  <c:v>v umývačke riadu</c:v>
                </c:pt>
                <c:pt idx="1">
                  <c:v>drez naplníme vodou, potom opláchneme</c:v>
                </c:pt>
                <c:pt idx="2">
                  <c:v>riad umývame pod tečúcou vodou</c:v>
                </c:pt>
                <c:pt idx="3">
                  <c:v>iné</c:v>
                </c:pt>
              </c:strCache>
            </c:strRef>
          </c:cat>
          <c:val>
            <c:numRef>
              <c:f>'[MPM-prieskum copy.xlsx]Voda 6-7'!$H$51:$H$54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11-4706-47B9-8899-120ED558210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5.3777439774186121E-2"/>
          <c:y val="0.65567097831946852"/>
          <c:w val="0.90164949081229895"/>
          <c:h val="0.3349371074531125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18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k-SK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k-SK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k-S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Využívanie dažďovej vody - dedina
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k-SK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4E8-4A09-A271-1F91046682B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4E8-4A09-A271-1F91046682B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4E8-4A09-A271-1F91046682B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34E8-4A09-A271-1F91046682B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34E8-4A09-A271-1F91046682B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sk-SK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'[MPM-prieskum copy.xlsx]Voda 6-7'!$A$2:$G$6</c:f>
              <c:strCache>
                <c:ptCount val="5"/>
                <c:pt idx="0">
                  <c:v>Polievame ňou rastliny, záhradu</c:v>
                </c:pt>
                <c:pt idx="1">
                  <c:v>Zhromažďujeme ju a následne ju využívame na splachovanie</c:v>
                </c:pt>
                <c:pt idx="2">
                  <c:v>Nevyužívame dažďovú vodu, pretože na to nemáme vhodné podmienky</c:v>
                </c:pt>
                <c:pt idx="3">
                  <c:v>Nevyužívame dažďovú vodu, pretože to považujeme za zbytočné</c:v>
                </c:pt>
                <c:pt idx="4">
                  <c:v>Iné </c:v>
                </c:pt>
              </c:strCache>
            </c:strRef>
          </c:cat>
          <c:val>
            <c:numRef>
              <c:f>'[MPM-prieskum copy.xlsx]Voda 6-7'!$G$10:$G$14</c:f>
              <c:numCache>
                <c:formatCode>0.00%</c:formatCode>
                <c:ptCount val="5"/>
                <c:pt idx="0">
                  <c:v>0.72719999999999996</c:v>
                </c:pt>
                <c:pt idx="1">
                  <c:v>2.1000000000000001E-2</c:v>
                </c:pt>
                <c:pt idx="2">
                  <c:v>0.13289999999999999</c:v>
                </c:pt>
                <c:pt idx="3">
                  <c:v>8.3900000000000002E-2</c:v>
                </c:pt>
                <c:pt idx="4">
                  <c:v>3.5000000000000003E-2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34E8-4A09-A271-1F91046682BF}"/>
            </c:ext>
          </c:extLst>
        </c:ser>
        <c:ser>
          <c:idx val="1"/>
          <c:order val="1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C-34E8-4A09-A271-1F91046682B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E-34E8-4A09-A271-1F91046682B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0-34E8-4A09-A271-1F91046682B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2-34E8-4A09-A271-1F91046682B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4-34E8-4A09-A271-1F91046682B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'[MPM-prieskum copy.xlsx]Voda 6-7'!$A$2:$G$6</c:f>
              <c:strCache>
                <c:ptCount val="5"/>
                <c:pt idx="0">
                  <c:v>Polievame ňou rastliny, záhradu</c:v>
                </c:pt>
                <c:pt idx="1">
                  <c:v>Zhromažďujeme ju a následne ju využívame na splachovanie</c:v>
                </c:pt>
                <c:pt idx="2">
                  <c:v>Nevyužívame dažďovú vodu, pretože na to nemáme vhodné podmienky</c:v>
                </c:pt>
                <c:pt idx="3">
                  <c:v>Nevyužívame dažďovú vodu, pretože to považujeme za zbytočné</c:v>
                </c:pt>
                <c:pt idx="4">
                  <c:v>Iné </c:v>
                </c:pt>
              </c:strCache>
            </c:strRef>
          </c:cat>
          <c:val>
            <c:numRef>
              <c:f>'[MPM-prieskum copy.xlsx]Voda 6-7'!$H$10:$H$14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15-34E8-4A09-A271-1F91046682B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6.6592697184790925E-2"/>
          <c:y val="0.54026590418071463"/>
          <c:w val="0.88543834433496482"/>
          <c:h val="0.4453960883958855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k-SK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k-SK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k-S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Využívanie dažďovej vody v meste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k-SK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0E0-4775-8E00-7F4FA953C4F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D0E0-4775-8E00-7F4FA953C4F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0E0-4775-8E00-7F4FA953C4F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D0E0-4775-8E00-7F4FA953C4F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D0E0-4775-8E00-7F4FA953C4F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sk-SK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'[MPM-prieskum copy.xlsx]Voda 6-7'!$A$2:$G$6</c:f>
              <c:strCache>
                <c:ptCount val="5"/>
                <c:pt idx="0">
                  <c:v>Polievame ňou rastliny, záhradu</c:v>
                </c:pt>
                <c:pt idx="1">
                  <c:v>Zhromažďujeme ju a následne ju využívame na splachovanie</c:v>
                </c:pt>
                <c:pt idx="2">
                  <c:v>Nevyužívame dažďovú vodu, pretože na to nemáme vhodné podmienky</c:v>
                </c:pt>
                <c:pt idx="3">
                  <c:v>Nevyužívame dažďovú vodu, pretože to považujeme za zbytočné</c:v>
                </c:pt>
                <c:pt idx="4">
                  <c:v>Iné </c:v>
                </c:pt>
              </c:strCache>
            </c:strRef>
          </c:cat>
          <c:val>
            <c:numRef>
              <c:f>'[MPM-prieskum copy.xlsx]Voda 6-7'!$G$16:$G$20</c:f>
              <c:numCache>
                <c:formatCode>0.00%</c:formatCode>
                <c:ptCount val="5"/>
                <c:pt idx="0">
                  <c:v>0.50680000000000003</c:v>
                </c:pt>
                <c:pt idx="1">
                  <c:v>1.37E-2</c:v>
                </c:pt>
                <c:pt idx="2">
                  <c:v>0.3251</c:v>
                </c:pt>
                <c:pt idx="3">
                  <c:v>0.1096</c:v>
                </c:pt>
                <c:pt idx="4">
                  <c:v>4.1099999999999998E-2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D0E0-4775-8E00-7F4FA953C4F2}"/>
            </c:ext>
          </c:extLst>
        </c:ser>
        <c:ser>
          <c:idx val="1"/>
          <c:order val="1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C-D0E0-4775-8E00-7F4FA953C4F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E-D0E0-4775-8E00-7F4FA953C4F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0-D0E0-4775-8E00-7F4FA953C4F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2-D0E0-4775-8E00-7F4FA953C4F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4-D0E0-4775-8E00-7F4FA953C4F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'[MPM-prieskum copy.xlsx]Voda 6-7'!$A$2:$G$6</c:f>
              <c:strCache>
                <c:ptCount val="5"/>
                <c:pt idx="0">
                  <c:v>Polievame ňou rastliny, záhradu</c:v>
                </c:pt>
                <c:pt idx="1">
                  <c:v>Zhromažďujeme ju a následne ju využívame na splachovanie</c:v>
                </c:pt>
                <c:pt idx="2">
                  <c:v>Nevyužívame dažďovú vodu, pretože na to nemáme vhodné podmienky</c:v>
                </c:pt>
                <c:pt idx="3">
                  <c:v>Nevyužívame dažďovú vodu, pretože to považujeme za zbytočné</c:v>
                </c:pt>
                <c:pt idx="4">
                  <c:v>Iné </c:v>
                </c:pt>
              </c:strCache>
            </c:strRef>
          </c:cat>
          <c:val>
            <c:numRef>
              <c:f>'[MPM-prieskum copy.xlsx]Voda 6-7'!$H$16:$H$20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15-D0E0-4775-8E00-7F4FA953C4F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5932028381197336E-2"/>
          <c:y val="0.57488972837940866"/>
          <c:w val="0.89404442693256958"/>
          <c:h val="0.4076107117543603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k-SK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k-SK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k-S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en-US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Triedenie odpadu celkovo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k-SK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7C4-43DD-ACA4-6BDE8A872A7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7C4-43DD-ACA4-6BDE8A872A7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7C4-43DD-ACA4-6BDE8A872A7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sk-SK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'[MPM-prieskum copy.xlsx]Triedenie odpadu 8'!$A$2:$E$4</c:f>
              <c:strCache>
                <c:ptCount val="3"/>
                <c:pt idx="0">
                  <c:v>Áno, triedime všetok odpad</c:v>
                </c:pt>
                <c:pt idx="1">
                  <c:v>Áno, triedime iba niektoré druhy odpadu (uveď)</c:v>
                </c:pt>
                <c:pt idx="2">
                  <c:v>Nie, netriedime odpad</c:v>
                </c:pt>
              </c:strCache>
            </c:strRef>
          </c:cat>
          <c:val>
            <c:numRef>
              <c:f>'[MPM-prieskum copy.xlsx]Triedenie odpadu 8'!$G$16:$G$18</c:f>
              <c:numCache>
                <c:formatCode>0.00%</c:formatCode>
                <c:ptCount val="3"/>
                <c:pt idx="0">
                  <c:v>0.49070000000000003</c:v>
                </c:pt>
                <c:pt idx="1">
                  <c:v>0.37959999999999999</c:v>
                </c:pt>
                <c:pt idx="2">
                  <c:v>0.12959999999999999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7C4-43DD-ACA4-6BDE8A872A74}"/>
            </c:ext>
          </c:extLst>
        </c:ser>
        <c:ser>
          <c:idx val="1"/>
          <c:order val="1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8-77C4-43DD-ACA4-6BDE8A872A7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A-77C4-43DD-ACA4-6BDE8A872A7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C-77C4-43DD-ACA4-6BDE8A872A7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'[MPM-prieskum copy.xlsx]Triedenie odpadu 8'!$A$2:$E$4</c:f>
              <c:strCache>
                <c:ptCount val="3"/>
                <c:pt idx="0">
                  <c:v>Áno, triedime všetok odpad</c:v>
                </c:pt>
                <c:pt idx="1">
                  <c:v>Áno, triedime iba niektoré druhy odpadu (uveď)</c:v>
                </c:pt>
                <c:pt idx="2">
                  <c:v>Nie, netriedime odpad</c:v>
                </c:pt>
              </c:strCache>
            </c:strRef>
          </c:cat>
          <c:val>
            <c:numRef>
              <c:f>'[MPM-prieskum copy.xlsx]Triedenie odpadu 8'!$H$16:$H$18</c:f>
              <c:numCache>
                <c:formatCode>General</c:formatCode>
                <c:ptCount val="3"/>
              </c:numCache>
            </c:numRef>
          </c:val>
          <c:extLst>
            <c:ext xmlns:c16="http://schemas.microsoft.com/office/drawing/2014/chart" uri="{C3380CC4-5D6E-409C-BE32-E72D297353CC}">
              <c16:uniqueId val="{0000000D-77C4-43DD-ACA4-6BDE8A872A7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5.0641091229160988E-2"/>
          <c:y val="0.76462919545102581"/>
          <c:w val="0.9070471827928217"/>
          <c:h val="0.2353708045489741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18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k-SK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k-SK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05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 mods="ignoreCSTransforms">
      <cs:styleClr val="0">
        <a:shade val="25000"/>
      </cs:styl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 mods="ignoreCSTransforms">
      <cs:styleClr val="0">
        <a:tint val="25000"/>
      </cs:styl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105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 mods="ignoreCSTransforms">
      <cs:styleClr val="0">
        <a:shade val="25000"/>
      </cs:styl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 mods="ignoreCSTransforms">
      <cs:styleClr val="0">
        <a:tint val="25000"/>
      </cs:styl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101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8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2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 smtClean="0"/>
              <a:t>Kliknutím upravte štýl predlohy podnadpisov</a:t>
            </a:r>
            <a:endParaRPr lang="sk-SK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48423-83F1-4998-B9B6-1E3445EF1249}" type="datetimeFigureOut">
              <a:rPr lang="sk-SK" smtClean="0"/>
              <a:t>18. 11. 2019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C0765-9B2D-427F-B86E-336368B0EF4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25344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z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48423-83F1-4998-B9B6-1E3445EF1249}" type="datetimeFigureOut">
              <a:rPr lang="sk-SK" smtClean="0"/>
              <a:t>18. 11. 2019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C0765-9B2D-427F-B86E-336368B0EF4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06860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z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48423-83F1-4998-B9B6-1E3445EF1249}" type="datetimeFigureOut">
              <a:rPr lang="sk-SK" smtClean="0"/>
              <a:t>18. 11. 2019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C0765-9B2D-427F-B86E-336368B0EF4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09833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48423-83F1-4998-B9B6-1E3445EF1249}" type="datetimeFigureOut">
              <a:rPr lang="sk-SK" smtClean="0"/>
              <a:t>18. 11. 2019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C0765-9B2D-427F-B86E-336368B0EF4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68893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48423-83F1-4998-B9B6-1E3445EF1249}" type="datetimeFigureOut">
              <a:rPr lang="sk-SK" smtClean="0"/>
              <a:t>18. 11. 2019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C0765-9B2D-427F-B86E-336368B0EF4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494599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objekt pre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objekt pre dá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48423-83F1-4998-B9B6-1E3445EF1249}" type="datetimeFigureOut">
              <a:rPr lang="sk-SK" smtClean="0"/>
              <a:t>18. 11. 2019</a:t>
            </a:fld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C0765-9B2D-427F-B86E-336368B0EF4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69645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Zástupný objekt pre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objekt pre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6" name="Zástupný objekt pre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objekt pre dá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48423-83F1-4998-B9B6-1E3445EF1249}" type="datetimeFigureOut">
              <a:rPr lang="sk-SK" smtClean="0"/>
              <a:t>18. 11. 2019</a:t>
            </a:fld>
            <a:endParaRPr lang="sk-SK"/>
          </a:p>
        </p:txBody>
      </p:sp>
      <p:sp>
        <p:nvSpPr>
          <p:cNvPr id="8" name="Zástupný objekt pre pät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objekt pre číslo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C0765-9B2D-427F-B86E-336368B0EF4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663225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48423-83F1-4998-B9B6-1E3445EF1249}" type="datetimeFigureOut">
              <a:rPr lang="sk-SK" smtClean="0"/>
              <a:t>18. 11. 2019</a:t>
            </a:fld>
            <a:endParaRPr lang="sk-SK"/>
          </a:p>
        </p:txBody>
      </p:sp>
      <p:sp>
        <p:nvSpPr>
          <p:cNvPr id="4" name="Zástupný objekt pre pät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objekt pre číslo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C0765-9B2D-427F-B86E-336368B0EF4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53220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dá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48423-83F1-4998-B9B6-1E3445EF1249}" type="datetimeFigureOut">
              <a:rPr lang="sk-SK" smtClean="0"/>
              <a:t>18. 11. 2019</a:t>
            </a:fld>
            <a:endParaRPr lang="sk-SK"/>
          </a:p>
        </p:txBody>
      </p:sp>
      <p:sp>
        <p:nvSpPr>
          <p:cNvPr id="3" name="Zástupný objekt pre pät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C0765-9B2D-427F-B86E-336368B0EF4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95542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objekt pr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5" name="Zástupný objekt pre dá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48423-83F1-4998-B9B6-1E3445EF1249}" type="datetimeFigureOut">
              <a:rPr lang="sk-SK" smtClean="0"/>
              <a:t>18. 11. 2019</a:t>
            </a:fld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C0765-9B2D-427F-B86E-336368B0EF4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84500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obrázo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objekt pr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5" name="Zástupný objekt pre dá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48423-83F1-4998-B9B6-1E3445EF1249}" type="datetimeFigureOut">
              <a:rPr lang="sk-SK" smtClean="0"/>
              <a:t>18. 11. 2019</a:t>
            </a:fld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C0765-9B2D-427F-B86E-336368B0EF4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08185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048423-83F1-4998-B9B6-1E3445EF1249}" type="datetimeFigureOut">
              <a:rPr lang="sk-SK" smtClean="0"/>
              <a:t>18. 11. 2019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8C0765-9B2D-427F-B86E-336368B0EF4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21008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66205" y="1122363"/>
            <a:ext cx="10816045" cy="2387600"/>
          </a:xfrm>
        </p:spPr>
        <p:txBody>
          <a:bodyPr>
            <a:normAutofit/>
          </a:bodyPr>
          <a:lstStyle/>
          <a:p>
            <a:r>
              <a:rPr lang="sk-SK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TAKTO TO VIDÍME MY</a:t>
            </a:r>
            <a:endParaRPr lang="sk-SK" sz="7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2050" name="Picture 2" descr="Fotka Mestský Parlament Mladých Turčianske Teplice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7868" y="3602038"/>
            <a:ext cx="2976265" cy="2976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1094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POUŽÍVANIE PLASTOV – </a:t>
            </a:r>
            <a:r>
              <a:rPr lang="sk-SK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TEPLÉ NÁPOJE</a:t>
            </a:r>
            <a:endParaRPr lang="sk-SK" dirty="0"/>
          </a:p>
        </p:txBody>
      </p:sp>
      <p:graphicFrame>
        <p:nvGraphicFramePr>
          <p:cNvPr id="4" name="Chart 6">
            <a:extLst>
              <a:ext uri="{FF2B5EF4-FFF2-40B4-BE49-F238E27FC236}">
                <a16:creationId xmlns:a16="http://schemas.microsoft.com/office/drawing/2014/main" id="{7D6126FE-AED3-424E-BB37-8F166D4E515F}"/>
              </a:ext>
              <a:ext uri="{147F2762-F138-4A5C-976F-8EAC2B608ADB}">
                <a16:predDERef xmlns:a16="http://schemas.microsoft.com/office/drawing/2014/main" pred="{717AE1CA-53B6-40FE-9384-E869C176A56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34934806"/>
              </p:ext>
            </p:extLst>
          </p:nvPr>
        </p:nvGraphicFramePr>
        <p:xfrm>
          <a:off x="139485" y="1690688"/>
          <a:ext cx="11214315" cy="4818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16861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POUŽÍVANIE PLASTOV – </a:t>
            </a:r>
            <a:r>
              <a:rPr lang="sk-SK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VODA  A STUDENÉ</a:t>
            </a:r>
            <a:r>
              <a:rPr lang="sk-SK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k-SK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NÁPOJE</a:t>
            </a:r>
            <a:endParaRPr lang="sk-SK" dirty="0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32E7312C-06DE-491D-B462-95B798010DC4}"/>
              </a:ext>
              <a:ext uri="{147F2762-F138-4A5C-976F-8EAC2B608ADB}">
                <a16:predDERef xmlns:a16="http://schemas.microsoft.com/office/drawing/2014/main" pred="{7A3900B1-0277-48B7-A37B-1CF4466529C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02376388"/>
              </p:ext>
            </p:extLst>
          </p:nvPr>
        </p:nvGraphicFramePr>
        <p:xfrm>
          <a:off x="139486" y="1990725"/>
          <a:ext cx="11546236" cy="46580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84113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POUŽÍVANIE PLASTOV – </a:t>
            </a:r>
            <a:r>
              <a:rPr lang="sk-SK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STRAVOVANIE MIMO DOMU</a:t>
            </a:r>
            <a:endParaRPr lang="sk-SK" dirty="0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DBF8956B-1677-414E-963F-7343CD728F89}"/>
              </a:ext>
              <a:ext uri="{147F2762-F138-4A5C-976F-8EAC2B608ADB}">
                <a16:predDERef xmlns:a16="http://schemas.microsoft.com/office/drawing/2014/main" pred="{BF36A0A1-876C-41D6-B5AC-8428597847B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93903386"/>
              </p:ext>
            </p:extLst>
          </p:nvPr>
        </p:nvGraphicFramePr>
        <p:xfrm>
          <a:off x="154983" y="1690689"/>
          <a:ext cx="11639227" cy="4880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08462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838200" y="1417867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sk-SK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ĎAKUJEME ZA POZORNOSŤ</a:t>
            </a:r>
            <a:endParaRPr lang="sk-SK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Fotka Mestský Parlament Mladých Turčianske Teplice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8287" y="2481667"/>
            <a:ext cx="4095427" cy="40954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8685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NAŠA VZORKA RESPONDENTOV</a:t>
            </a:r>
            <a:endParaRPr lang="sk-SK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Graf 3">
            <a:extLst>
              <a:ext uri="{FF2B5EF4-FFF2-40B4-BE49-F238E27FC236}">
                <a16:creationId xmlns:a16="http://schemas.microsoft.com/office/drawing/2014/main" id="{00000000-0008-0000-0000-000005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39694158"/>
              </p:ext>
            </p:extLst>
          </p:nvPr>
        </p:nvGraphicFramePr>
        <p:xfrm>
          <a:off x="8508569" y="2014779"/>
          <a:ext cx="3342469" cy="46339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Graf 5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37448846"/>
              </p:ext>
            </p:extLst>
          </p:nvPr>
        </p:nvGraphicFramePr>
        <p:xfrm>
          <a:off x="307382" y="2315167"/>
          <a:ext cx="3613690" cy="35431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Graf 6">
            <a:extLst>
              <a:ext uri="{FF2B5EF4-FFF2-40B4-BE49-F238E27FC236}">
                <a16:creationId xmlns:a16="http://schemas.microsoft.com/office/drawing/2014/main" id="{00000000-0008-0000-00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69646296"/>
              </p:ext>
            </p:extLst>
          </p:nvPr>
        </p:nvGraphicFramePr>
        <p:xfrm>
          <a:off x="3842933" y="2315166"/>
          <a:ext cx="4506133" cy="35431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803128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VYUŽÍVANIE VODY</a:t>
            </a:r>
            <a:endParaRPr lang="sk-SK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Graf 3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79216057"/>
              </p:ext>
            </p:extLst>
          </p:nvPr>
        </p:nvGraphicFramePr>
        <p:xfrm>
          <a:off x="239498" y="1995406"/>
          <a:ext cx="3573085" cy="38319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Graf 4">
            <a:extLst>
              <a:ext uri="{FF2B5EF4-FFF2-40B4-BE49-F238E27FC236}">
                <a16:creationId xmlns:a16="http://schemas.microsoft.com/office/drawing/2014/main" id="{00000000-0008-0000-0100-000007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40301796"/>
              </p:ext>
            </p:extLst>
          </p:nvPr>
        </p:nvGraphicFramePr>
        <p:xfrm>
          <a:off x="4209082" y="1995406"/>
          <a:ext cx="3679555" cy="37079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hart 6">
            <a:extLst>
              <a:ext uri="{FF2B5EF4-FFF2-40B4-BE49-F238E27FC236}">
                <a16:creationId xmlns:a16="http://schemas.microsoft.com/office/drawing/2014/main" id="{370F421C-3F91-4A6C-B9C7-AB2902B12122}"/>
              </a:ext>
              <a:ext uri="{147F2762-F138-4A5C-976F-8EAC2B608ADB}">
                <a16:predDERef xmlns:a16="http://schemas.microsoft.com/office/drawing/2014/main" pred="{CFF7A368-C850-4B1F-80D6-4560EC2B3BE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41281224"/>
              </p:ext>
            </p:extLst>
          </p:nvPr>
        </p:nvGraphicFramePr>
        <p:xfrm>
          <a:off x="8052662" y="852407"/>
          <a:ext cx="4139338" cy="57188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708612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VYUŽÍVANIE DAŽĎOVEJ VODY</a:t>
            </a:r>
            <a:endParaRPr lang="sk-SK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Chart 6">
            <a:extLst>
              <a:ext uri="{FF2B5EF4-FFF2-40B4-BE49-F238E27FC236}">
                <a16:creationId xmlns:a16="http://schemas.microsoft.com/office/drawing/2014/main" id="{C44E4A31-5242-4065-8398-19A84FEB837E}"/>
              </a:ext>
              <a:ext uri="{147F2762-F138-4A5C-976F-8EAC2B608ADB}">
                <a16:predDERef xmlns:a16="http://schemas.microsoft.com/office/drawing/2014/main" pred="{370F421C-3F91-4A6C-B9C7-AB2902B1212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6078034"/>
              </p:ext>
            </p:extLst>
          </p:nvPr>
        </p:nvGraphicFramePr>
        <p:xfrm>
          <a:off x="504745" y="1690688"/>
          <a:ext cx="5455403" cy="53145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Chart 2">
            <a:extLst>
              <a:ext uri="{FF2B5EF4-FFF2-40B4-BE49-F238E27FC236}">
                <a16:creationId xmlns:a16="http://schemas.microsoft.com/office/drawing/2014/main" id="{A7D5FDC3-EB45-4A44-A83C-60F39B90ED56}"/>
              </a:ext>
              <a:ext uri="{147F2762-F138-4A5C-976F-8EAC2B608ADB}">
                <a16:predDERef xmlns:a16="http://schemas.microsoft.com/office/drawing/2014/main" pred="{BBC3A62C-6332-43FA-8D7A-11AE337448D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0936933"/>
              </p:ext>
            </p:extLst>
          </p:nvPr>
        </p:nvGraphicFramePr>
        <p:xfrm>
          <a:off x="5960148" y="1626030"/>
          <a:ext cx="6020042" cy="52319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30575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TRIEDENIE ODPADU</a:t>
            </a:r>
            <a:endParaRPr lang="sk-SK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12E56721-B7FC-4098-B714-008850A5EF60}"/>
              </a:ext>
              <a:ext uri="{147F2762-F138-4A5C-976F-8EAC2B608ADB}">
                <a16:predDERef xmlns:a16="http://schemas.microsoft.com/office/drawing/2014/main" pred="{A4241CC1-72D0-41FD-8D9E-CAC46CE0957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63033059"/>
              </p:ext>
            </p:extLst>
          </p:nvPr>
        </p:nvGraphicFramePr>
        <p:xfrm>
          <a:off x="519112" y="1834126"/>
          <a:ext cx="6098664" cy="50238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2">
            <a:extLst>
              <a:ext uri="{FF2B5EF4-FFF2-40B4-BE49-F238E27FC236}">
                <a16:creationId xmlns:a16="http://schemas.microsoft.com/office/drawing/2014/main" id="{A4241CC1-72D0-41FD-8D9E-CAC46CE0957E}"/>
              </a:ext>
              <a:ext uri="{147F2762-F138-4A5C-976F-8EAC2B608ADB}">
                <a16:predDERef xmlns:a16="http://schemas.microsoft.com/office/drawing/2014/main" pred="{47BF0CFF-EEC0-4440-9787-B9D6418EE3C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93767857"/>
              </p:ext>
            </p:extLst>
          </p:nvPr>
        </p:nvGraphicFramePr>
        <p:xfrm>
          <a:off x="7959509" y="744402"/>
          <a:ext cx="3867150" cy="28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Chart 1">
            <a:extLst>
              <a:ext uri="{FF2B5EF4-FFF2-40B4-BE49-F238E27FC236}">
                <a16:creationId xmlns:a16="http://schemas.microsoft.com/office/drawing/2014/main" id="{47BF0CFF-EEC0-4440-9787-B9D6418EE3C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92500219"/>
              </p:ext>
            </p:extLst>
          </p:nvPr>
        </p:nvGraphicFramePr>
        <p:xfrm>
          <a:off x="7988084" y="3923986"/>
          <a:ext cx="3838575" cy="28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408533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PREČO STE SA ROZHODLI TRIEDIŤ ODPAD?</a:t>
            </a:r>
            <a:endParaRPr lang="sk-SK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E3AD462E-5F3E-4173-A3F6-D9A9193CE81A}"/>
              </a:ext>
              <a:ext uri="{147F2762-F138-4A5C-976F-8EAC2B608ADB}">
                <a16:predDERef xmlns:a16="http://schemas.microsoft.com/office/drawing/2014/main" pred="{8C5B5255-7488-479A-9BB2-6DB2F01CE52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0899560"/>
              </p:ext>
            </p:extLst>
          </p:nvPr>
        </p:nvGraphicFramePr>
        <p:xfrm>
          <a:off x="838200" y="1903117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56254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PREČO ODPAD NETRIEDITE?</a:t>
            </a:r>
            <a:endParaRPr lang="sk-SK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Chart 4">
            <a:extLst>
              <a:ext uri="{FF2B5EF4-FFF2-40B4-BE49-F238E27FC236}">
                <a16:creationId xmlns:a16="http://schemas.microsoft.com/office/drawing/2014/main" id="{1C5E7786-EDCD-4126-9E7D-F07AC57BFAAF}"/>
              </a:ext>
              <a:ext uri="{147F2762-F138-4A5C-976F-8EAC2B608ADB}">
                <a16:predDERef xmlns:a16="http://schemas.microsoft.com/office/drawing/2014/main" pred="{E3AD462E-5F3E-4173-A3F6-D9A9193CE81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13519622"/>
              </p:ext>
            </p:extLst>
          </p:nvPr>
        </p:nvGraphicFramePr>
        <p:xfrm>
          <a:off x="838200" y="1828315"/>
          <a:ext cx="5309300" cy="42005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5">
            <a:extLst>
              <a:ext uri="{FF2B5EF4-FFF2-40B4-BE49-F238E27FC236}">
                <a16:creationId xmlns:a16="http://schemas.microsoft.com/office/drawing/2014/main" id="{B4F7ECBD-ED11-4A30-A9CC-DFA298DE7AB2}"/>
              </a:ext>
              <a:ext uri="{147F2762-F138-4A5C-976F-8EAC2B608ADB}">
                <a16:predDERef xmlns:a16="http://schemas.microsoft.com/office/drawing/2014/main" pred="{1C5E7786-EDCD-4126-9E7D-F07AC57BFAA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90146360"/>
              </p:ext>
            </p:extLst>
          </p:nvPr>
        </p:nvGraphicFramePr>
        <p:xfrm>
          <a:off x="6416298" y="1828315"/>
          <a:ext cx="4711486" cy="28831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5535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k-SK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TRIEDENIE ODPADU NA ŠKOLÁCH</a:t>
            </a:r>
            <a:endParaRPr lang="sk-SK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Zástupný objekt pre obsah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k-SK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Gymnázium Mikuláša </a:t>
            </a:r>
            <a:r>
              <a:rPr lang="sk-SK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Galandu</a:t>
            </a:r>
            <a:endParaRPr lang="sk-SK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k-SK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netriedime; triedime, ale vysypú to do jedného vreca</a:t>
            </a:r>
          </a:p>
          <a:p>
            <a:pPr marL="0" indent="0">
              <a:buNone/>
            </a:pPr>
            <a:endParaRPr lang="sk-SK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sk-SK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Stredná odborná škola pedagogická</a:t>
            </a:r>
          </a:p>
          <a:p>
            <a:r>
              <a:rPr lang="sk-SK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sk-SK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etriedime</a:t>
            </a:r>
          </a:p>
          <a:p>
            <a:pPr marL="0" indent="0">
              <a:buNone/>
            </a:pPr>
            <a:endParaRPr lang="sk-SK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sk-SK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ZŠ Školská</a:t>
            </a:r>
          </a:p>
          <a:p>
            <a:r>
              <a:rPr lang="sk-SK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sk-SK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riedime hliník a papier</a:t>
            </a:r>
          </a:p>
          <a:p>
            <a:endParaRPr lang="sk-SK" dirty="0" smtClean="0"/>
          </a:p>
          <a:p>
            <a:pPr lvl="1"/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593450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POUŽÍVANIE PLASTOV – </a:t>
            </a:r>
            <a:r>
              <a:rPr lang="sk-SK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NÁKUPNÁ TAŠKA</a:t>
            </a:r>
            <a:endParaRPr lang="sk-SK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Chart 3">
            <a:extLst>
              <a:ext uri="{FF2B5EF4-FFF2-40B4-BE49-F238E27FC236}">
                <a16:creationId xmlns:a16="http://schemas.microsoft.com/office/drawing/2014/main" id="{40358BF4-F58D-4EF3-AFA4-F2AEB646C215}"/>
              </a:ext>
              <a:ext uri="{147F2762-F138-4A5C-976F-8EAC2B608ADB}">
                <a16:predDERef xmlns:a16="http://schemas.microsoft.com/office/drawing/2014/main" pred="{686F9BA1-3FEF-42B2-900A-498DB8DCE4F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67155780"/>
              </p:ext>
            </p:extLst>
          </p:nvPr>
        </p:nvGraphicFramePr>
        <p:xfrm>
          <a:off x="446868" y="1690688"/>
          <a:ext cx="11298264" cy="49425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55488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ív balík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</TotalTime>
  <Words>142</Words>
  <Application>Microsoft Office PowerPoint</Application>
  <PresentationFormat>Širokouhlá</PresentationFormat>
  <Paragraphs>34</Paragraphs>
  <Slides>13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4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Motív balíka Office</vt:lpstr>
      <vt:lpstr>TAKTO TO VIDÍME MY</vt:lpstr>
      <vt:lpstr>NAŠA VZORKA RESPONDENTOV</vt:lpstr>
      <vt:lpstr>VYUŽÍVANIE VODY</vt:lpstr>
      <vt:lpstr>VYUŽÍVANIE DAŽĎOVEJ VODY</vt:lpstr>
      <vt:lpstr>TRIEDENIE ODPADU</vt:lpstr>
      <vt:lpstr>PREČO STE SA ROZHODLI TRIEDIŤ ODPAD?</vt:lpstr>
      <vt:lpstr>PREČO ODPAD NETRIEDITE?</vt:lpstr>
      <vt:lpstr>TRIEDENIE ODPADU NA ŠKOLÁCH</vt:lpstr>
      <vt:lpstr>POUŽÍVANIE PLASTOV – NÁKUPNÁ TAŠKA</vt:lpstr>
      <vt:lpstr>POUŽÍVANIE PLASTOV – TEPLÉ NÁPOJE</vt:lpstr>
      <vt:lpstr>POUŽÍVANIE PLASTOV – VODA  A STUDENÉ NÁPOJE</vt:lpstr>
      <vt:lpstr>POUŽÍVANIE PLASTOV – STRAVOVANIE MIMO DOMU</vt:lpstr>
      <vt:lpstr>ĎAKUJEME ZA POZORNOSŤ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TAKTO TO VIDÍME MY</dc:title>
  <dc:creator>Amira Musová</dc:creator>
  <cp:lastModifiedBy>Hussam</cp:lastModifiedBy>
  <cp:revision>16</cp:revision>
  <dcterms:created xsi:type="dcterms:W3CDTF">2019-11-16T16:14:24Z</dcterms:created>
  <dcterms:modified xsi:type="dcterms:W3CDTF">2019-11-18T19:57:00Z</dcterms:modified>
</cp:coreProperties>
</file>