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2" r:id="rId3"/>
    <p:sldId id="264" r:id="rId4"/>
    <p:sldId id="266" r:id="rId5"/>
    <p:sldId id="268" r:id="rId6"/>
    <p:sldId id="270" r:id="rId7"/>
    <p:sldId id="272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168EC-ABD3-4E67-A2CB-33D3E893FB22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0CD19-4308-4D13-B3BD-086EFD84A9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113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90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6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2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00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0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EEADC-E9CE-4F6E-8F19-40A2B981F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4E54B9-F7B8-46A2-AC9F-3F4CCE324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249DEF-A018-4367-A60E-3BFCAB4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0DA73D-F8CA-4E0C-B431-C1420B97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E56BAA0-6A1C-44D0-B65C-395DA915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451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1EC58-DA3F-4EA9-8EFC-D01F7C2E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0AA2C599-8B02-43FD-802B-8F2F20533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A3AD07C-EBE1-48FF-813F-A34E055F7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2DE4A6A-6B73-4AAE-8F26-BA00F4E9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D195EA0-4667-4476-9FE0-3D8A4552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335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3B4D0DA-7DAB-47C9-949F-044E07E7E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6BD61FA4-1DFB-48EC-B67D-BA652607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8B8CC5-10D5-42C3-9DEE-E374D694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CE7620A-3008-4EA3-8B93-609F89A2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7920862-0D69-47A7-B1F1-343E2227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04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36900" y="1905001"/>
            <a:ext cx="6028267" cy="339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344474" y="6273318"/>
            <a:ext cx="1546388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b="0" i="0" dirty="0">
                <a:solidFill>
                  <a:schemeClr val="accent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www.masdolnyliptov.sk</a:t>
            </a:r>
          </a:p>
        </p:txBody>
      </p:sp>
    </p:spTree>
    <p:extLst>
      <p:ext uri="{BB962C8B-B14F-4D97-AF65-F5344CB8AC3E}">
        <p14:creationId xmlns:p14="http://schemas.microsoft.com/office/powerpoint/2010/main" val="676494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9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50922-BF14-476A-9A48-A2EAC6447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0ED45E9-8099-4466-816F-8CC4F228D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27DF80-C1F2-494D-A48B-C7FE607D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C5DE391-AC1B-4062-A41B-A3D96A65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77E55B6-88C5-43D5-91A7-4912309C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77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6FFEE-B509-4DDB-B456-53A48758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B5E8B66-5736-4F80-B2FD-11BC6569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A71B314-0C1D-45FF-85DE-C7767F43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992F64-5C2D-4584-94AF-94707676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2A9AA67-4C61-48D9-BAC5-E4519CCF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517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F7F68-EE07-4BDA-BFAB-1A34CC73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15611C-A2C6-4BBE-A18B-A4D3EB65B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D49F5BE-4EDE-4352-A1B4-EDC2DDE97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77CB74B-BEB0-4A8C-86BB-0691D5D7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4B6A577-B789-40F5-B617-D452E464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007D035-1408-4A3B-B795-2837668C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638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5C343-DE09-4B7F-B43B-49EDD9D7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18FA9C8-A57C-44AE-A90A-2504FF1BE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1C7CD42-258B-46ED-87EE-8D9050253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27F57910-3529-437E-A02F-C2B906D60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BD6D6D1-D244-438B-8AD7-DCBE5AD48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4B9068A-BFCA-4E85-AE36-51653197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41710F8-512D-41B1-8014-5E32C7A1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3839916-4442-4BE0-B4B7-BE69F625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61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DFEBD-C698-4D38-9471-BA732756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86FF514-D1DB-4439-B63B-9838A2DF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D3FDD48-8ECE-44FD-A48D-E12EC8D9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4D8B2E0-D171-452E-8245-345A7496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86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5B90EC9-A501-4DA3-B6F1-9DC0DBD6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8026326-D180-4C3A-809C-6C4DE84E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106868F-A585-43EB-9EEA-057CC111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819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49C7B-736D-4CBD-A835-019171CC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44AAF8-CCDB-4790-8E80-6DA47509A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12D2E49C-FBA6-4DDA-98E0-B87B5BC51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B85CAC2-8485-4E13-88A1-B1689588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33C084D-BDA9-400E-B60A-1E3E424E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05F761E-FCA7-4E24-9D4F-4210C960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26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3D4B0-6754-4EE2-AB75-EEC409C2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C3303D3-7F1E-4469-B0E4-5F0F0886D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FADBFB6-9454-4B9D-8B19-269C97E1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4113A45-2143-4BE7-BC30-35ECE36A6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A9131A7-44E2-48B1-8AB0-DD34A7B2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E9F8DA8-DDEC-4932-B09B-C1BDCC7A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376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184521A-0EC3-4542-B990-A57D9B5C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91748CF-DB4E-424D-974E-56FB5EFB2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DF5DD0C-FD39-4731-824A-9CE50B4DC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FB0D5-E3E5-4E7E-9E96-A02959823861}" type="datetimeFigureOut">
              <a:rPr lang="sk-SK" smtClean="0"/>
              <a:t>25. 9. 2019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419CCF6-8AFC-4039-8F43-36C3B07EA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3DA9A2F-34D1-417A-A4F0-897E2480B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C4C62-CBDD-4C2F-AA08-66011F3D9C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365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B4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highlight>
                <a:srgbClr val="000080"/>
              </a:highlight>
            </a:endParaRPr>
          </a:p>
        </p:txBody>
      </p:sp>
      <p:pic>
        <p:nvPicPr>
          <p:cNvPr id="13" name="Zástupný objekt pre obrázok 12">
            <a:extLst>
              <a:ext uri="{FF2B5EF4-FFF2-40B4-BE49-F238E27FC236}">
                <a16:creationId xmlns:a16="http://schemas.microsoft.com/office/drawing/2014/main" id="{5A1DC24E-9076-7540-86F4-CDFF5C79CC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656" b="12656"/>
          <a:stretch>
            <a:fillRect/>
          </a:stretch>
        </p:blipFill>
        <p:spPr>
          <a:xfrm>
            <a:off x="1" y="0"/>
            <a:ext cx="6108700" cy="6858000"/>
          </a:xfrm>
          <a:solidFill>
            <a:schemeClr val="bg2"/>
          </a:solidFill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617F767-C7EF-D143-A12A-F15A30D4210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64152" y="2819203"/>
            <a:ext cx="3384376" cy="12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99300" y="2222501"/>
            <a:ext cx="4165600" cy="3546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sk-SK" sz="1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Operačný program: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Interreg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V-A Slovenská republika – Česká republika</a:t>
            </a:r>
          </a:p>
          <a:p>
            <a:pPr>
              <a:lnSpc>
                <a:spcPct val="200000"/>
              </a:lnSpc>
            </a:pPr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sk-SK" sz="1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Názov projektu: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Sieť inteligentných samospráv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prihraničia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(kód ITMS2014+304031C555)</a:t>
            </a:r>
          </a:p>
          <a:p>
            <a:pPr>
              <a:lnSpc>
                <a:spcPct val="200000"/>
              </a:lnSpc>
            </a:pPr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sk-SK" sz="1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 je spolufinancovaný Európskou úniou z EFFR v rámci programu INTERREG V-A Slovenská republika – Česká republika 2014-2020, „SPOLOČNE BEZ HRANÍC“</a:t>
            </a:r>
            <a:endParaRPr lang="en-US" sz="12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en-US" sz="1100" dirty="0">
              <a:solidFill>
                <a:srgbClr val="0B4079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E4F862C8-998A-E043-BF42-0407C60EF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656" b="12656"/>
          <a:stretch>
            <a:fillRect/>
          </a:stretch>
        </p:blipFill>
        <p:spPr>
          <a:xfrm>
            <a:off x="1" y="0"/>
            <a:ext cx="6108700" cy="6858000"/>
          </a:xfrm>
          <a:solidFill>
            <a:schemeClr val="bg2"/>
          </a:solidFill>
        </p:spPr>
      </p:pic>
      <p:sp>
        <p:nvSpPr>
          <p:cNvPr id="10" name="Rectangle 9"/>
          <p:cNvSpPr/>
          <p:nvPr/>
        </p:nvSpPr>
        <p:spPr>
          <a:xfrm>
            <a:off x="7099300" y="1878341"/>
            <a:ext cx="228600" cy="50292"/>
          </a:xfrm>
          <a:prstGeom prst="rect">
            <a:avLst/>
          </a:prstGeom>
          <a:solidFill>
            <a:srgbClr val="ED95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BBED0C-C22E-44E5-B739-B030967EAD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42865"/>
            <a:ext cx="5207000" cy="66901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821F9059-71BE-4C31-87E9-0B40933EC4F2}"/>
              </a:ext>
            </a:extLst>
          </p:cNvPr>
          <p:cNvSpPr txBox="1"/>
          <p:nvPr/>
        </p:nvSpPr>
        <p:spPr>
          <a:xfrm>
            <a:off x="7405903" y="1178634"/>
            <a:ext cx="355239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sz="2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„Sieť inteligentných samospráv </a:t>
            </a:r>
            <a:r>
              <a:rPr lang="sk-SK" sz="2200" b="1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prihraničia</a:t>
            </a:r>
            <a:r>
              <a:rPr lang="sk-SK" sz="2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endParaRPr lang="en-US" sz="22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Obrázok 10" descr="Obrázok, na ktorom je ClipArt&#10;&#10;Automaticky generovaný popis">
            <a:extLst>
              <a:ext uri="{FF2B5EF4-FFF2-40B4-BE49-F238E27FC236}">
                <a16:creationId xmlns:a16="http://schemas.microsoft.com/office/drawing/2014/main" id="{F5FD2CF9-0DB9-423D-8C26-C96429E0F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612" y="5806718"/>
            <a:ext cx="1609889" cy="7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3902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3500" y="1928633"/>
            <a:ext cx="5433943" cy="4189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1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Vedúci partner:</a:t>
            </a: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Rozvojová agentúra Žilinského samosprávneho kraja,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n.o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Hlavný cezhraničný partner:</a:t>
            </a:r>
          </a:p>
          <a:p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Regionální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rada rozvoje a spolupráce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sídlem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Třinci</a:t>
            </a:r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OZ „Partnerstvo pre MAS Dolný Liptov“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Miestna akčná skupina Horný Liptov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Združenie obcí Horného Turca na ochranu životného prostredia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Místní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akční skupina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Opavsko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z.s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Místní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akční skupina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Rožnovsko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z.s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E4F862C8-998A-E043-BF42-0407C60EF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656" b="12656"/>
          <a:stretch>
            <a:fillRect/>
          </a:stretch>
        </p:blipFill>
        <p:spPr>
          <a:xfrm>
            <a:off x="1" y="0"/>
            <a:ext cx="6108700" cy="6858000"/>
          </a:xfrm>
          <a:solidFill>
            <a:schemeClr val="bg2"/>
          </a:solidFill>
        </p:spPr>
      </p:pic>
      <p:sp>
        <p:nvSpPr>
          <p:cNvPr id="10" name="Rectangle 9"/>
          <p:cNvSpPr/>
          <p:nvPr/>
        </p:nvSpPr>
        <p:spPr>
          <a:xfrm>
            <a:off x="7099300" y="1878341"/>
            <a:ext cx="228600" cy="50292"/>
          </a:xfrm>
          <a:prstGeom prst="rect">
            <a:avLst/>
          </a:prstGeom>
          <a:solidFill>
            <a:srgbClr val="ED95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BBED0C-C22E-44E5-B739-B030967EAD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42865"/>
            <a:ext cx="5207000" cy="66901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821F9059-71BE-4C31-87E9-0B40933EC4F2}"/>
              </a:ext>
            </a:extLst>
          </p:cNvPr>
          <p:cNvSpPr txBox="1"/>
          <p:nvPr/>
        </p:nvSpPr>
        <p:spPr>
          <a:xfrm>
            <a:off x="7405903" y="1178634"/>
            <a:ext cx="35523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sz="2200" b="1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Projetkoví</a:t>
            </a:r>
            <a:r>
              <a:rPr lang="sk-SK" sz="2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partneri</a:t>
            </a:r>
            <a:endParaRPr lang="en-US" sz="22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30" name="Picture 6" descr="VÃ½sledok vyhÄ¾adÃ¡vania obrÃ¡zkov pre dopyt rozvojovÃ¡ agentÃºra Å¾sk logo">
            <a:extLst>
              <a:ext uri="{FF2B5EF4-FFF2-40B4-BE49-F238E27FC236}">
                <a16:creationId xmlns:a16="http://schemas.microsoft.com/office/drawing/2014/main" id="{EF16CED2-918F-4237-92C4-1F78F869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004" y="1772414"/>
            <a:ext cx="1556613" cy="8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GRADA">
            <a:extLst>
              <a:ext uri="{FF2B5EF4-FFF2-40B4-BE49-F238E27FC236}">
                <a16:creationId xmlns:a16="http://schemas.microsoft.com/office/drawing/2014/main" id="{4E0FC278-E34E-4558-9076-04C968E5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004" y="2813255"/>
            <a:ext cx="1716156" cy="2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ok 13" descr="Obrázok, na ktorom je ClipArt&#10;&#10;Automaticky generovaný popis">
            <a:extLst>
              <a:ext uri="{FF2B5EF4-FFF2-40B4-BE49-F238E27FC236}">
                <a16:creationId xmlns:a16="http://schemas.microsoft.com/office/drawing/2014/main" id="{F7929E14-037D-4175-B6BA-8FB65126E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6808" y="3350497"/>
            <a:ext cx="746458" cy="342291"/>
          </a:xfrm>
          <a:prstGeom prst="rect">
            <a:avLst/>
          </a:prstGeom>
        </p:spPr>
      </p:pic>
      <p:pic>
        <p:nvPicPr>
          <p:cNvPr id="1038" name="Picture 14" descr="VÃ½sledok vyhÄ¾adÃ¡vania obrÃ¡zkov pre dopyt mas hornÃ½ liptov logo">
            <a:extLst>
              <a:ext uri="{FF2B5EF4-FFF2-40B4-BE49-F238E27FC236}">
                <a16:creationId xmlns:a16="http://schemas.microsoft.com/office/drawing/2014/main" id="{C6FB4F19-5CE7-4BEE-B2AF-3304C0EC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08" y="3721211"/>
            <a:ext cx="746458" cy="7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Ã½sledok vyhÄ¾adÃ¡vania obrÃ¡zkov pre dopyt mÃ­stnÃ­ akÄnÃ­ skupina Opavsko">
            <a:extLst>
              <a:ext uri="{FF2B5EF4-FFF2-40B4-BE49-F238E27FC236}">
                <a16:creationId xmlns:a16="http://schemas.microsoft.com/office/drawing/2014/main" id="{0420031E-88EB-4CDE-8B5C-ED31FF69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967" y="4812368"/>
            <a:ext cx="929101" cy="5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Ã½sledok vyhÄ¾adÃ¡vania obrÃ¡zkov pre dopyt mÃ­stnÃ­ akÄnÃ­ skupina RoÅ¾novsko">
            <a:extLst>
              <a:ext uri="{FF2B5EF4-FFF2-40B4-BE49-F238E27FC236}">
                <a16:creationId xmlns:a16="http://schemas.microsoft.com/office/drawing/2014/main" id="{083148EC-E336-4F4A-AB79-8C693AEB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967" y="5475263"/>
            <a:ext cx="672548" cy="6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7421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3500" y="1928633"/>
            <a:ext cx="5433943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Cieľom projektu je zabezpečiť prenos najlepšieho know-how v oblasti efektívnej verejnej správy, efektívneho využívania zdrojov a zachovania a propagácie hodnôt kultúrneho a prírodného dedičstva v </a:t>
            </a:r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prihraničí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Projetk</a:t>
            </a:r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je realizovaný prostredníctvom viacerých projektových aktivít, pričom gro tvorí sedem cezhraničných workshopov.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Projektové aktivity:</a:t>
            </a: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D08 – Spoločná kooperačná aktivita na výmenu skúseností a prenosu know-how medzi partnermi projektu</a:t>
            </a: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D09 – Spoločná výmenná aktivita medzi partnermi projektu (realizácia záujmových aktivít, vzájomné poznanie, osveta, mimoškolské vzdelávanie, vzájomné návštevy)</a:t>
            </a: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D10 – Spoločný vzdelávací program/seminár pre pracovníkov v oblasti verejnej správy a celospoločensky prínosných oblastiach</a:t>
            </a: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D13 – Usporiadanie spoločnej verejnej aktivity v kultúrno-rekreačnej/športovej oblasti</a:t>
            </a: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D14 – Usporiadanie spoločnej spoločenskej aktivity podporujúcej identitu a tradície</a:t>
            </a: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D15 – Aktivita smerujúca k propagácii cezhraničnej spolupráce a spoločného územia (spoločné publikácie, internetové stránky)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2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 Dolný Liptov má za sebou už aktivitu D10, v týchto dvoch dňoch budú prebiehať aktivita D08 a D14, a ešte nás čaká aktivita D09 spoločne s MAS Horný Liptov</a:t>
            </a:r>
          </a:p>
        </p:txBody>
      </p:sp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E4F862C8-998A-E043-BF42-0407C60EF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656" b="12656"/>
          <a:stretch>
            <a:fillRect/>
          </a:stretch>
        </p:blipFill>
        <p:spPr>
          <a:xfrm>
            <a:off x="1" y="0"/>
            <a:ext cx="6108700" cy="6858000"/>
          </a:xfrm>
          <a:solidFill>
            <a:schemeClr val="bg2"/>
          </a:solidFill>
        </p:spPr>
      </p:pic>
      <p:sp>
        <p:nvSpPr>
          <p:cNvPr id="10" name="Rectangle 9"/>
          <p:cNvSpPr/>
          <p:nvPr/>
        </p:nvSpPr>
        <p:spPr>
          <a:xfrm>
            <a:off x="7099300" y="1878341"/>
            <a:ext cx="228600" cy="50292"/>
          </a:xfrm>
          <a:prstGeom prst="rect">
            <a:avLst/>
          </a:prstGeom>
          <a:solidFill>
            <a:srgbClr val="ED95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BBED0C-C22E-44E5-B739-B030967EAD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42865"/>
            <a:ext cx="5207000" cy="66901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821F9059-71BE-4C31-87E9-0B40933EC4F2}"/>
              </a:ext>
            </a:extLst>
          </p:cNvPr>
          <p:cNvSpPr txBox="1"/>
          <p:nvPr/>
        </p:nvSpPr>
        <p:spPr>
          <a:xfrm>
            <a:off x="7405903" y="1178634"/>
            <a:ext cx="355239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sz="2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„Sieť inteligentných samospráv </a:t>
            </a:r>
            <a:r>
              <a:rPr lang="sk-SK" sz="2200" b="1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prihraničia</a:t>
            </a:r>
            <a:r>
              <a:rPr lang="sk-SK" sz="2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endParaRPr lang="en-US" sz="22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3363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3500" y="1928633"/>
            <a:ext cx="5433943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14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Aktivita D08 – Workshop Podpora zachovania ľudových remesiel a tradícií v </a:t>
            </a:r>
            <a:r>
              <a:rPr lang="sk-SK" sz="1400" b="1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prihraničí</a:t>
            </a:r>
            <a:endParaRPr lang="sk-SK" sz="14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6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Tx/>
              <a:buChar char="-"/>
            </a:pPr>
            <a:r>
              <a:rPr lang="sk-SK" sz="16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Prostredníctvom prezentácií Projektových partnerov a pozvaných hostí sa pokúsime objasniť, aký je súčasný stav a potenciál ľudových remesiel v rôznych lokalitách </a:t>
            </a:r>
            <a:r>
              <a:rPr lang="sk-SK" sz="16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prihraničia</a:t>
            </a:r>
            <a:endParaRPr lang="sk-SK" sz="16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Tx/>
              <a:buChar char="-"/>
            </a:pPr>
            <a:r>
              <a:rPr lang="sk-SK" sz="16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Budeme pojednávať o problematike zavádzania  a fungovania Regionálnych značiek</a:t>
            </a:r>
          </a:p>
          <a:p>
            <a:pPr marL="171450" indent="-171450">
              <a:buFontTx/>
              <a:buChar char="-"/>
            </a:pPr>
            <a:r>
              <a:rPr lang="sk-SK" sz="16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Hľadať spôsob, ako motivovať remeselníkov k ďalšej činnosti</a:t>
            </a:r>
          </a:p>
          <a:p>
            <a:pPr marL="171450" indent="-171450">
              <a:buFontTx/>
              <a:buChar char="-"/>
            </a:pPr>
            <a:r>
              <a:rPr lang="sk-SK" sz="16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Motivačnom prvku zachovania remesiel na danom území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E4F862C8-998A-E043-BF42-0407C60EF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656" b="12656"/>
          <a:stretch>
            <a:fillRect/>
          </a:stretch>
        </p:blipFill>
        <p:spPr>
          <a:xfrm>
            <a:off x="1" y="0"/>
            <a:ext cx="6108700" cy="6858000"/>
          </a:xfrm>
          <a:solidFill>
            <a:schemeClr val="bg2"/>
          </a:solidFill>
        </p:spPr>
      </p:pic>
      <p:sp>
        <p:nvSpPr>
          <p:cNvPr id="10" name="Rectangle 9"/>
          <p:cNvSpPr/>
          <p:nvPr/>
        </p:nvSpPr>
        <p:spPr>
          <a:xfrm>
            <a:off x="7099300" y="1878341"/>
            <a:ext cx="228600" cy="50292"/>
          </a:xfrm>
          <a:prstGeom prst="rect">
            <a:avLst/>
          </a:prstGeom>
          <a:solidFill>
            <a:srgbClr val="ED95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BBED0C-C22E-44E5-B739-B030967EAD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42865"/>
            <a:ext cx="5207000" cy="66901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821F9059-71BE-4C31-87E9-0B40933EC4F2}"/>
              </a:ext>
            </a:extLst>
          </p:cNvPr>
          <p:cNvSpPr txBox="1"/>
          <p:nvPr/>
        </p:nvSpPr>
        <p:spPr>
          <a:xfrm>
            <a:off x="7405903" y="1178634"/>
            <a:ext cx="35523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sz="2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Aktivita D08 a D14</a:t>
            </a:r>
            <a:endParaRPr lang="en-US" sz="22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ázok 7" descr="Obrázok, na ktorom je ClipArt&#10;&#10;Automaticky generovaný popis">
            <a:extLst>
              <a:ext uri="{FF2B5EF4-FFF2-40B4-BE49-F238E27FC236}">
                <a16:creationId xmlns:a16="http://schemas.microsoft.com/office/drawing/2014/main" id="{4D11EE3A-7397-4AC8-8B8B-8922463AD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612" y="5806718"/>
            <a:ext cx="1609889" cy="7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664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3500" y="1928633"/>
            <a:ext cx="5433943" cy="4093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14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Aktivita D08 – Workshop Podpora zachovania ľudových remesiel a tradícií v </a:t>
            </a:r>
            <a:r>
              <a:rPr lang="sk-SK" sz="1400" b="1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prihraničí</a:t>
            </a:r>
            <a:endParaRPr lang="sk-SK" sz="14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6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Tx/>
              <a:buChar char="-"/>
            </a:pPr>
            <a:r>
              <a:rPr lang="sk-SK" sz="14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Prostredníctvom prezentácií Projektových partnerov a pozvaných hostí sa pokúsime objasniť, aký je súčasný stav a potenciál ľudových remesiel v rôznych lokalitách </a:t>
            </a:r>
            <a:r>
              <a:rPr lang="sk-SK" sz="1400" dirty="0" err="1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prihraničia</a:t>
            </a:r>
            <a:endParaRPr lang="sk-SK" sz="14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Tx/>
              <a:buChar char="-"/>
            </a:pPr>
            <a:r>
              <a:rPr lang="sk-SK" sz="14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Budeme pojednávať o problematike zavádzania  a fungovania Regionálnych značiek</a:t>
            </a:r>
          </a:p>
          <a:p>
            <a:pPr marL="171450" indent="-171450">
              <a:buFontTx/>
              <a:buChar char="-"/>
            </a:pPr>
            <a:r>
              <a:rPr lang="sk-SK" sz="14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Hľadať spôsob, ako motivovať remeselníkov k ďalšej činnosti</a:t>
            </a:r>
          </a:p>
          <a:p>
            <a:pPr marL="171450" indent="-171450">
              <a:buFontTx/>
              <a:buChar char="-"/>
            </a:pPr>
            <a:r>
              <a:rPr lang="sk-SK" sz="14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Motivačnom prvku zachovania remesiel na danom území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k-SK" sz="16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Aktivita D14 – Prezentácia ľudových tradícií</a:t>
            </a:r>
          </a:p>
          <a:p>
            <a:endParaRPr lang="sk-SK" sz="16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Tx/>
              <a:buChar char="-"/>
            </a:pPr>
            <a:r>
              <a:rPr lang="sk-SK" sz="14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Praktická ukážka a reakcia na workshop</a:t>
            </a:r>
          </a:p>
          <a:p>
            <a:pPr marL="171450" indent="-171450">
              <a:buFontTx/>
              <a:buChar char="-"/>
            </a:pPr>
            <a:r>
              <a:rPr lang="sk-SK" sz="14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Prehlbovať praktickú spoluprácu medzi českými a slovenskými remeselníkmi</a:t>
            </a:r>
          </a:p>
          <a:p>
            <a:pPr marL="171450" indent="-171450">
              <a:buFontTx/>
              <a:buChar char="-"/>
            </a:pPr>
            <a:r>
              <a:rPr lang="sk-SK" sz="1400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Výmena poznatkov, skúseností, techník, nadviazanie spolupráce</a:t>
            </a: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k-SK" sz="1200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E4F862C8-998A-E043-BF42-0407C60EF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656" b="12656"/>
          <a:stretch>
            <a:fillRect/>
          </a:stretch>
        </p:blipFill>
        <p:spPr>
          <a:xfrm>
            <a:off x="1" y="0"/>
            <a:ext cx="6108700" cy="6858000"/>
          </a:xfrm>
          <a:solidFill>
            <a:schemeClr val="bg2"/>
          </a:solidFill>
        </p:spPr>
      </p:pic>
      <p:sp>
        <p:nvSpPr>
          <p:cNvPr id="10" name="Rectangle 9"/>
          <p:cNvSpPr/>
          <p:nvPr/>
        </p:nvSpPr>
        <p:spPr>
          <a:xfrm>
            <a:off x="7099300" y="1878341"/>
            <a:ext cx="228600" cy="50292"/>
          </a:xfrm>
          <a:prstGeom prst="rect">
            <a:avLst/>
          </a:prstGeom>
          <a:solidFill>
            <a:srgbClr val="ED952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BBED0C-C22E-44E5-B739-B030967EAD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42865"/>
            <a:ext cx="5207000" cy="66901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821F9059-71BE-4C31-87E9-0B40933EC4F2}"/>
              </a:ext>
            </a:extLst>
          </p:cNvPr>
          <p:cNvSpPr txBox="1"/>
          <p:nvPr/>
        </p:nvSpPr>
        <p:spPr>
          <a:xfrm>
            <a:off x="7405903" y="1178634"/>
            <a:ext cx="35523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sz="22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Aktivita D08 a D14</a:t>
            </a:r>
            <a:endParaRPr lang="en-US" sz="22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ázok 7" descr="Obrázok, na ktorom je ClipArt&#10;&#10;Automaticky generovaný popis">
            <a:extLst>
              <a:ext uri="{FF2B5EF4-FFF2-40B4-BE49-F238E27FC236}">
                <a16:creationId xmlns:a16="http://schemas.microsoft.com/office/drawing/2014/main" id="{4D11EE3A-7397-4AC8-8B8B-8922463AD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612" y="5806718"/>
            <a:ext cx="1609889" cy="7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4874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E4F862C8-998A-E043-BF42-0407C60EF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656" b="12656"/>
          <a:stretch>
            <a:fillRect/>
          </a:stretch>
        </p:blipFill>
        <p:spPr>
          <a:xfrm>
            <a:off x="-12700" y="0"/>
            <a:ext cx="6108700" cy="6858000"/>
          </a:xfrm>
          <a:solidFill>
            <a:schemeClr val="bg2"/>
          </a:solidFill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FBBED0C-C22E-44E5-B739-B030967EAD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42865"/>
            <a:ext cx="5207000" cy="66901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821F9059-71BE-4C31-87E9-0B40933EC4F2}"/>
              </a:ext>
            </a:extLst>
          </p:cNvPr>
          <p:cNvSpPr txBox="1"/>
          <p:nvPr/>
        </p:nvSpPr>
        <p:spPr>
          <a:xfrm>
            <a:off x="6531665" y="2447522"/>
            <a:ext cx="508883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sz="2800" b="1" dirty="0">
                <a:solidFill>
                  <a:srgbClr val="0B40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Ďakujem za pozornosť a prajem príjemne strávený zvyšok dňa v našej spoločnosti.</a:t>
            </a:r>
            <a:endParaRPr lang="en-US" sz="2800" b="1" dirty="0">
              <a:solidFill>
                <a:srgbClr val="0B40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ázok 7" descr="Obrázok, na ktorom je ClipArt&#10;&#10;Automaticky generovaný popis">
            <a:extLst>
              <a:ext uri="{FF2B5EF4-FFF2-40B4-BE49-F238E27FC236}">
                <a16:creationId xmlns:a16="http://schemas.microsoft.com/office/drawing/2014/main" id="{4D11EE3A-7397-4AC8-8B8B-8922463AD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612" y="5806718"/>
            <a:ext cx="1609889" cy="7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8227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472</Words>
  <Application>Microsoft Office PowerPoint</Application>
  <PresentationFormat>Širokouhlá</PresentationFormat>
  <Paragraphs>74</Paragraphs>
  <Slides>7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Lato</vt:lpstr>
      <vt:lpstr>Lato Light</vt:lpstr>
      <vt:lpstr>Lato Medium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Asus</dc:creator>
  <cp:lastModifiedBy>Asus</cp:lastModifiedBy>
  <cp:revision>8</cp:revision>
  <dcterms:created xsi:type="dcterms:W3CDTF">2019-09-25T15:27:09Z</dcterms:created>
  <dcterms:modified xsi:type="dcterms:W3CDTF">2019-09-25T16:42:40Z</dcterms:modified>
</cp:coreProperties>
</file>