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1" r:id="rId4"/>
    <p:sldId id="256" r:id="rId5"/>
    <p:sldId id="280" r:id="rId6"/>
    <p:sldId id="263" r:id="rId7"/>
    <p:sldId id="275" r:id="rId8"/>
    <p:sldId id="273" r:id="rId9"/>
    <p:sldId id="270" r:id="rId10"/>
    <p:sldId id="271" r:id="rId11"/>
    <p:sldId id="272" r:id="rId12"/>
    <p:sldId id="276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EDED-B3DE-48EB-98C7-C5A62B67B94B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0AA4-B3B4-46CB-8E66-C32A6271E6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9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3FAC-8C63-4449-8262-D7622B2284F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2837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5346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195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5524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2F8C-24C3-4D04-B2E2-BD37517028A6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98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2F8C-24C3-4D04-B2E2-BD37517028A6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906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0511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3FAC-8C63-4449-8262-D7622B2284F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1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9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9"/>
          <p:cNvCxnSpPr/>
          <p:nvPr/>
        </p:nvCxnSpPr>
        <p:spPr>
          <a:xfrm>
            <a:off x="2117" y="550268"/>
            <a:ext cx="12192000" cy="0"/>
          </a:xfrm>
          <a:prstGeom prst="line">
            <a:avLst/>
          </a:prstGeom>
          <a:ln w="25400">
            <a:solidFill>
              <a:srgbClr val="D5D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10"/>
          <p:cNvCxnSpPr/>
          <p:nvPr/>
        </p:nvCxnSpPr>
        <p:spPr>
          <a:xfrm>
            <a:off x="1" y="548680"/>
            <a:ext cx="11377084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624"/>
            <a:ext cx="11328400" cy="49006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A9AED-53A8-465B-8162-E272F9A7780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4314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9"/>
          <p:cNvSpPr/>
          <p:nvPr/>
        </p:nvSpPr>
        <p:spPr>
          <a:xfrm>
            <a:off x="0" y="5876926"/>
            <a:ext cx="12192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pic>
        <p:nvPicPr>
          <p:cNvPr id="6" name="Obrázek 10" descr="cover_icons_text_orang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5991226"/>
            <a:ext cx="1094316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13"/>
          <p:cNvCxnSpPr/>
          <p:nvPr/>
        </p:nvCxnSpPr>
        <p:spPr>
          <a:xfrm>
            <a:off x="4233" y="1546225"/>
            <a:ext cx="12192000" cy="0"/>
          </a:xfrm>
          <a:prstGeom prst="line">
            <a:avLst/>
          </a:prstGeom>
          <a:ln w="25400">
            <a:solidFill>
              <a:srgbClr val="D5D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14"/>
          <p:cNvCxnSpPr/>
          <p:nvPr/>
        </p:nvCxnSpPr>
        <p:spPr>
          <a:xfrm>
            <a:off x="2117" y="1546225"/>
            <a:ext cx="11377083" cy="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67" y="2354958"/>
            <a:ext cx="10363200" cy="1362075"/>
          </a:xfrm>
        </p:spPr>
        <p:txBody>
          <a:bodyPr/>
          <a:lstStyle>
            <a:lvl1pPr algn="l">
              <a:defRPr sz="54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415" y="4293096"/>
            <a:ext cx="10944000" cy="4536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27382" y="4797152"/>
            <a:ext cx="5952661" cy="360040"/>
          </a:xfrm>
        </p:spPr>
        <p:txBody>
          <a:bodyPr/>
          <a:lstStyle>
            <a:lvl1pPr>
              <a:defRPr sz="1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21400"/>
            <a:ext cx="6045960" cy="8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24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2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5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5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6B39-DAC1-407C-89D5-00C67A16F301}" type="datetimeFigureOut">
              <a:rPr lang="cs-CZ" smtClean="0"/>
              <a:pPr/>
              <a:t>25.9.2019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opavsko.cz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7147" y="1656232"/>
            <a:ext cx="6325772" cy="3312932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pl-PL" sz="5400" b="1" dirty="0"/>
              <a:t> </a:t>
            </a:r>
            <a:r>
              <a:rPr lang="pl-PL" sz="4900" b="1" dirty="0" smtClean="0"/>
              <a:t>Podpora zachování lidových tradic a řemesel </a:t>
            </a:r>
            <a:br>
              <a:rPr lang="pl-PL" sz="4900" b="1" dirty="0" smtClean="0"/>
            </a:br>
            <a:r>
              <a:rPr lang="pl-PL" sz="4900" b="1" dirty="0" smtClean="0"/>
              <a:t>v příhraničí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3100" b="1" dirty="0" smtClean="0"/>
              <a:t>26. 9. 2019</a:t>
            </a:r>
            <a:endParaRPr lang="cs-CZ" sz="31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4" y="297927"/>
            <a:ext cx="1126523" cy="10947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66228" cy="6780268"/>
          </a:xfrm>
          <a:prstGeom prst="rect">
            <a:avLst/>
          </a:prstGeom>
        </p:spPr>
      </p:pic>
      <p:pic>
        <p:nvPicPr>
          <p:cNvPr id="13" name="Obrázek 12" descr="MASopavs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802" y="5387925"/>
            <a:ext cx="1656130" cy="93015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8931" y="297927"/>
            <a:ext cx="2842205" cy="12099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5184" y="5387925"/>
            <a:ext cx="1583243" cy="93015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6679" y="5387925"/>
            <a:ext cx="1831848" cy="89943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62539" y="148142"/>
            <a:ext cx="1395524" cy="13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véPole 100"/>
          <p:cNvSpPr txBox="1"/>
          <p:nvPr/>
        </p:nvSpPr>
        <p:spPr>
          <a:xfrm>
            <a:off x="3349246" y="5453168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41 %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1837428" y="5453168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66 %</a:t>
            </a:r>
          </a:p>
        </p:txBody>
      </p:sp>
      <p:sp>
        <p:nvSpPr>
          <p:cNvPr id="103" name="TextovéPole 102"/>
          <p:cNvSpPr txBox="1"/>
          <p:nvPr/>
        </p:nvSpPr>
        <p:spPr>
          <a:xfrm>
            <a:off x="2589791" y="5453168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50 %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4190151" y="5453168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39 %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5136497" y="5453168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27 %</a:t>
            </a:r>
          </a:p>
        </p:txBody>
      </p:sp>
      <p:pic>
        <p:nvPicPr>
          <p:cNvPr id="127" name="Obrázek 12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83" y="5088968"/>
            <a:ext cx="377276" cy="377276"/>
          </a:xfrm>
          <a:prstGeom prst="rect">
            <a:avLst/>
          </a:prstGeom>
        </p:spPr>
      </p:pic>
      <p:pic>
        <p:nvPicPr>
          <p:cNvPr id="98" name="Obrázek 97"/>
          <p:cNvPicPr>
            <a:picLocks noChangeAspect="1"/>
          </p:cNvPicPr>
          <p:nvPr/>
        </p:nvPicPr>
        <p:blipFill rotWithShape="1">
          <a:blip r:embed="rId4" cstate="print"/>
          <a:srcRect l="83673" t="10400" r="4299" b="63200"/>
          <a:stretch/>
        </p:blipFill>
        <p:spPr>
          <a:xfrm>
            <a:off x="9266909" y="3420328"/>
            <a:ext cx="663315" cy="9397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/>
          <a:srcRect l="66853" t="10400" r="17478" b="63200"/>
          <a:stretch/>
        </p:blipFill>
        <p:spPr>
          <a:xfrm>
            <a:off x="8122458" y="3403602"/>
            <a:ext cx="864096" cy="939766"/>
          </a:xfrm>
          <a:prstGeom prst="rect">
            <a:avLst/>
          </a:prstGeom>
        </p:spPr>
      </p:pic>
      <p:pic>
        <p:nvPicPr>
          <p:cNvPr id="99" name="Obrázek 98"/>
          <p:cNvPicPr>
            <a:picLocks noChangeAspect="1"/>
          </p:cNvPicPr>
          <p:nvPr/>
        </p:nvPicPr>
        <p:blipFill rotWithShape="1">
          <a:blip r:embed="rId4" cstate="print"/>
          <a:srcRect l="50365" t="10400" r="32416" b="63200"/>
          <a:stretch/>
        </p:blipFill>
        <p:spPr>
          <a:xfrm>
            <a:off x="6749752" y="3356992"/>
            <a:ext cx="949603" cy="939766"/>
          </a:xfrm>
          <a:prstGeom prst="rect">
            <a:avLst/>
          </a:prstGeom>
        </p:spPr>
      </p:pic>
      <p:pic>
        <p:nvPicPr>
          <p:cNvPr id="95" name="Obrázek 94"/>
          <p:cNvPicPr>
            <a:picLocks noChangeAspect="1"/>
          </p:cNvPicPr>
          <p:nvPr/>
        </p:nvPicPr>
        <p:blipFill rotWithShape="1">
          <a:blip r:embed="rId4" cstate="print"/>
          <a:srcRect l="4301" t="10400" r="82169" b="63200"/>
          <a:stretch/>
        </p:blipFill>
        <p:spPr>
          <a:xfrm>
            <a:off x="2246253" y="3373017"/>
            <a:ext cx="746156" cy="939766"/>
          </a:xfrm>
          <a:prstGeom prst="rect">
            <a:avLst/>
          </a:prstGeom>
        </p:spPr>
      </p:pic>
      <p:pic>
        <p:nvPicPr>
          <p:cNvPr id="96" name="Obrázek 95"/>
          <p:cNvPicPr>
            <a:picLocks noChangeAspect="1"/>
          </p:cNvPicPr>
          <p:nvPr/>
        </p:nvPicPr>
        <p:blipFill rotWithShape="1">
          <a:blip r:embed="rId4" cstate="print"/>
          <a:srcRect l="34402" t="10400" r="50421" b="63200"/>
          <a:stretch/>
        </p:blipFill>
        <p:spPr>
          <a:xfrm>
            <a:off x="4832246" y="3422598"/>
            <a:ext cx="836972" cy="939766"/>
          </a:xfrm>
          <a:prstGeom prst="rect">
            <a:avLst/>
          </a:prstGeom>
        </p:spPr>
      </p:pic>
      <p:pic>
        <p:nvPicPr>
          <p:cNvPr id="97" name="Obrázek 96"/>
          <p:cNvPicPr>
            <a:picLocks noChangeAspect="1"/>
          </p:cNvPicPr>
          <p:nvPr/>
        </p:nvPicPr>
        <p:blipFill rotWithShape="1">
          <a:blip r:embed="rId4" cstate="print"/>
          <a:srcRect l="18070" t="10400" r="64956" b="63200"/>
          <a:stretch/>
        </p:blipFill>
        <p:spPr>
          <a:xfrm>
            <a:off x="3537063" y="3401586"/>
            <a:ext cx="936104" cy="93976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6200000">
            <a:off x="-169494" y="1055394"/>
            <a:ext cx="1960363" cy="1157083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5416-09FA-4228-876A-6CD57B32A1D8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37" name="Obdélník 36"/>
          <p:cNvSpPr/>
          <p:nvPr/>
        </p:nvSpPr>
        <p:spPr>
          <a:xfrm>
            <a:off x="1631504" y="657320"/>
            <a:ext cx="4392000" cy="56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3276606" y="2023855"/>
            <a:ext cx="26228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Alespoň občas nakupuje regionální produkty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6168298" y="657320"/>
            <a:ext cx="4392198" cy="56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506293" y="6071644"/>
            <a:ext cx="3026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Alespoň někdy nakupuje regionální řemeslné výrobky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078146" y="857185"/>
            <a:ext cx="2639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9900"/>
                </a:solidFill>
              </a:rPr>
              <a:t>5 z 10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dotázaných</a:t>
            </a:r>
          </a:p>
          <a:p>
            <a:pPr algn="ctr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nakupuje minimálně 1x měsíčně regionální potraviny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663511" y="2309972"/>
            <a:ext cx="3253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Nejčastější </a:t>
            </a:r>
            <a:r>
              <a:rPr lang="cs-CZ" sz="2000" b="1" dirty="0">
                <a:solidFill>
                  <a:srgbClr val="FF9900"/>
                </a:solidFill>
              </a:rPr>
              <a:t>průměrná měsíční útrata: </a:t>
            </a:r>
            <a:r>
              <a:rPr lang="cs-CZ" sz="2800" b="1" dirty="0">
                <a:solidFill>
                  <a:srgbClr val="FF9900"/>
                </a:solidFill>
              </a:rPr>
              <a:t>101 až 500 Kč.</a:t>
            </a: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21" y="1050758"/>
            <a:ext cx="936104" cy="936104"/>
          </a:xfrm>
          <a:prstGeom prst="rect">
            <a:avLst/>
          </a:prstGeom>
        </p:spPr>
      </p:pic>
      <p:sp>
        <p:nvSpPr>
          <p:cNvPr id="46" name="TextovéPole 45"/>
          <p:cNvSpPr txBox="1"/>
          <p:nvPr/>
        </p:nvSpPr>
        <p:spPr>
          <a:xfrm>
            <a:off x="2965868" y="6082649"/>
            <a:ext cx="30123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Alespoň někdy nakupuje lokální/regionální potraviny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1776238" y="653754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Lokální/regionální potraviny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176751" y="640554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Regionální řemeslné výrobky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1788319" y="2243833"/>
            <a:ext cx="4082419" cy="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1788320" y="3159475"/>
            <a:ext cx="4082419" cy="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Obrázek 6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85" y="1097345"/>
            <a:ext cx="864096" cy="864096"/>
          </a:xfrm>
          <a:prstGeom prst="rect">
            <a:avLst/>
          </a:prstGeom>
        </p:spPr>
      </p:pic>
      <p:pic>
        <p:nvPicPr>
          <p:cNvPr id="62" name="Obrázek 61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54" y="2400497"/>
            <a:ext cx="700549" cy="700549"/>
          </a:xfrm>
          <a:prstGeom prst="rect">
            <a:avLst/>
          </a:prstGeom>
        </p:spPr>
      </p:pic>
      <p:sp>
        <p:nvSpPr>
          <p:cNvPr id="64" name="TextovéPole 63"/>
          <p:cNvSpPr txBox="1"/>
          <p:nvPr/>
        </p:nvSpPr>
        <p:spPr>
          <a:xfrm>
            <a:off x="7154253" y="2309972"/>
            <a:ext cx="3253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Nejčastější </a:t>
            </a:r>
            <a:r>
              <a:rPr lang="cs-CZ" sz="2000" b="1" dirty="0">
                <a:solidFill>
                  <a:srgbClr val="FFC000"/>
                </a:solidFill>
              </a:rPr>
              <a:t>průměrná měsíční útrata: </a:t>
            </a:r>
            <a:r>
              <a:rPr lang="cs-CZ" sz="2800" b="1" dirty="0">
                <a:solidFill>
                  <a:srgbClr val="FFC000"/>
                </a:solidFill>
              </a:rPr>
              <a:t>101 až 500 Kč.</a:t>
            </a:r>
          </a:p>
        </p:txBody>
      </p:sp>
      <p:cxnSp>
        <p:nvCxnSpPr>
          <p:cNvPr id="65" name="Přímá spojnice 64"/>
          <p:cNvCxnSpPr/>
          <p:nvPr/>
        </p:nvCxnSpPr>
        <p:spPr>
          <a:xfrm flipV="1">
            <a:off x="6276488" y="2258568"/>
            <a:ext cx="4212000" cy="7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flipV="1">
            <a:off x="6276488" y="3159475"/>
            <a:ext cx="4212000" cy="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7345482" y="844645"/>
            <a:ext cx="2997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C000"/>
                </a:solidFill>
              </a:rPr>
              <a:t>1 z 10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dotázaných</a:t>
            </a:r>
          </a:p>
          <a:p>
            <a:pPr algn="ctr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nakupuje minimálně 1x měsíčně regionální řemeslné výrobky</a:t>
            </a:r>
            <a:endParaRPr lang="cs-CZ" sz="1600" dirty="0">
              <a:solidFill>
                <a:srgbClr val="FF9900"/>
              </a:solidFill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V="1">
            <a:off x="1775521" y="4678759"/>
            <a:ext cx="4082419" cy="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6276488" y="4703082"/>
            <a:ext cx="4212000" cy="2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1722564" y="3189963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Způsoby pořízení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1722564" y="4704213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Faktory při nákupu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213376" y="4704213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Faktory při nákupu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6278030" y="3189963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Způsoby pořízení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7830031" y="1993191"/>
            <a:ext cx="26228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Alespoň občas nakupuje regionální produkty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5181935" y="3249448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3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5136497" y="4749829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5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9662228" y="3240222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3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9737859" y="4760859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5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3325608" y="4230405"/>
            <a:ext cx="163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Na pravidelných farmářských </a:t>
            </a:r>
          </a:p>
          <a:p>
            <a:r>
              <a:rPr lang="cs-CZ" dirty="0"/>
              <a:t>trzích v místě mého bydliště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4737899" y="4230405"/>
            <a:ext cx="113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Při pobytu v jiném regionu</a:t>
            </a:r>
            <a:endParaRPr lang="cs-CZ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1" name="TextovéPole 90"/>
          <p:cNvSpPr txBox="1"/>
          <p:nvPr/>
        </p:nvSpPr>
        <p:spPr>
          <a:xfrm>
            <a:off x="8853957" y="4164743"/>
            <a:ext cx="163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Na pravidelných farmářských </a:t>
            </a:r>
          </a:p>
          <a:p>
            <a:r>
              <a:rPr lang="cs-CZ" dirty="0"/>
              <a:t>trzích v místě mého bydliště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6278030" y="4199885"/>
            <a:ext cx="181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Na příležitostných trzích </a:t>
            </a:r>
          </a:p>
          <a:p>
            <a:r>
              <a:rPr lang="cs-CZ" dirty="0"/>
              <a:t>a festivalech v rámci mého regionu</a:t>
            </a:r>
          </a:p>
        </p:txBody>
      </p:sp>
      <p:sp>
        <p:nvSpPr>
          <p:cNvPr id="93" name="TextovéPole 92"/>
          <p:cNvSpPr txBox="1"/>
          <p:nvPr/>
        </p:nvSpPr>
        <p:spPr>
          <a:xfrm>
            <a:off x="8064845" y="4208288"/>
            <a:ext cx="85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Při pobytu v jiném regionu </a:t>
            </a:r>
            <a:endParaRPr lang="cs-CZ" dirty="0"/>
          </a:p>
        </p:txBody>
      </p:sp>
      <p:sp>
        <p:nvSpPr>
          <p:cNvPr id="100" name="TextovéPole 99"/>
          <p:cNvSpPr txBox="1"/>
          <p:nvPr/>
        </p:nvSpPr>
        <p:spPr>
          <a:xfrm>
            <a:off x="4042716" y="5731039"/>
            <a:ext cx="988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Dobrá zkušenost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4976305" y="5712559"/>
            <a:ext cx="930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Původ produktu</a:t>
            </a:r>
          </a:p>
        </p:txBody>
      </p:sp>
      <p:sp>
        <p:nvSpPr>
          <p:cNvPr id="107" name="TextovéPole 106"/>
          <p:cNvSpPr txBox="1"/>
          <p:nvPr/>
        </p:nvSpPr>
        <p:spPr>
          <a:xfrm>
            <a:off x="3229456" y="5718920"/>
            <a:ext cx="834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Přiměřená cena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2487933" y="5766175"/>
            <a:ext cx="782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Chuť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1679318" y="575822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Kvalita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7777901" y="5718920"/>
            <a:ext cx="988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Dobrá zkušenost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7938294" y="5435932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35 %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6426476" y="5435932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60 %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7115647" y="5435932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49 %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8779199" y="5435932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23 %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9662228" y="5435932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alibri" panose="020F0502020204030204" pitchFamily="34" charset="0"/>
              </a:rPr>
              <a:t>21 %</a:t>
            </a:r>
          </a:p>
        </p:txBody>
      </p:sp>
      <p:sp>
        <p:nvSpPr>
          <p:cNvPr id="116" name="TextovéPole 115"/>
          <p:cNvSpPr txBox="1"/>
          <p:nvPr/>
        </p:nvSpPr>
        <p:spPr>
          <a:xfrm>
            <a:off x="9558338" y="5718920"/>
            <a:ext cx="930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Původ produktu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7018110" y="5718920"/>
            <a:ext cx="834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Přiměřená cena</a:t>
            </a:r>
          </a:p>
        </p:txBody>
      </p:sp>
      <p:sp>
        <p:nvSpPr>
          <p:cNvPr id="118" name="TextovéPole 117"/>
          <p:cNvSpPr txBox="1"/>
          <p:nvPr/>
        </p:nvSpPr>
        <p:spPr>
          <a:xfrm>
            <a:off x="8719003" y="5718920"/>
            <a:ext cx="782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Návaznost na tradici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6268366" y="5718920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Kvalita</a:t>
            </a:r>
          </a:p>
        </p:txBody>
      </p:sp>
      <p:sp>
        <p:nvSpPr>
          <p:cNvPr id="121" name="TextovéPole 120"/>
          <p:cNvSpPr txBox="1"/>
          <p:nvPr/>
        </p:nvSpPr>
        <p:spPr>
          <a:xfrm>
            <a:off x="1927802" y="942832"/>
            <a:ext cx="546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/>
                </a:solidFill>
              </a:rPr>
              <a:t>TOP 3</a:t>
            </a:r>
          </a:p>
        </p:txBody>
      </p:sp>
      <p:pic>
        <p:nvPicPr>
          <p:cNvPr id="124" name="Obrázek 12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26" y="5069400"/>
            <a:ext cx="385422" cy="385422"/>
          </a:xfrm>
          <a:prstGeom prst="rect">
            <a:avLst/>
          </a:prstGeom>
        </p:spPr>
      </p:pic>
      <p:pic>
        <p:nvPicPr>
          <p:cNvPr id="125" name="Obrázek 12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77" y="5119837"/>
            <a:ext cx="385422" cy="385422"/>
          </a:xfrm>
          <a:prstGeom prst="rect">
            <a:avLst/>
          </a:prstGeom>
        </p:spPr>
      </p:pic>
      <p:pic>
        <p:nvPicPr>
          <p:cNvPr id="126" name="Obrázek 125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98" y="5066506"/>
            <a:ext cx="413737" cy="4137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66" y="5101970"/>
            <a:ext cx="369005" cy="36900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1" y="5118824"/>
            <a:ext cx="350293" cy="350293"/>
          </a:xfrm>
          <a:prstGeom prst="rect">
            <a:avLst/>
          </a:prstGeom>
        </p:spPr>
      </p:pic>
      <p:pic>
        <p:nvPicPr>
          <p:cNvPr id="129" name="Obrázek 12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88" y="5087770"/>
            <a:ext cx="340318" cy="3403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7" y="5064866"/>
            <a:ext cx="386126" cy="386126"/>
          </a:xfrm>
          <a:prstGeom prst="rect">
            <a:avLst/>
          </a:prstGeom>
        </p:spPr>
      </p:pic>
      <p:pic>
        <p:nvPicPr>
          <p:cNvPr id="130" name="Obrázek 129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1" y="5031672"/>
            <a:ext cx="386126" cy="38612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68" y="5013800"/>
            <a:ext cx="490987" cy="490987"/>
          </a:xfrm>
          <a:prstGeom prst="rect">
            <a:avLst/>
          </a:prstGeom>
        </p:spPr>
      </p:pic>
      <p:pic>
        <p:nvPicPr>
          <p:cNvPr id="131" name="Obrázek 13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2400497"/>
            <a:ext cx="700549" cy="700549"/>
          </a:xfrm>
          <a:prstGeom prst="rect">
            <a:avLst/>
          </a:prstGeom>
        </p:spPr>
      </p:pic>
      <p:sp>
        <p:nvSpPr>
          <p:cNvPr id="132" name="TextovéPole 131"/>
          <p:cNvSpPr txBox="1"/>
          <p:nvPr/>
        </p:nvSpPr>
        <p:spPr>
          <a:xfrm>
            <a:off x="1732266" y="4230405"/>
            <a:ext cx="181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Na příležitostných trzích </a:t>
            </a:r>
          </a:p>
          <a:p>
            <a:r>
              <a:rPr lang="cs-CZ" dirty="0"/>
              <a:t>a festivalech v rámci mého regionu</a:t>
            </a:r>
          </a:p>
        </p:txBody>
      </p:sp>
    </p:spTree>
    <p:extLst>
      <p:ext uri="{BB962C8B-B14F-4D97-AF65-F5344CB8AC3E}">
        <p14:creationId xmlns:p14="http://schemas.microsoft.com/office/powerpoint/2010/main" val="13091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Názory respondentů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5416-09FA-4228-876A-6CD57B32A1D8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7320136" y="2109896"/>
            <a:ext cx="2888674" cy="1123712"/>
          </a:xfrm>
          <a:prstGeom prst="wedgeRoundRectCallout">
            <a:avLst>
              <a:gd name="adj1" fmla="val -68212"/>
              <a:gd name="adj2" fmla="val -14991"/>
              <a:gd name="adj3" fmla="val 16667"/>
            </a:avLst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cs-CZ" sz="1200" i="1" dirty="0"/>
          </a:p>
          <a:p>
            <a:pPr algn="ctr"/>
            <a:r>
              <a:rPr lang="cs-CZ" sz="1200" i="1" dirty="0"/>
              <a:t>„Našim českým - regionálním produktům budu vždy dávat přednost před dováženým zbožím..“</a:t>
            </a:r>
          </a:p>
          <a:p>
            <a:pPr algn="ctr"/>
            <a:endParaRPr lang="cs-CZ" sz="1200" i="1" dirty="0"/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2105891" y="2557474"/>
            <a:ext cx="2626154" cy="1293971"/>
          </a:xfrm>
          <a:prstGeom prst="wedgeRoundRectCallout">
            <a:avLst>
              <a:gd name="adj1" fmla="val 68433"/>
              <a:gd name="adj2" fmla="val -19318"/>
              <a:gd name="adj3" fmla="val 16667"/>
            </a:avLst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400" i="1" dirty="0"/>
              <a:t>„Mám ráda české, regionální potraviny i výrobky. Pokud si mohu vybrat, zda koupím zahraniční nebo české potraviny, určitě zvolím české..“</a:t>
            </a:r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1983414" y="867619"/>
            <a:ext cx="3301648" cy="1293971"/>
          </a:xfrm>
          <a:prstGeom prst="wedgeRoundRectCallout">
            <a:avLst>
              <a:gd name="adj1" fmla="val 49157"/>
              <a:gd name="adj2" fmla="val 7470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rgbClr val="FF9900"/>
                </a:solidFill>
              </a:rPr>
              <a:t>„Já si myslím, že naše vláda by měla podporovat regionální produkty, jak potraviny, tak i jiné. Jednak se jedná o naši národní hrdost a jsou i kvalitnější, než co se dováží..“</a:t>
            </a:r>
          </a:p>
        </p:txBody>
      </p:sp>
      <p:sp>
        <p:nvSpPr>
          <p:cNvPr id="17" name="Zaoblený obdélníkový bublinový popisek 16"/>
          <p:cNvSpPr/>
          <p:nvPr/>
        </p:nvSpPr>
        <p:spPr>
          <a:xfrm>
            <a:off x="5015881" y="4906554"/>
            <a:ext cx="5096467" cy="1123712"/>
          </a:xfrm>
          <a:prstGeom prst="wedgeRoundRectCallout">
            <a:avLst>
              <a:gd name="adj1" fmla="val -33259"/>
              <a:gd name="adj2" fmla="val -89557"/>
              <a:gd name="adj3" fmla="val 16667"/>
            </a:avLst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200" i="1" dirty="0"/>
              <a:t>„Regionální potravinou jsou u nás hlavně uzeniny od Krejcarů, pivo ze Svijan, housky a chleba ze Semil a dalších pekáren, mošty z Lažan, značka potravina z ČESKÉHO RÁJE. Bohužel nejsou u nás prodejny pouze s českými výrobky, ale prodávají se i české výrobky. Škoda, že již nejsou domácké prodejny jako byla Jednota, družstvo Včela, atd..!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567423" y="3706259"/>
            <a:ext cx="369943" cy="237719"/>
            <a:chOff x="5158448" y="1427303"/>
            <a:chExt cx="437009" cy="250639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448" y="1427303"/>
              <a:ext cx="250639" cy="250639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818" y="1427303"/>
              <a:ext cx="250639" cy="250639"/>
            </a:xfrm>
            <a:prstGeom prst="rect">
              <a:avLst/>
            </a:prstGeom>
          </p:spPr>
        </p:pic>
      </p:grpSp>
      <p:sp>
        <p:nvSpPr>
          <p:cNvPr id="25" name="Zaoblený obdélníkový bublinový popisek 24"/>
          <p:cNvSpPr/>
          <p:nvPr/>
        </p:nvSpPr>
        <p:spPr>
          <a:xfrm>
            <a:off x="7530938" y="812360"/>
            <a:ext cx="2085995" cy="817245"/>
          </a:xfrm>
          <a:prstGeom prst="wedgeRoundRectCallout">
            <a:avLst>
              <a:gd name="adj1" fmla="val -69804"/>
              <a:gd name="adj2" fmla="val 87967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rgbClr val="FF9900"/>
                </a:solidFill>
              </a:rPr>
              <a:t>„Rád podporuji České výrobce svým nákupem jejich výrobků.“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64" y="2605353"/>
            <a:ext cx="1338624" cy="1338624"/>
          </a:xfrm>
          <a:prstGeom prst="rect">
            <a:avLst/>
          </a:prstGeom>
        </p:spPr>
      </p:pic>
      <p:sp>
        <p:nvSpPr>
          <p:cNvPr id="15" name="Zaoblený obdélníkový bublinový popisek 14"/>
          <p:cNvSpPr/>
          <p:nvPr/>
        </p:nvSpPr>
        <p:spPr>
          <a:xfrm>
            <a:off x="5751118" y="960457"/>
            <a:ext cx="1352994" cy="715089"/>
          </a:xfrm>
          <a:prstGeom prst="wedgeRoundRectCallout">
            <a:avLst>
              <a:gd name="adj1" fmla="val 1477"/>
              <a:gd name="adj2" fmla="val 107632"/>
              <a:gd name="adj3" fmla="val 16667"/>
            </a:avLst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200" i="1" dirty="0"/>
              <a:t>„</a:t>
            </a:r>
            <a:r>
              <a:rPr lang="pl-PL" sz="1200" i="1" dirty="0"/>
              <a:t>Podpora produktů české kvality je nutná</a:t>
            </a:r>
            <a:r>
              <a:rPr lang="cs-CZ" sz="1200" i="1" dirty="0"/>
              <a:t>.“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1873026" y="4349137"/>
            <a:ext cx="3011146" cy="1055608"/>
          </a:xfrm>
          <a:prstGeom prst="wedgeRoundRectCallout">
            <a:avLst>
              <a:gd name="adj1" fmla="val 59834"/>
              <a:gd name="adj2" fmla="val -41994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rgbClr val="FF9900"/>
                </a:solidFill>
              </a:rPr>
              <a:t>„Vadí mě do marketů dovážená zelenina a ovoce a tím pádem zánik našich ovocných sadů a poškozování dovozem našich zemědělců..“</a:t>
            </a:r>
          </a:p>
        </p:txBody>
      </p:sp>
      <p:sp>
        <p:nvSpPr>
          <p:cNvPr id="18" name="Zaoblený obdélníkový bublinový popisek 17"/>
          <p:cNvSpPr/>
          <p:nvPr/>
        </p:nvSpPr>
        <p:spPr>
          <a:xfrm>
            <a:off x="7431908" y="3535355"/>
            <a:ext cx="2018303" cy="817245"/>
          </a:xfrm>
          <a:prstGeom prst="wedgeRoundRectCallout">
            <a:avLst>
              <a:gd name="adj1" fmla="val -73387"/>
              <a:gd name="adj2" fmla="val -2495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rgbClr val="FF9900"/>
                </a:solidFill>
              </a:rPr>
              <a:t>„Nesnáším označení BIO. Je to zavádějící a nepravdivé označení. “</a:t>
            </a:r>
          </a:p>
        </p:txBody>
      </p:sp>
    </p:spTree>
    <p:extLst>
      <p:ext uri="{BB962C8B-B14F-4D97-AF65-F5344CB8AC3E}">
        <p14:creationId xmlns:p14="http://schemas.microsoft.com/office/powerpoint/2010/main" val="429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327889" y="324576"/>
            <a:ext cx="4026397" cy="998154"/>
          </a:xfrm>
        </p:spPr>
        <p:txBody>
          <a:bodyPr vert="horz" lIns="89999" tIns="46799" rIns="89999" bIns="46799" rtlCol="0" anchor="ctr">
            <a:normAutofit fontScale="90000"/>
          </a:bodyPr>
          <a:lstStyle/>
          <a:p>
            <a:pPr lvl="0" eaLnBrk="1" hangingPunct="1"/>
            <a:r>
              <a:rPr lang="cs-CZ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 dál</a:t>
            </a:r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cs-CZ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jako koordinátoři značky plánujeme:</a:t>
            </a:r>
            <a:endParaRPr lang="cs-CZ" sz="3200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0587" y="4092492"/>
            <a:ext cx="1403163" cy="14031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6526" y="1373379"/>
            <a:ext cx="9129486" cy="52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 smtClean="0"/>
              <a:t>Pokračovat v propagaci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Propagace v regionu i mimo region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Zlepšovat kvalitu výrobků a služeb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Zapojit školní jídelny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 smtClean="0"/>
              <a:t>Místní </a:t>
            </a:r>
            <a:r>
              <a:rPr lang="cs-CZ" sz="2400" b="1" dirty="0"/>
              <a:t>a farmářské trhy</a:t>
            </a:r>
            <a:r>
              <a:rPr lang="cs-CZ" sz="2400" dirty="0"/>
              <a:t> </a:t>
            </a:r>
            <a:endParaRPr lang="cs-CZ" sz="24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 smtClean="0"/>
              <a:t>Společná </a:t>
            </a:r>
            <a:r>
              <a:rPr lang="cs-CZ" sz="2400" b="1" dirty="0"/>
              <a:t>organizace obchodu</a:t>
            </a:r>
            <a:br>
              <a:rPr lang="cs-CZ" sz="2400" b="1" dirty="0"/>
            </a:br>
            <a:r>
              <a:rPr lang="cs-CZ" sz="2400" dirty="0"/>
              <a:t>(krátké dodavatelské řetězce)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 smtClean="0"/>
              <a:t>Propojit </a:t>
            </a:r>
            <a:r>
              <a:rPr lang="cs-CZ" sz="2400" b="1" dirty="0"/>
              <a:t>výrobce</a:t>
            </a:r>
            <a:br>
              <a:rPr lang="cs-CZ" sz="2400" b="1" dirty="0"/>
            </a:br>
            <a:r>
              <a:rPr lang="cs-CZ" sz="2400" b="1" dirty="0"/>
              <a:t>a poskytovatele služeb – prodejce – </a:t>
            </a:r>
            <a:r>
              <a:rPr lang="cs-CZ" sz="2400" b="1" dirty="0" smtClean="0"/>
              <a:t>zákazníky </a:t>
            </a:r>
            <a:br>
              <a:rPr lang="cs-CZ" sz="2400" b="1" dirty="0" smtClean="0"/>
            </a:br>
            <a:r>
              <a:rPr lang="cs-CZ" sz="2400" b="1" dirty="0" smtClean="0"/>
              <a:t>(např. Týden Slezské kuchyně)</a:t>
            </a: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Hledá se specializovaná </a:t>
            </a:r>
            <a:r>
              <a:rPr lang="cs-CZ" sz="2400" b="1" dirty="0"/>
              <a:t>regionální prodejna </a:t>
            </a:r>
            <a:r>
              <a:rPr lang="cs-CZ" sz="2400" dirty="0"/>
              <a:t>/ síť prodejen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Hledá se obchodní model spolupráce – např. </a:t>
            </a:r>
            <a:r>
              <a:rPr lang="cs-CZ" sz="2400" b="1" dirty="0" smtClean="0"/>
              <a:t>„MODEL 10%“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Nabídka – poptávka (burza / internet) www.trhovnik.cz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 smtClean="0"/>
              <a:t>Dotační </a:t>
            </a:r>
            <a:r>
              <a:rPr lang="cs-CZ" sz="2400" b="1" dirty="0"/>
              <a:t>podpory </a:t>
            </a:r>
            <a:r>
              <a:rPr lang="cs-CZ" sz="2400" b="1" dirty="0" smtClean="0"/>
              <a:t>(PRV / MAS / INTERREG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36" y="92352"/>
            <a:ext cx="5721252" cy="37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7147" y="4118024"/>
            <a:ext cx="5891380" cy="2405575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pl-PL" sz="5400" dirty="0"/>
              <a:t> 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b="1" dirty="0" smtClean="0"/>
              <a:t>Místní akční skupina Opavsko z.s.</a:t>
            </a:r>
            <a:br>
              <a:rPr lang="pl-PL" sz="5400" b="1" dirty="0" smtClean="0"/>
            </a:br>
            <a:r>
              <a:rPr lang="pl-PL" sz="3100" b="1" dirty="0" smtClean="0"/>
              <a:t>Hradec nad Moravicí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>
                <a:hlinkClick r:id="rId3"/>
              </a:rPr>
              <a:t>www.masopavsko.cz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3600" b="1" dirty="0" smtClean="0"/>
              <a:t>Petra Chroustová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2200" b="1" dirty="0" smtClean="0"/>
              <a:t>chroustova@masopavsko.cz</a:t>
            </a:r>
            <a:endParaRPr lang="cs-CZ" sz="2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4" y="297927"/>
            <a:ext cx="1126523" cy="10947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866228" cy="6780268"/>
          </a:xfrm>
          <a:prstGeom prst="rect">
            <a:avLst/>
          </a:prstGeom>
        </p:spPr>
      </p:pic>
      <p:pic>
        <p:nvPicPr>
          <p:cNvPr id="13" name="Obrázek 12" descr="MASopavs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1968" y="380235"/>
            <a:ext cx="1656130" cy="9301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2539" y="148142"/>
            <a:ext cx="1395524" cy="13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070280" y="168813"/>
            <a:ext cx="6943529" cy="4886032"/>
            <a:chOff x="0" y="0"/>
            <a:chExt cx="4555671" cy="3181441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" y="1069521"/>
              <a:ext cx="1520190" cy="1052830"/>
            </a:xfrm>
            <a:prstGeom prst="rect">
              <a:avLst/>
            </a:prstGeom>
          </p:spPr>
        </p:pic>
        <p:pic>
          <p:nvPicPr>
            <p:cNvPr id="12" name="Obrázek 11" descr="Popis: D:\WORK\PROJEKTY\Venkov má co nabídnout\Fotos k pozvánkám\Košec1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" y="2163536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12" descr="Popis: D:\WORK\PROJEKTY\Venkov má co nabídnout\Fotos k pozvánkám\DSCN337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757" y="0"/>
              <a:ext cx="1428115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13" descr="Popis: D:\WORK\PROJEKTY\Venkov má co nabídnout\Fotos k pozvánkám\DSCN3245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921" y="2163536"/>
              <a:ext cx="1428750" cy="101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ek 14" descr="Popis: D:\WORK\PROJEKTY\Venkov má co nabídnout\Fotos k pozvánkám\DSC_0415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379" y="0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ek 15" descr="Popis: D:\WORK\PROJEKTY\Venkov má co nabídnout\Fotos k pozvánkám\aromalampa 10,11,12, kus 250,-Kč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4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16" descr="Popis: D:\WORK\PROJEKTY\Venkov má co nabídnout\Fotos k pozvánkám\DSC_0556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593" y="1077686"/>
              <a:ext cx="1436370" cy="101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79" y="1061357"/>
              <a:ext cx="1080135" cy="107950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43" y="2163536"/>
              <a:ext cx="1520825" cy="1010285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839286" cy="6884757"/>
          </a:xfrm>
          <a:prstGeom prst="rect">
            <a:avLst/>
          </a:prstGeom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5688037" y="6242825"/>
            <a:ext cx="6325772" cy="5714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 smtClean="0">
                <a:solidFill>
                  <a:srgbClr val="C00000"/>
                </a:solidFill>
                <a:latin typeface="+mn-lt"/>
              </a:rPr>
              <a:t>www.regionalni-znacky.cz</a:t>
            </a:r>
            <a:endParaRPr 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5455549" y="5194154"/>
            <a:ext cx="6325772" cy="571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i="1" dirty="0" smtClean="0">
                <a:solidFill>
                  <a:srgbClr val="C00000"/>
                </a:solidFill>
                <a:latin typeface="+mn-lt"/>
              </a:rPr>
              <a:t>Na křídlech tradic a řemesel</a:t>
            </a:r>
            <a:endParaRPr lang="cs-CZ" sz="36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2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2" name="Picture 22" descr="9-34259-mos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950" y="29438"/>
            <a:ext cx="3339461" cy="1675134"/>
          </a:xfrm>
          <a:prstGeom prst="rect">
            <a:avLst/>
          </a:prstGeom>
          <a:noFill/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524000" y="-5516"/>
            <a:ext cx="9144000" cy="79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 anchor="ctr">
            <a:spAutoFit/>
          </a:bodyPr>
          <a:lstStyle/>
          <a:p>
            <a:pPr defTabSz="914145"/>
            <a:endParaRPr lang="cs-CZ" sz="914"/>
          </a:p>
          <a:p>
            <a:pPr defTabSz="914145"/>
            <a:endParaRPr lang="cs-CZ" sz="914">
              <a:solidFill>
                <a:schemeClr val="bg1"/>
              </a:solidFill>
            </a:endParaRPr>
          </a:p>
          <a:p>
            <a:pPr defTabSz="914145"/>
            <a:endParaRPr lang="cs-CZ" sz="914"/>
          </a:p>
          <a:p>
            <a:pPr defTabSz="914145"/>
            <a:endParaRPr lang="cs-CZ" sz="914">
              <a:solidFill>
                <a:schemeClr val="bg1"/>
              </a:solidFill>
            </a:endParaRPr>
          </a:p>
          <a:p>
            <a:pPr defTabSz="914145"/>
            <a:endParaRPr lang="cs-CZ" sz="914"/>
          </a:p>
        </p:txBody>
      </p:sp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2534324" y="706418"/>
            <a:ext cx="4794215" cy="998154"/>
          </a:xfrm>
        </p:spPr>
        <p:txBody>
          <a:bodyPr vert="horz" lIns="89999" tIns="46799" rIns="89999" bIns="46799" rtlCol="0" anchor="ctr">
            <a:normAutofit/>
          </a:bodyPr>
          <a:lstStyle/>
          <a:p>
            <a:pPr lvl="0" eaLnBrk="1" hangingPunct="1"/>
            <a:r>
              <a:rPr lang="cs-CZ" sz="2531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 je to „regionální značka“?</a:t>
            </a:r>
            <a:endParaRPr lang="cs-CZ" sz="2531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89" y="218628"/>
            <a:ext cx="1622822" cy="162282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96980" y="2158275"/>
            <a:ext cx="3567056" cy="39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 smtClean="0"/>
              <a:t>„Jen“ nástroj – </a:t>
            </a:r>
            <a:r>
              <a:rPr lang="cs-CZ" sz="2400" dirty="0" smtClean="0"/>
              <a:t>podniká každý za sebe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Značka není soutěžní, </a:t>
            </a:r>
            <a:r>
              <a:rPr lang="cs-CZ" sz="2400" b="1" dirty="0" smtClean="0"/>
              <a:t>trvalá podpora regionu </a:t>
            </a:r>
            <a:r>
              <a:rPr lang="cs-CZ" sz="2400" dirty="0" smtClean="0"/>
              <a:t>v různých souvislostech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/>
              <a:t>M</a:t>
            </a:r>
            <a:r>
              <a:rPr lang="cs-CZ" sz="2400" b="1" dirty="0" smtClean="0"/>
              <a:t>arketingový nástroj, </a:t>
            </a:r>
            <a:r>
              <a:rPr lang="cs-CZ" sz="2400" dirty="0" smtClean="0"/>
              <a:t>společná i individuální propagace a podpora</a:t>
            </a:r>
            <a:endParaRPr lang="cs-CZ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 smtClean="0"/>
              <a:t>Spolupráce </a:t>
            </a:r>
            <a:r>
              <a:rPr lang="cs-CZ" sz="2400" b="1" dirty="0"/>
              <a:t>a síťování</a:t>
            </a:r>
            <a:r>
              <a:rPr lang="cs-CZ" sz="2400" dirty="0"/>
              <a:t> regionálních </a:t>
            </a:r>
            <a:r>
              <a:rPr lang="cs-CZ" sz="2400" dirty="0" smtClean="0"/>
              <a:t>aktérů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6860" y="1941611"/>
            <a:ext cx="6726179" cy="47705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80" y="2378520"/>
            <a:ext cx="1157731" cy="11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" y="561975"/>
            <a:ext cx="119538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048" y="3057265"/>
            <a:ext cx="1403163" cy="14031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7889" y="5990763"/>
            <a:ext cx="9129486" cy="4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smtClean="0"/>
              <a:t>Nabídka – poptávka (burza / internet) www.trhovnik.cz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653" y="314065"/>
            <a:ext cx="9371015" cy="52711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369" y="1854891"/>
            <a:ext cx="1126523" cy="10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71" y="159922"/>
            <a:ext cx="1622822" cy="16228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27940" y="-15705"/>
            <a:ext cx="5063126" cy="65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značka působí již šestý rok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5</a:t>
            </a:r>
            <a:r>
              <a:rPr lang="cs-CZ" sz="2800" b="1" dirty="0" smtClean="0"/>
              <a:t>6</a:t>
            </a:r>
            <a:r>
              <a:rPr lang="cs-CZ" sz="2800" b="1" dirty="0" smtClean="0"/>
              <a:t> </a:t>
            </a:r>
            <a:r>
              <a:rPr lang="cs-CZ" sz="2800" b="1" dirty="0" smtClean="0"/>
              <a:t>certifikátů </a:t>
            </a:r>
            <a:r>
              <a:rPr lang="cs-CZ" sz="2800" b="1" dirty="0" smtClean="0"/>
              <a:t>(46/3/7)</a:t>
            </a:r>
            <a:endParaRPr lang="cs-CZ" sz="2800" b="1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je reálným marketingovým nástrojem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místní </a:t>
            </a:r>
            <a:r>
              <a:rPr lang="cs-CZ" sz="2800" b="1" dirty="0"/>
              <a:t>a farmářské trhy</a:t>
            </a:r>
            <a:r>
              <a:rPr lang="cs-CZ" sz="2800" dirty="0"/>
              <a:t> na </a:t>
            </a:r>
            <a:r>
              <a:rPr lang="cs-CZ" sz="2800" dirty="0" smtClean="0"/>
              <a:t>Opavsku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propojení na cestovní ruch </a:t>
            </a:r>
            <a:r>
              <a:rPr lang="cs-CZ" sz="2800" dirty="0" smtClean="0"/>
              <a:t>(informační centra, restaurace a ubytování, služby)</a:t>
            </a: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dostala se do povědomí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může být společnou platformou pro spolupráci v regionu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má další potenciál rozvoje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 smtClean="0"/>
              <a:t>reálné výsledky z průzkumů</a:t>
            </a:r>
            <a:endParaRPr lang="cs-CZ" sz="2800" b="1" dirty="0"/>
          </a:p>
        </p:txBody>
      </p:sp>
      <p:sp>
        <p:nvSpPr>
          <p:cNvPr id="9" name="Nadpis 15"/>
          <p:cNvSpPr txBox="1">
            <a:spLocks/>
          </p:cNvSpPr>
          <p:nvPr/>
        </p:nvSpPr>
        <p:spPr>
          <a:xfrm>
            <a:off x="3759200" y="430438"/>
            <a:ext cx="2438805" cy="998154"/>
          </a:xfrm>
          <a:prstGeom prst="rect">
            <a:avLst/>
          </a:prstGeom>
        </p:spPr>
        <p:txBody>
          <a:bodyPr vert="horz" lIns="89999" tIns="46799" rIns="89999" bIns="4679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531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Současnost:</a:t>
            </a:r>
            <a:endParaRPr lang="cs-CZ" sz="2531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71" y="1969317"/>
            <a:ext cx="5745134" cy="43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logo m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5" y="3024581"/>
            <a:ext cx="4701056" cy="27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91750" y="1662506"/>
            <a:ext cx="5961124" cy="1971031"/>
          </a:xfrm>
        </p:spPr>
        <p:txBody>
          <a:bodyPr/>
          <a:lstStyle/>
          <a:p>
            <a:pPr algn="ctr"/>
            <a:r>
              <a:rPr lang="cs-CZ" altLang="cs-CZ" sz="3600" dirty="0">
                <a:solidFill>
                  <a:srgbClr val="FF9900"/>
                </a:solidFill>
              </a:rPr>
              <a:t>Regionální potraviny a </a:t>
            </a:r>
            <a:r>
              <a:rPr lang="cs-CZ" altLang="cs-CZ" sz="3600" dirty="0" smtClean="0">
                <a:solidFill>
                  <a:srgbClr val="FF9900"/>
                </a:solidFill>
              </a:rPr>
              <a:t>výrobky</a:t>
            </a:r>
            <a:br>
              <a:rPr lang="cs-CZ" altLang="cs-CZ" sz="3600" dirty="0" smtClean="0">
                <a:solidFill>
                  <a:srgbClr val="FF9900"/>
                </a:solidFill>
              </a:rPr>
            </a:br>
            <a:r>
              <a:rPr lang="cs-CZ" altLang="cs-CZ" sz="3600" dirty="0" smtClean="0">
                <a:solidFill>
                  <a:srgbClr val="FF9900"/>
                </a:solidFill>
              </a:rPr>
              <a:t>- socioekonomický průzkum –</a:t>
            </a:r>
            <a:r>
              <a:rPr lang="cs-CZ" altLang="cs-CZ" sz="3600" dirty="0">
                <a:solidFill>
                  <a:srgbClr val="FF9900"/>
                </a:solidFill>
              </a:rPr>
              <a:t/>
            </a:r>
            <a:br>
              <a:rPr lang="cs-CZ" altLang="cs-CZ" sz="3600" dirty="0">
                <a:solidFill>
                  <a:srgbClr val="FF9900"/>
                </a:solidFill>
              </a:rPr>
            </a:br>
            <a:r>
              <a:rPr lang="cs-CZ" altLang="cs-CZ" sz="3600" dirty="0" smtClean="0">
                <a:solidFill>
                  <a:srgbClr val="FF9900"/>
                </a:solidFill>
              </a:rPr>
              <a:t>na území ČR</a:t>
            </a:r>
            <a:endParaRPr lang="cs-CZ" sz="2000" dirty="0">
              <a:solidFill>
                <a:srgbClr val="FF990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9854186" y="906333"/>
            <a:ext cx="1732225" cy="453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2017 - 2018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07" y="2034576"/>
            <a:ext cx="1649607" cy="15989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08197" y="3842721"/>
            <a:ext cx="366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Výzkum byl realizován v rámci projektu Bohatství našich regionů,</a:t>
            </a:r>
          </a:p>
          <a:p>
            <a:r>
              <a:rPr lang="cs-CZ" dirty="0"/>
              <a:t>který byl podpořen ze státního rozpočtu ČR z programu Ministerstva zemědělství ČR</a:t>
            </a:r>
          </a:p>
        </p:txBody>
      </p:sp>
    </p:spTree>
    <p:extLst>
      <p:ext uri="{BB962C8B-B14F-4D97-AF65-F5344CB8AC3E}">
        <p14:creationId xmlns:p14="http://schemas.microsoft.com/office/powerpoint/2010/main" val="20992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 regionálních produktů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9AED-53A8-465B-8162-E272F9A77800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18" y="762002"/>
            <a:ext cx="9245324" cy="5959473"/>
          </a:xfrm>
          <a:prstGeom prst="rect">
            <a:avLst/>
          </a:prstGeom>
        </p:spPr>
      </p:pic>
      <p:sp>
        <p:nvSpPr>
          <p:cNvPr id="5" name="Zástupný symbol pro obsah 4"/>
          <p:cNvSpPr txBox="1">
            <a:spLocks/>
          </p:cNvSpPr>
          <p:nvPr/>
        </p:nvSpPr>
        <p:spPr>
          <a:xfrm>
            <a:off x="6474170" y="1607794"/>
            <a:ext cx="4951211" cy="411417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Calibri" panose="020F0502020204030204" pitchFamily="34" charset="0"/>
              <a:buChar char="-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cs-CZ" sz="2000" dirty="0">
                <a:solidFill>
                  <a:schemeClr val="tx1"/>
                </a:solidFill>
              </a:rPr>
              <a:t>Většina respondentů alespoň někdy nakupuje regionální produkty tj. potravinářský či řemeslný výrobek, který má jasnou a přímou vazbu na region svého vzniku.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/>
            <a:endParaRPr lang="cs-CZ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cs-CZ" sz="2000" dirty="0" smtClean="0">
                <a:solidFill>
                  <a:schemeClr val="tx1"/>
                </a:solidFill>
              </a:rPr>
              <a:t>14 </a:t>
            </a:r>
            <a:r>
              <a:rPr lang="cs-CZ" sz="2000" dirty="0">
                <a:solidFill>
                  <a:schemeClr val="tx1"/>
                </a:solidFill>
              </a:rPr>
              <a:t>% nakupuje pravidelně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téměř ¾ respondentů občas.</a:t>
            </a:r>
          </a:p>
          <a:p>
            <a:pPr marL="0" indent="0" algn="just"/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/>
            <a:r>
              <a:rPr lang="cs-CZ" sz="2000" dirty="0" smtClean="0">
                <a:solidFill>
                  <a:schemeClr val="tx1"/>
                </a:solidFill>
              </a:rPr>
              <a:t>Regionální </a:t>
            </a:r>
            <a:r>
              <a:rPr lang="cs-CZ" sz="2000" dirty="0">
                <a:solidFill>
                  <a:schemeClr val="tx1"/>
                </a:solidFill>
              </a:rPr>
              <a:t>produkty pravidelně více nakupují lidé ve věku 25-44 let, vzdělanější lidé, lidé s vyšším socioekonomickým statusem a lidé s dětmi.</a:t>
            </a:r>
          </a:p>
        </p:txBody>
      </p:sp>
      <p:sp>
        <p:nvSpPr>
          <p:cNvPr id="6" name="Pětiúhelník 4">
            <a:hlinkClick r:id="" action="ppaction://noaction"/>
          </p:cNvPr>
          <p:cNvSpPr/>
          <p:nvPr/>
        </p:nvSpPr>
        <p:spPr>
          <a:xfrm>
            <a:off x="8830290" y="5949280"/>
            <a:ext cx="1191016" cy="288032"/>
          </a:xfrm>
          <a:prstGeom prst="homePlat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Detail sociodemografie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87" y="335699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 cstate="print"/>
          <a:srcRect l="15144" t="10401" r="13595" b="62000"/>
          <a:stretch/>
        </p:blipFill>
        <p:spPr>
          <a:xfrm>
            <a:off x="5965019" y="3846630"/>
            <a:ext cx="4330337" cy="108258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/>
          <a:srcRect l="15144" t="9200" r="13595" b="62001"/>
          <a:stretch/>
        </p:blipFill>
        <p:spPr>
          <a:xfrm>
            <a:off x="1908050" y="3973047"/>
            <a:ext cx="3788324" cy="98825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05416-09FA-4228-876A-6CD57B32A1D8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29" name="Obdélník 28"/>
          <p:cNvSpPr/>
          <p:nvPr/>
        </p:nvSpPr>
        <p:spPr>
          <a:xfrm>
            <a:off x="1736568" y="3494447"/>
            <a:ext cx="4030792" cy="1878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ovéPole 51"/>
          <p:cNvSpPr txBox="1"/>
          <p:nvPr/>
        </p:nvSpPr>
        <p:spPr>
          <a:xfrm>
            <a:off x="5571248" y="1114579"/>
            <a:ext cx="39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Typy regionálních produktů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736570" y="1088494"/>
            <a:ext cx="2987087" cy="18583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3627020" y="2724740"/>
            <a:ext cx="1104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Celý vzorek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879976" y="3494448"/>
            <a:ext cx="4575699" cy="18787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2657856" y="1152565"/>
            <a:ext cx="2085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9900"/>
                </a:solidFill>
              </a:rPr>
              <a:t>87 % </a:t>
            </a:r>
            <a:endParaRPr lang="cs-CZ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alespoň někdy nakupuje </a:t>
            </a:r>
            <a:r>
              <a:rPr lang="cs-CZ" sz="2000" b="1" dirty="0">
                <a:solidFill>
                  <a:srgbClr val="FF9900"/>
                </a:solidFill>
              </a:rPr>
              <a:t>regionální produkty.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4837509" y="1091872"/>
            <a:ext cx="5618166" cy="1855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7450154" y="2703729"/>
            <a:ext cx="30123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Alespoň někdy nakupuje lokální/regionální potraviny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562847" y="3541696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Nejsympatičtější označení pro potraviny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5795942" y="3532257"/>
            <a:ext cx="42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</a:rPr>
              <a:t>Asociace s regionálními produkty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027065" y="2458947"/>
            <a:ext cx="1158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Výrobky ze dřeva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6425027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23 %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4944430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83 %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5696374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38 %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7315909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15 %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8160374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15 %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8029515" y="245894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Kosmetika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8792357" y="245894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Keramika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8945567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13 %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9505962" y="245894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Hračky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9679747" y="2119227"/>
            <a:ext cx="6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9900"/>
                </a:solidFill>
                <a:latin typeface="Calibri" panose="020F0502020204030204" pitchFamily="34" charset="0"/>
              </a:rPr>
              <a:t>11 %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12" y="1466677"/>
            <a:ext cx="617408" cy="6174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8888" y="1569780"/>
            <a:ext cx="496005" cy="4960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79" y="1586070"/>
            <a:ext cx="501358" cy="5013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23" y="1564051"/>
            <a:ext cx="580380" cy="5948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4" y="1537369"/>
            <a:ext cx="542662" cy="5426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66" y="1571596"/>
            <a:ext cx="488766" cy="4887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99" y="1591223"/>
            <a:ext cx="445491" cy="445491"/>
          </a:xfrm>
          <a:prstGeom prst="rect">
            <a:avLst/>
          </a:prstGeom>
        </p:spPr>
      </p:pic>
      <p:sp>
        <p:nvSpPr>
          <p:cNvPr id="92" name="TextovéPole 91"/>
          <p:cNvSpPr txBox="1"/>
          <p:nvPr/>
        </p:nvSpPr>
        <p:spPr>
          <a:xfrm>
            <a:off x="6226475" y="245894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Vánoční zboží</a:t>
            </a:r>
          </a:p>
        </p:txBody>
      </p:sp>
      <p:sp>
        <p:nvSpPr>
          <p:cNvPr id="93" name="TextovéPole 92"/>
          <p:cNvSpPr txBox="1"/>
          <p:nvPr/>
        </p:nvSpPr>
        <p:spPr>
          <a:xfrm>
            <a:off x="5582680" y="2458947"/>
            <a:ext cx="782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Nápoje</a:t>
            </a:r>
          </a:p>
        </p:txBody>
      </p:sp>
      <p:sp>
        <p:nvSpPr>
          <p:cNvPr id="94" name="TextovéPole 93"/>
          <p:cNvSpPr txBox="1"/>
          <p:nvPr/>
        </p:nvSpPr>
        <p:spPr>
          <a:xfrm>
            <a:off x="1888712" y="488885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České</a:t>
            </a:r>
          </a:p>
        </p:txBody>
      </p:sp>
      <p:sp>
        <p:nvSpPr>
          <p:cNvPr id="95" name="TextovéPole 94"/>
          <p:cNvSpPr txBox="1"/>
          <p:nvPr/>
        </p:nvSpPr>
        <p:spPr>
          <a:xfrm>
            <a:off x="9645087" y="1159752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7</a:t>
            </a:r>
          </a:p>
        </p:txBody>
      </p:sp>
      <p:pic>
        <p:nvPicPr>
          <p:cNvPr id="96" name="Obrázek 95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90" y="1221811"/>
            <a:ext cx="851301" cy="851301"/>
          </a:xfrm>
          <a:prstGeom prst="rect">
            <a:avLst/>
          </a:prstGeom>
        </p:spPr>
      </p:pic>
      <p:sp>
        <p:nvSpPr>
          <p:cNvPr id="100" name="TextovéPole 99"/>
          <p:cNvSpPr txBox="1"/>
          <p:nvPr/>
        </p:nvSpPr>
        <p:spPr>
          <a:xfrm>
            <a:off x="4591584" y="5104311"/>
            <a:ext cx="1104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Celý vzorek</a:t>
            </a:r>
          </a:p>
        </p:txBody>
      </p:sp>
      <p:sp>
        <p:nvSpPr>
          <p:cNvPr id="101" name="TextovéPole 100"/>
          <p:cNvSpPr txBox="1"/>
          <p:nvPr/>
        </p:nvSpPr>
        <p:spPr>
          <a:xfrm>
            <a:off x="9322302" y="5085249"/>
            <a:ext cx="1104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i="1" dirty="0">
                <a:solidFill>
                  <a:schemeClr val="bg1">
                    <a:lumMod val="50000"/>
                  </a:schemeClr>
                </a:solidFill>
              </a:rPr>
              <a:t>Základ: Celý vzorek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4907116" y="3908452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6</a:t>
            </a:r>
          </a:p>
        </p:txBody>
      </p:sp>
      <p:sp>
        <p:nvSpPr>
          <p:cNvPr id="103" name="TextovéPole 102"/>
          <p:cNvSpPr txBox="1"/>
          <p:nvPr/>
        </p:nvSpPr>
        <p:spPr>
          <a:xfrm>
            <a:off x="4849595" y="2465485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Potraviny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2690904" y="488885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Domácí 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3411345" y="4888857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Regionální</a:t>
            </a:r>
          </a:p>
        </p:txBody>
      </p:sp>
      <p:sp>
        <p:nvSpPr>
          <p:cNvPr id="106" name="TextovéPole 105"/>
          <p:cNvSpPr txBox="1"/>
          <p:nvPr/>
        </p:nvSpPr>
        <p:spPr>
          <a:xfrm>
            <a:off x="4193871" y="4888857"/>
            <a:ext cx="610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Zdravé</a:t>
            </a:r>
          </a:p>
        </p:txBody>
      </p:sp>
      <p:sp>
        <p:nvSpPr>
          <p:cNvPr id="107" name="TextovéPole 106"/>
          <p:cNvSpPr txBox="1"/>
          <p:nvPr/>
        </p:nvSpPr>
        <p:spPr>
          <a:xfrm>
            <a:off x="4670473" y="4888857"/>
            <a:ext cx="628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Lokální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5109794" y="4888857"/>
            <a:ext cx="663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BIO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9647896" y="3586118"/>
            <a:ext cx="66413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TOP 6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5988111" y="487129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Tradice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6957550" y="487129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Kvalita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7799674" y="487129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Region</a:t>
            </a:r>
          </a:p>
        </p:txBody>
      </p:sp>
      <p:sp>
        <p:nvSpPr>
          <p:cNvPr id="113" name="TextovéPole 112"/>
          <p:cNvSpPr txBox="1"/>
          <p:nvPr/>
        </p:nvSpPr>
        <p:spPr>
          <a:xfrm>
            <a:off x="8431444" y="4807148"/>
            <a:ext cx="9463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Rodinné podnikání</a:t>
            </a:r>
          </a:p>
        </p:txBody>
      </p:sp>
      <p:sp>
        <p:nvSpPr>
          <p:cNvPr id="114" name="TextovéPole 113"/>
          <p:cNvSpPr txBox="1"/>
          <p:nvPr/>
        </p:nvSpPr>
        <p:spPr>
          <a:xfrm>
            <a:off x="9073601" y="487129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Originalita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9631117" y="4871291"/>
            <a:ext cx="946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Příroda</a:t>
            </a:r>
          </a:p>
        </p:txBody>
      </p:sp>
      <p:sp>
        <p:nvSpPr>
          <p:cNvPr id="56" name="Nadpis 4"/>
          <p:cNvSpPr>
            <a:spLocks noGrp="1"/>
          </p:cNvSpPr>
          <p:nvPr>
            <p:ph type="title"/>
          </p:nvPr>
        </p:nvSpPr>
        <p:spPr>
          <a:xfrm rot="16200000">
            <a:off x="-111834" y="1490134"/>
            <a:ext cx="1960363" cy="1157083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2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703</Words>
  <Application>Microsoft Office PowerPoint</Application>
  <PresentationFormat>Vlastní</PresentationFormat>
  <Paragraphs>156</Paragraphs>
  <Slides>13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   Podpora zachování lidových tradic a řemesel  v příhraničí  26. 9. 2019</vt:lpstr>
      <vt:lpstr>Prezentace aplikace PowerPoint</vt:lpstr>
      <vt:lpstr>Co je to „regionální značka“?</vt:lpstr>
      <vt:lpstr>Prezentace aplikace PowerPoint</vt:lpstr>
      <vt:lpstr>Prezentace aplikace PowerPoint</vt:lpstr>
      <vt:lpstr>Prezentace aplikace PowerPoint</vt:lpstr>
      <vt:lpstr>Regionální potraviny a výrobky - socioekonomický průzkum – na území ČR</vt:lpstr>
      <vt:lpstr>Nákup regionálních produktů</vt:lpstr>
      <vt:lpstr>Shrnutí</vt:lpstr>
      <vt:lpstr>Shrnutí</vt:lpstr>
      <vt:lpstr>Názory respondentů</vt:lpstr>
      <vt:lpstr>Co dál jako koordinátoři značky plánujeme:</vt:lpstr>
      <vt:lpstr>     Místní akční skupina Opavsko z.s. Hradec nad Moravicí  www.masopavsko.cz  Petra Chroustová chroustova@masopavsko.cz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Zavedena značka „OPAVSKÉ SLEZSKO regionální produkt®“</dc:title>
  <dc:creator>Petr Chroust</dc:creator>
  <cp:lastModifiedBy>Oem</cp:lastModifiedBy>
  <cp:revision>44</cp:revision>
  <dcterms:created xsi:type="dcterms:W3CDTF">2017-02-22T14:56:11Z</dcterms:created>
  <dcterms:modified xsi:type="dcterms:W3CDTF">2019-09-25T20:08:55Z</dcterms:modified>
</cp:coreProperties>
</file>