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Kliknite sem a upravte štýl predlohy nadpisov.</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Kliknite sem a upravte štýl predlohy podnadpisov.</a:t>
            </a:r>
            <a:endParaRPr lang="sk-SK"/>
          </a:p>
        </p:txBody>
      </p:sp>
      <p:sp>
        <p:nvSpPr>
          <p:cNvPr id="4" name="Zástupný symbol dátumu 3"/>
          <p:cNvSpPr>
            <a:spLocks noGrp="1"/>
          </p:cNvSpPr>
          <p:nvPr>
            <p:ph type="dt" sz="half" idx="10"/>
          </p:nvPr>
        </p:nvSpPr>
        <p:spPr/>
        <p:txBody>
          <a:bodyPr/>
          <a:lstStyle/>
          <a:p>
            <a:fld id="{B2CF98C5-8DCC-4255-9959-FAEC058D26ED}" type="datetimeFigureOut">
              <a:rPr lang="sk-SK" smtClean="0"/>
              <a:pPr/>
              <a:t>19. 11. 2019</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B4FAE4C3-F963-47FB-BB15-DE161C047C36}" type="slidenum">
              <a:rPr lang="sk-SK" smtClean="0"/>
              <a:pPr/>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B2CF98C5-8DCC-4255-9959-FAEC058D26ED}" type="datetimeFigureOut">
              <a:rPr lang="sk-SK" smtClean="0"/>
              <a:pPr/>
              <a:t>19. 11. 2019</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B4FAE4C3-F963-47FB-BB15-DE161C047C36}"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B2CF98C5-8DCC-4255-9959-FAEC058D26ED}" type="datetimeFigureOut">
              <a:rPr lang="sk-SK" smtClean="0"/>
              <a:pPr/>
              <a:t>19. 11. 2019</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B4FAE4C3-F963-47FB-BB15-DE161C047C36}"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idx="1"/>
          </p:nvPr>
        </p:nvSpPr>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B2CF98C5-8DCC-4255-9959-FAEC058D26ED}" type="datetimeFigureOut">
              <a:rPr lang="sk-SK" smtClean="0"/>
              <a:pPr/>
              <a:t>19. 11. 2019</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B4FAE4C3-F963-47FB-BB15-DE161C047C36}"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Kliknite sem a upravte štýly predlohy textu.</a:t>
            </a:r>
          </a:p>
        </p:txBody>
      </p:sp>
      <p:sp>
        <p:nvSpPr>
          <p:cNvPr id="4" name="Zástupný symbol dátumu 3"/>
          <p:cNvSpPr>
            <a:spLocks noGrp="1"/>
          </p:cNvSpPr>
          <p:nvPr>
            <p:ph type="dt" sz="half" idx="10"/>
          </p:nvPr>
        </p:nvSpPr>
        <p:spPr/>
        <p:txBody>
          <a:bodyPr/>
          <a:lstStyle/>
          <a:p>
            <a:fld id="{B2CF98C5-8DCC-4255-9959-FAEC058D26ED}" type="datetimeFigureOut">
              <a:rPr lang="sk-SK" smtClean="0"/>
              <a:pPr/>
              <a:t>19. 11. 2019</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B4FAE4C3-F963-47FB-BB15-DE161C047C36}" type="slidenum">
              <a:rPr lang="sk-SK" smtClean="0"/>
              <a:pPr/>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B2CF98C5-8DCC-4255-9959-FAEC058D26ED}" type="datetimeFigureOut">
              <a:rPr lang="sk-SK" smtClean="0"/>
              <a:pPr/>
              <a:t>19. 11. 2019</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B4FAE4C3-F963-47FB-BB15-DE161C047C36}"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B2CF98C5-8DCC-4255-9959-FAEC058D26ED}" type="datetimeFigureOut">
              <a:rPr lang="sk-SK" smtClean="0"/>
              <a:pPr/>
              <a:t>19. 11. 2019</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B4FAE4C3-F963-47FB-BB15-DE161C047C36}"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dátumu 2"/>
          <p:cNvSpPr>
            <a:spLocks noGrp="1"/>
          </p:cNvSpPr>
          <p:nvPr>
            <p:ph type="dt" sz="half" idx="10"/>
          </p:nvPr>
        </p:nvSpPr>
        <p:spPr/>
        <p:txBody>
          <a:bodyPr/>
          <a:lstStyle/>
          <a:p>
            <a:fld id="{B2CF98C5-8DCC-4255-9959-FAEC058D26ED}" type="datetimeFigureOut">
              <a:rPr lang="sk-SK" smtClean="0"/>
              <a:pPr/>
              <a:t>19. 11. 2019</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B4FAE4C3-F963-47FB-BB15-DE161C047C36}"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B2CF98C5-8DCC-4255-9959-FAEC058D26ED}" type="datetimeFigureOut">
              <a:rPr lang="sk-SK" smtClean="0"/>
              <a:pPr/>
              <a:t>19. 11. 2019</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B4FAE4C3-F963-47FB-BB15-DE161C047C36}"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Kliknite sem a upravte štýl predlohy nadpisov.</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B2CF98C5-8DCC-4255-9959-FAEC058D26ED}" type="datetimeFigureOut">
              <a:rPr lang="sk-SK" smtClean="0"/>
              <a:pPr/>
              <a:t>19. 11. 2019</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B4FAE4C3-F963-47FB-BB15-DE161C047C36}" type="slidenum">
              <a:rPr lang="sk-SK" smtClean="0"/>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Kliknite sem a upravte štýl predlohy nadpisov.</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B2CF98C5-8DCC-4255-9959-FAEC058D26ED}" type="datetimeFigureOut">
              <a:rPr lang="sk-SK" smtClean="0"/>
              <a:pPr/>
              <a:t>19. 11. 2019</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B4FAE4C3-F963-47FB-BB15-DE161C047C36}" type="slidenum">
              <a:rPr lang="sk-SK" smtClean="0"/>
              <a:pPr/>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CF98C5-8DCC-4255-9959-FAEC058D26ED}" type="datetimeFigureOut">
              <a:rPr lang="sk-SK" smtClean="0"/>
              <a:pPr/>
              <a:t>19. 11. 2019</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FAE4C3-F963-47FB-BB15-DE161C047C36}"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aktuality.sk/fotogaleria/726844/tony-odpadu-z-britanie-skoncili-v-cesku-pripad-vysetruju-inspektori/2/"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idnes.cz/liberec/zpravy/smrzovka-kamion-odpad-velka-britanie-celnici.A190923_135348_liberec-zpravy_jap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hnonline.sk/autori/22839-lucia-laukova"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dirty="0" smtClean="0"/>
              <a:t>Legislatíva </a:t>
            </a:r>
            <a:endParaRPr lang="sk-SK" dirty="0"/>
          </a:p>
        </p:txBody>
      </p:sp>
      <p:sp>
        <p:nvSpPr>
          <p:cNvPr id="3" name="Podnadpis 2"/>
          <p:cNvSpPr>
            <a:spLocks noGrp="1"/>
          </p:cNvSpPr>
          <p:nvPr>
            <p:ph type="subTitle" idx="1"/>
          </p:nvPr>
        </p:nvSpPr>
        <p:spPr/>
        <p:txBody>
          <a:bodyPr>
            <a:normAutofit fontScale="92500" lnSpcReduction="20000"/>
          </a:bodyPr>
          <a:lstStyle/>
          <a:p>
            <a:r>
              <a:rPr lang="sk-SK" dirty="0" smtClean="0"/>
              <a:t>Ing. Milan Litva</a:t>
            </a:r>
          </a:p>
          <a:p>
            <a:r>
              <a:rPr lang="sk-SK" dirty="0" smtClean="0"/>
              <a:t>Konateľ</a:t>
            </a:r>
          </a:p>
          <a:p>
            <a:r>
              <a:rPr lang="sk-SK" dirty="0" smtClean="0"/>
              <a:t>Združenie obcí Horného Turca na ochranu životného prostredia</a:t>
            </a:r>
            <a:endParaRPr lang="sk-SK"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62500" lnSpcReduction="20000"/>
          </a:bodyPr>
          <a:lstStyle/>
          <a:p>
            <a:pPr>
              <a:buNone/>
            </a:pPr>
            <a:r>
              <a:rPr lang="sk-SK" dirty="0" smtClean="0"/>
              <a:t>§ 4 Pôvodca odpadu a osoby nakladajúce s odpadom</a:t>
            </a:r>
          </a:p>
          <a:p>
            <a:pPr>
              <a:buNone/>
            </a:pPr>
            <a:r>
              <a:rPr lang="sk-SK" dirty="0" smtClean="0"/>
              <a:t> (1) Pôvodca odpadu je a) každý pôvodný pôvodca, ktorého činnosťou odpad vzniká, alebo b) ten, kto vykonáva úpravu, </a:t>
            </a:r>
            <a:r>
              <a:rPr lang="sk-SK" dirty="0" err="1" smtClean="0"/>
              <a:t>zmiešavanie</a:t>
            </a:r>
            <a:r>
              <a:rPr lang="sk-SK" dirty="0" smtClean="0"/>
              <a:t> alebo iné úkony s odpadmi, ak ich výsledkom je zmena povahy alebo zloženia týchto odpadov. </a:t>
            </a:r>
          </a:p>
          <a:p>
            <a:pPr>
              <a:buNone/>
            </a:pPr>
            <a:r>
              <a:rPr lang="sk-SK" dirty="0" smtClean="0"/>
              <a:t>(2) Držiteľ odpadu je pôvodca odpadu alebo osoba, ktorá má odpad v držbe.</a:t>
            </a:r>
          </a:p>
          <a:p>
            <a:pPr>
              <a:buNone/>
            </a:pPr>
            <a:r>
              <a:rPr lang="sk-SK" dirty="0" smtClean="0"/>
              <a:t>(3) Obchodník na účely tohto zákona je podnikateľ, ktorý pri kúpe a následnom predaji odpadu koná vo vlastnom mene a na vlastnú zodpovednosť, vrátane obchodníka, ktorý tento odpad nemá fyzicky v držbe.</a:t>
            </a:r>
          </a:p>
          <a:p>
            <a:pPr>
              <a:buNone/>
            </a:pPr>
            <a:r>
              <a:rPr lang="sk-SK" dirty="0" smtClean="0"/>
              <a:t>(4) Sprostredkovateľ na účely tohto zákona je podnikateľ, ktorý organizuje zhodnocovanie odpadu alebo zneškodňovanie odpadu v mene iných osôb, vrátane sprostredkovateľa, ktorý tento odpad nemá fyzicky v držbe.</a:t>
            </a:r>
          </a:p>
          <a:p>
            <a:pPr>
              <a:buNone/>
            </a:pPr>
            <a:r>
              <a:rPr lang="sk-SK" dirty="0" smtClean="0"/>
              <a:t>(5) Dopravca odpadu na účely tohto zákona je podnikateľ, ktorý vykonáva prepravu odpadu pre cudziu potrebu alebo pre vlastnú potrebu; výkonom prepravy sa rozumie premiestňovanie odpadu. </a:t>
            </a:r>
            <a:endParaRPr lang="sk-SK"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55000" lnSpcReduction="20000"/>
          </a:bodyPr>
          <a:lstStyle/>
          <a:p>
            <a:pPr>
              <a:buNone/>
            </a:pPr>
            <a:r>
              <a:rPr lang="sk-SK" dirty="0" smtClean="0"/>
              <a:t>ŠTVRTÁ ČASŤ ROZŠÍRENÁ ZODPOVEDNOSŤ VÝROBCOV</a:t>
            </a:r>
          </a:p>
          <a:p>
            <a:pPr>
              <a:buNone/>
            </a:pPr>
            <a:r>
              <a:rPr lang="sk-SK" dirty="0" smtClean="0"/>
              <a:t>(1) Vyhradený výrobok je výrobok patriaci do skupiny výrobkov upravenej v druhom až siedmom oddiele tejto časti zákona, na ktoré sa vzťahuje rozšírená zodpovednosť výrobcu. (2) Výrobcom vyhradeného výrobku sa rozumie výrobca elektrozariadení (§ 32), výrobca batérií a akumulátorov (§ 42), výrobca obalov (§ 52), výrobca vozidiel (§ 60), výrobca pneumatík (§ 69), výrobca neobalového výrobku (§ 73). (3) Rozšírená zodpovednosť výrobcu je súhrn povinností výrobcu vyhradeného výrobku, ustanovených v tejto časti zákona alebo v osobitnom predpise,56) vzťahujúcich sa na výrobok počas všetkých fáz jeho životného cyklu, ktorých cieľom je predchádzanie vzniku odpadu z vyhradeného výrobku (ďalej len „vyhradený prúd odpadu“) a posilnenie opätovného použitia, recyklácie alebo iného zhodnotenia tohto prúdu odpadu. Obsah rozšírenej zodpovednosti výrobcu tvoria ustanovené požiadavky na zabezpečenie materiálového zloženia alebo konštrukcie vyhradeného výrobku, informovanosti o jeho zložení a o nakladaní s vyhradeným prúdom odpadu, na zabezpečenie nakladania s vyhradeným prúdom odpadu a na zabezpečenie finančného krytia uvedených činností. </a:t>
            </a:r>
            <a:endParaRPr lang="sk-SK"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85000" lnSpcReduction="20000"/>
          </a:bodyPr>
          <a:lstStyle/>
          <a:p>
            <a:pPr>
              <a:buNone/>
            </a:pPr>
            <a:r>
              <a:rPr lang="sk-SK" dirty="0" smtClean="0"/>
              <a:t>§ 28 Organizácia zodpovednosti výrobcov a zabezpečovanie plnenia vyhradených povinností </a:t>
            </a:r>
          </a:p>
          <a:p>
            <a:pPr>
              <a:buNone/>
            </a:pPr>
            <a:r>
              <a:rPr lang="sk-SK" dirty="0" smtClean="0"/>
              <a:t>(1) Organizácia zodpovednosti výrobcov je právnická osoba so sídlom v Slovenskej republike založená, vlastnená a prevádzkovaná výlučne výrobcami vyhradených výrobkov so sídlom v niektorom z členských štátoch. Organizácia zodpovednosti výrobcov, v súlade s udelenou autorizáciou, zabezpečuje na základe zmluvy o plnení vyhradených povinností plnenie vyhradených povinností za zastúpených výrobcov vyhradeného výrobku. Účelom organizácie zodpovednosti výrobcov nie je dosahovanie zisku. </a:t>
            </a:r>
            <a:endParaRPr lang="sk-SK"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lstStyle/>
          <a:p>
            <a:pPr>
              <a:buNone/>
            </a:pPr>
            <a:r>
              <a:rPr lang="sk-SK" dirty="0" smtClean="0"/>
              <a:t>§ 31 Koordinačné centrum </a:t>
            </a:r>
          </a:p>
          <a:p>
            <a:pPr>
              <a:buNone/>
            </a:pPr>
            <a:r>
              <a:rPr lang="sk-SK" dirty="0" smtClean="0"/>
              <a:t>(1) Koordinačné centrum je právnická osoba založená podľa osobitných predpisov61) na plnenie povinností ustanovených podľa tohto zákona pre vyhradený prúd odpadu, nezaložená na dosahovanie zisku, a ktorá je zapísaná v Registri koordinačných centier. </a:t>
            </a:r>
            <a:endParaRPr lang="sk-SK"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92500" lnSpcReduction="20000"/>
          </a:bodyPr>
          <a:lstStyle/>
          <a:p>
            <a:pPr>
              <a:buNone/>
            </a:pPr>
            <a:r>
              <a:rPr lang="sk-SK" dirty="0" smtClean="0"/>
              <a:t>Druhý oddiel</a:t>
            </a:r>
          </a:p>
          <a:p>
            <a:pPr>
              <a:buNone/>
            </a:pPr>
            <a:r>
              <a:rPr lang="sk-SK" dirty="0" smtClean="0"/>
              <a:t>Elektrozariadenia a </a:t>
            </a:r>
            <a:r>
              <a:rPr lang="sk-SK" dirty="0" err="1" smtClean="0"/>
              <a:t>elektroodpad</a:t>
            </a:r>
            <a:r>
              <a:rPr lang="sk-SK" dirty="0" smtClean="0"/>
              <a:t> </a:t>
            </a:r>
          </a:p>
          <a:p>
            <a:pPr>
              <a:buNone/>
            </a:pPr>
            <a:r>
              <a:rPr lang="sk-SK" dirty="0" smtClean="0"/>
              <a:t>§ 32 Základné ustanovenia </a:t>
            </a:r>
          </a:p>
          <a:p>
            <a:pPr>
              <a:buNone/>
            </a:pPr>
            <a:r>
              <a:rPr lang="sk-SK" dirty="0" smtClean="0"/>
              <a:t>(1) Ak v tomto oddiele nie je ustanovené inak, vzťahujú sa všeobecné ustanovenia tohto zákona na spracovanie </a:t>
            </a:r>
            <a:r>
              <a:rPr lang="sk-SK" dirty="0" err="1" smtClean="0"/>
              <a:t>elektroodpadu</a:t>
            </a:r>
            <a:r>
              <a:rPr lang="sk-SK" dirty="0" smtClean="0"/>
              <a:t>, na nakladanie s </a:t>
            </a:r>
            <a:r>
              <a:rPr lang="sk-SK" dirty="0" err="1" smtClean="0"/>
              <a:t>elektroodpadom</a:t>
            </a:r>
            <a:r>
              <a:rPr lang="sk-SK" dirty="0" smtClean="0"/>
              <a:t> a na nakladanie s odpadmi zo spracovania </a:t>
            </a:r>
            <a:r>
              <a:rPr lang="sk-SK" dirty="0" err="1" smtClean="0"/>
              <a:t>elektroodpadu</a:t>
            </a:r>
            <a:r>
              <a:rPr lang="sk-SK" dirty="0" smtClean="0"/>
              <a:t>. Ustanoveniami tohto oddielu nie sú dotknuté osobitné predpisy upravujúce požiadavky na bezpečnosť a ochranu zdravia,63) chemické látky64) a ekodizajn.56) </a:t>
            </a:r>
            <a:endParaRPr lang="sk-SK"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lnSpcReduction="10000"/>
          </a:bodyPr>
          <a:lstStyle/>
          <a:p>
            <a:pPr>
              <a:buNone/>
            </a:pPr>
            <a:r>
              <a:rPr lang="sk-SK" dirty="0" smtClean="0"/>
              <a:t>§ 35 Nakladanie s </a:t>
            </a:r>
            <a:r>
              <a:rPr lang="sk-SK" dirty="0" err="1" smtClean="0"/>
              <a:t>elektroodpadom</a:t>
            </a:r>
            <a:r>
              <a:rPr lang="sk-SK" dirty="0" smtClean="0"/>
              <a:t> z domácností (1) Výrobca elektrozariadení je povinný zabezpečiť na vlastné náklady individuálne alebo kolektívne nakladanie s odovzdaným </a:t>
            </a:r>
            <a:r>
              <a:rPr lang="sk-SK" dirty="0" err="1" smtClean="0"/>
              <a:t>elektroodpadom</a:t>
            </a:r>
            <a:r>
              <a:rPr lang="sk-SK" dirty="0" smtClean="0"/>
              <a:t> z domácností [§ 34 ods. 1 písm. e) prvý bod], ak pochádza z elektrozariadení z jeho výroby, predaja, cezhraničnej prepravy z iného členského štátu do Slovenskej republiky alebo dovozu uvedených na trh po 13. auguste 2005. </a:t>
            </a:r>
            <a:endParaRPr lang="sk-SK"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77500" lnSpcReduction="20000"/>
          </a:bodyPr>
          <a:lstStyle/>
          <a:p>
            <a:pPr>
              <a:buNone/>
            </a:pPr>
            <a:r>
              <a:rPr lang="sk-SK" dirty="0" smtClean="0"/>
              <a:t>Tretí oddiel Batérie a akumulátory</a:t>
            </a:r>
          </a:p>
          <a:p>
            <a:pPr>
              <a:buNone/>
            </a:pPr>
            <a:r>
              <a:rPr lang="sk-SK" dirty="0" smtClean="0"/>
              <a:t> § 42 Základné ustanovenia </a:t>
            </a:r>
          </a:p>
          <a:p>
            <a:pPr>
              <a:buNone/>
            </a:pPr>
            <a:r>
              <a:rPr lang="sk-SK" dirty="0" smtClean="0"/>
              <a:t>(1) Tento oddiel sa vzťahuje na všetky batérie a akumulátory uvádzané na trh bez ohľadu na ich tvar, objem, hmotnosť, materiálové zloženie alebo použitie bez toho, aby bola dotknutá právna úprava starých vozidiel a </a:t>
            </a:r>
            <a:r>
              <a:rPr lang="sk-SK" dirty="0" err="1" smtClean="0"/>
              <a:t>elektroodpadu</a:t>
            </a:r>
            <a:r>
              <a:rPr lang="sk-SK" dirty="0" smtClean="0"/>
              <a:t>. Tento oddiel zákona sa nevzťahuje na nakladanie s batériami a akumulátormi použitými v zariadeniach, ktoré sú spojené s ochranou dôležitých záujmov týkajúcich sa bezpečnosti Slovenskej republiky, v zbraniach, munícii a vojenskom materiáli, okrem výrobkov, ktoré nie sú osobitne určené na vojenské účely, a v zariadeniach určených na vyslanie do vesmíru a na nakladanie s odpadom z týchto batérií a akumulátorov. </a:t>
            </a:r>
            <a:endParaRPr lang="sk-SK"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92500" lnSpcReduction="10000"/>
          </a:bodyPr>
          <a:lstStyle/>
          <a:p>
            <a:pPr>
              <a:buNone/>
            </a:pPr>
            <a:r>
              <a:rPr lang="sk-SK" dirty="0" smtClean="0"/>
              <a:t>Štvrtý oddiel Obaly a odpady z obalov </a:t>
            </a:r>
          </a:p>
          <a:p>
            <a:pPr>
              <a:buNone/>
            </a:pPr>
            <a:r>
              <a:rPr lang="sk-SK" dirty="0" smtClean="0"/>
              <a:t>§ 52 Základné ustanovenie</a:t>
            </a:r>
          </a:p>
          <a:p>
            <a:pPr>
              <a:buNone/>
            </a:pPr>
            <a:r>
              <a:rPr lang="sk-SK" dirty="0" smtClean="0"/>
              <a:t>(1) Tento oddiel upravuje požiadavky na zloženie, vlastnosti a označovanie obalov a práva a povinnosti pri nakladaní s obalmi s cieľom a) predchádzať vzniku a škodlivosti odpadov z obalov a znižovať ich množstvo a nebezpečnosť pre životné prostredie, b) zamedziť prekážkam v obchodovaní, narušeniu a obmedzeniu hospodárskej súťaže. </a:t>
            </a:r>
            <a:endParaRPr lang="sk-SK"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92500" lnSpcReduction="20000"/>
          </a:bodyPr>
          <a:lstStyle/>
          <a:p>
            <a:pPr>
              <a:buNone/>
            </a:pPr>
            <a:r>
              <a:rPr lang="sk-SK" dirty="0" smtClean="0"/>
              <a:t>Piaty oddiel Vozidlá a staré vozidlá </a:t>
            </a:r>
          </a:p>
          <a:p>
            <a:pPr>
              <a:buNone/>
            </a:pPr>
            <a:r>
              <a:rPr lang="sk-SK" dirty="0" smtClean="0"/>
              <a:t>§ 60 Základné ustanovenia </a:t>
            </a:r>
          </a:p>
          <a:p>
            <a:pPr>
              <a:buNone/>
            </a:pPr>
            <a:r>
              <a:rPr lang="sk-SK" dirty="0" smtClean="0"/>
              <a:t>(1) Tento oddiel sa vzťahuje na vozidlá a na staré vozidlá vrátane ich častí a materiálov bez ohľadu na to, aká údržba a aké opravy sa vykonávali na vozidle počas jeho používania, ako aj bez ohľadu na to, či je vybavené časťami, ktoré dodal výrobca vozidla, alebo inými časťami, ktorých použitie ako náhradných súčiastok je v súlade s osobitnými predpismi76) na údržbu alebo opravu motorových vozidiel. </a:t>
            </a:r>
            <a:endParaRPr lang="sk-SK"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85000" lnSpcReduction="10000"/>
          </a:bodyPr>
          <a:lstStyle/>
          <a:p>
            <a:pPr>
              <a:buNone/>
            </a:pPr>
            <a:r>
              <a:rPr lang="sk-SK" dirty="0" smtClean="0"/>
              <a:t>Šiesty oddiel Pneumatiky a odpadové pneumatiky </a:t>
            </a:r>
          </a:p>
          <a:p>
            <a:pPr>
              <a:buNone/>
            </a:pPr>
            <a:r>
              <a:rPr lang="sk-SK" dirty="0" smtClean="0"/>
              <a:t>§ 69 Základné ustanovenia </a:t>
            </a:r>
          </a:p>
          <a:p>
            <a:pPr marL="514350" indent="-514350">
              <a:buAutoNum type="arabicParenBoth"/>
            </a:pPr>
            <a:r>
              <a:rPr lang="sk-SK" dirty="0" smtClean="0"/>
              <a:t>Tento oddiel sa vzťahuje na pneumatiky, ktoré boli uvedené na trh Slovenskej republiky samostatne bez ohľadu na ich výrobnú značku a dátum ich uvedenia na trh, ako aj na použité pneumatiky pre motorové vozidlá a nemotorové vozidlá, ktoré boli uvedené na trh Slovenskej republiky ich cezhraničnou prepravou z iného členského štátu do Slovenskej republiky alebo dovozom na účel ich protektorovania a na nakladanie s odpadovými pneumatikami.</a:t>
            </a:r>
            <a:endParaRPr lang="sk-SK"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ĺžnik 1"/>
          <p:cNvSpPr/>
          <p:nvPr/>
        </p:nvSpPr>
        <p:spPr>
          <a:xfrm>
            <a:off x="1000100" y="1142984"/>
            <a:ext cx="7643866" cy="5078313"/>
          </a:xfrm>
          <a:prstGeom prst="rect">
            <a:avLst/>
          </a:prstGeom>
        </p:spPr>
        <p:txBody>
          <a:bodyPr wrap="square">
            <a:spAutoFit/>
          </a:bodyPr>
          <a:lstStyle/>
          <a:p>
            <a:r>
              <a:rPr lang="sk-SK" sz="3600" dirty="0" smtClean="0"/>
              <a:t>Úlohou každého štátu je vytvárať pre občanov priaznivé životné prostredie, ktoré má vplyv na zdravie obyvateľstva nielen pre súčasné, ale aj pre budúce generácie. </a:t>
            </a:r>
            <a:br>
              <a:rPr lang="sk-SK" sz="3600" dirty="0" smtClean="0"/>
            </a:br>
            <a:r>
              <a:rPr lang="sk-SK" sz="3600" dirty="0" smtClean="0"/>
              <a:t>Z toho dôvodu vznikajú v štátoch právne predpisy, ktorými sú občania povinní sa riadiť.</a:t>
            </a:r>
          </a:p>
          <a:p>
            <a:r>
              <a:rPr lang="sk-SK" sz="3600" dirty="0" smtClean="0"/>
              <a:t>Nemal by štát urobiť viac </a:t>
            </a:r>
            <a:r>
              <a:rPr lang="sk-SK" sz="3600" dirty="0" smtClean="0"/>
              <a:t>?  </a:t>
            </a:r>
            <a:r>
              <a:rPr lang="sk-SK" sz="3600" smtClean="0"/>
              <a:t>- DPH </a:t>
            </a:r>
            <a:endParaRPr lang="sk-SK"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a:bodyPr>
          <a:lstStyle/>
          <a:p>
            <a:pPr>
              <a:buNone/>
            </a:pPr>
            <a:r>
              <a:rPr lang="sk-SK" dirty="0" smtClean="0"/>
              <a:t>Siedmy oddiel Neobalové výrobky a odpad z nich </a:t>
            </a:r>
          </a:p>
          <a:p>
            <a:pPr>
              <a:buNone/>
            </a:pPr>
            <a:r>
              <a:rPr lang="sk-SK" dirty="0" smtClean="0"/>
              <a:t>§ 73 Základné ustanovenia</a:t>
            </a:r>
          </a:p>
          <a:p>
            <a:pPr>
              <a:buNone/>
            </a:pPr>
            <a:r>
              <a:rPr lang="sk-SK" dirty="0" smtClean="0"/>
              <a:t>(1) Tento oddiel sa vzťahuje na neobalové výrobky uvedené v odseku 3, ktoré sa uvádzajú na trh v Slovenskej republike, a na nakladanie s odpadom z nich, ktorý bude tvoriť súčasť komunálneho odpadu.</a:t>
            </a:r>
            <a:endParaRPr lang="sk-SK"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92500"/>
          </a:bodyPr>
          <a:lstStyle/>
          <a:p>
            <a:pPr>
              <a:buNone/>
            </a:pPr>
            <a:r>
              <a:rPr lang="sk-SK" dirty="0" smtClean="0"/>
              <a:t>PIATA ČASŤ OSOBITNÉ PRÚDY ODPADOV </a:t>
            </a:r>
          </a:p>
          <a:p>
            <a:pPr>
              <a:buNone/>
            </a:pPr>
            <a:r>
              <a:rPr lang="sk-SK" dirty="0" smtClean="0"/>
              <a:t>§ 76 Nakladanie s odpadovými olejmi (1) Odpadové oleje na účely tohto zákona sú všetky minerálne mazacie oleje, syntetické mazacie oleje alebo priemyselné oleje, ktoré už nie sú vhodné na použitie, na ktoré boli pôvodne určené, a to najmä použité mazacie oleje zo spaľovacích motorov, prevodové oleje, mazacie oleje, oleje pre turbíny a hydraulické oleje. </a:t>
            </a:r>
            <a:endParaRPr lang="sk-SK"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92500"/>
          </a:bodyPr>
          <a:lstStyle/>
          <a:p>
            <a:pPr>
              <a:buNone/>
            </a:pPr>
            <a:r>
              <a:rPr lang="sk-SK" dirty="0" smtClean="0"/>
              <a:t>§ 77 Nakladanie so stavebnými odpadmi a odpadmi z demolácií </a:t>
            </a:r>
          </a:p>
          <a:p>
            <a:pPr>
              <a:buNone/>
            </a:pPr>
            <a:r>
              <a:rPr lang="sk-SK" dirty="0" smtClean="0"/>
              <a:t>(1) Stavebné odpady a odpady z demolácií sú odpady, ktoré vznikajú v dôsledku uskutočňovania stavebných prác,98) zabezpečovacích prác,99) ako aj prác vykonávaných pri údržbe stavieb,100) pri úprave stavieb101) alebo odstraňovaní stavieb102) (ďalej len „stavebné a demolačné práce“).</a:t>
            </a:r>
            <a:endParaRPr lang="sk-SK"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a:xfrm>
            <a:off x="457200" y="1142984"/>
            <a:ext cx="8229600" cy="4983179"/>
          </a:xfrm>
        </p:spPr>
        <p:txBody>
          <a:bodyPr>
            <a:noAutofit/>
          </a:bodyPr>
          <a:lstStyle/>
          <a:p>
            <a:pPr>
              <a:buNone/>
            </a:pPr>
            <a:r>
              <a:rPr lang="sk-SK" sz="2000" dirty="0" smtClean="0"/>
              <a:t>ŠIESTA ČASŤ KOMUNÁLNY ODPAD </a:t>
            </a:r>
          </a:p>
          <a:p>
            <a:pPr>
              <a:buNone/>
            </a:pPr>
            <a:r>
              <a:rPr lang="sk-SK" sz="2000" dirty="0" smtClean="0"/>
              <a:t>§ 80 Základné ustanovenia </a:t>
            </a:r>
          </a:p>
          <a:p>
            <a:pPr>
              <a:buNone/>
            </a:pPr>
            <a:r>
              <a:rPr lang="sk-SK" sz="2000" dirty="0" smtClean="0"/>
              <a:t>(1) Komunálne odpady sú odpady z domácnosti vznikajúce na území obce pri činnosti fyzických osôb a odpady podobných vlastností a zloženia, ktorých pôvodcom je právnická osoba alebo fyzická osoba – podnikateľ, </a:t>
            </a:r>
            <a:r>
              <a:rPr lang="sk-SK" sz="2400" u="sng" dirty="0" smtClean="0">
                <a:solidFill>
                  <a:srgbClr val="FF0000"/>
                </a:solidFill>
              </a:rPr>
              <a:t>okrem odpadov vznikajúcich pri bezprostrednom výkone činností tvoriacich predmet podnikania alebo činností právnickej osoby alebo fyzickej osoby – podnikateľa</a:t>
            </a:r>
            <a:r>
              <a:rPr lang="sk-SK" sz="2000" dirty="0" smtClean="0"/>
              <a:t>; za odpady z domácností sa považujú aj odpady z nehnuteľností slúžiacich fyzickým osobám na ich individuálnu rekreáciu, napríklad zo záhrad, chát, chalúp, alebo na parkovanie alebo uskladnenie vozidla používaného pre potreby domácnosti, najmä z garáží, garážových stojísk a parkovacích stojísk. Komunálnymi odpadmi sú aj všetky odpady vznikajúce v obci pri čistení verejných komunikácií a priestranstiev, ktoré sú majetkom obce alebo v správe obce, a taktiež pri údržbe verejnej zelene vrátane parkov a cintorínov, ktoré sú majetkom obce alebo v správe obce a ďalšej zelene na pozemkoch fyzických osôb. </a:t>
            </a:r>
            <a:endParaRPr lang="sk-SK"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70000" lnSpcReduction="20000"/>
          </a:bodyPr>
          <a:lstStyle/>
          <a:p>
            <a:pPr>
              <a:buNone/>
            </a:pPr>
            <a:r>
              <a:rPr lang="sk-SK" dirty="0" smtClean="0"/>
              <a:t>(2) Zložka komunálnych odpadov je ich časť, ktorú možno mechanicky oddeliť a zaradiť ako samostatný druh odpadu. Zložka komunálneho odpadu sa považuje za vytriedenú, ak neobsahuje iné zložky komunálneho odpadu alebo iné nečistoty, ktoré možno zaradiť ako samostatné druhy odpadov.</a:t>
            </a:r>
          </a:p>
          <a:p>
            <a:pPr>
              <a:buNone/>
            </a:pPr>
            <a:r>
              <a:rPr lang="sk-SK" dirty="0" smtClean="0"/>
              <a:t>(3) Triedený zber komunálnych odpadov je činnosť, pri ktorej sa oddelene zbierajú zložky komunálnych odpadov. </a:t>
            </a:r>
          </a:p>
          <a:p>
            <a:pPr>
              <a:buNone/>
            </a:pPr>
            <a:r>
              <a:rPr lang="sk-SK" dirty="0" smtClean="0"/>
              <a:t>(4) Zmesový komunálny odpad je nevytriedený komunálny odpad alebo komunálny odpad po vytriedení zložiek komunálneho odpadu. </a:t>
            </a:r>
          </a:p>
          <a:p>
            <a:pPr>
              <a:buNone/>
            </a:pPr>
            <a:r>
              <a:rPr lang="sk-SK" dirty="0" smtClean="0"/>
              <a:t>(5) Drobný stavebný odpad je odpad z bežných udržiavacích prác107a) vykonávaných fyzickou osobou alebo pre fyzickú osobu, za ktorý sa platí miestny poplatok za komunálne odpady a drobné stavebné odpady.108) </a:t>
            </a:r>
            <a:endParaRPr lang="sk-SK"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92500" lnSpcReduction="10000"/>
          </a:bodyPr>
          <a:lstStyle/>
          <a:p>
            <a:pPr>
              <a:buNone/>
            </a:pPr>
            <a:r>
              <a:rPr lang="sk-SK" dirty="0" smtClean="0"/>
              <a:t>§ 81 Nakladanie s komunálnymi odpadmi a drobnými stavebnými odpadmi </a:t>
            </a:r>
          </a:p>
          <a:p>
            <a:pPr marL="514350" indent="-514350">
              <a:buAutoNum type="arabicParenBoth"/>
            </a:pPr>
            <a:r>
              <a:rPr lang="sk-SK" dirty="0" smtClean="0">
                <a:solidFill>
                  <a:srgbClr val="FF0000"/>
                </a:solidFill>
              </a:rPr>
              <a:t>Za nakladanie s komunálnymi odpadmi, ktoré vznikli na území obce, a s drobnými stavebnými odpadmi, ktoré vznikli na území obce, zodpovedá obec, ak tento zákon neustanovuje inak. </a:t>
            </a:r>
          </a:p>
          <a:p>
            <a:pPr marL="514350" indent="-514350">
              <a:buAutoNum type="arabicParenBoth"/>
            </a:pPr>
            <a:r>
              <a:rPr lang="sk-SK" dirty="0" smtClean="0"/>
              <a:t>(2) Komunálne odpady vrátane oddelene zbieraných zložiek komunálneho odpadu sa podľa Katalógu odpadov zaraďujú do skupiny 20. </a:t>
            </a:r>
            <a:endParaRPr lang="sk-SK"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85000" lnSpcReduction="10000"/>
          </a:bodyPr>
          <a:lstStyle/>
          <a:p>
            <a:pPr>
              <a:buNone/>
            </a:pPr>
            <a:r>
              <a:rPr lang="sk-SK" dirty="0" smtClean="0"/>
              <a:t>(3) Náklady na zbernú nádobu </a:t>
            </a:r>
            <a:r>
              <a:rPr lang="sk-SK" dirty="0" smtClean="0">
                <a:solidFill>
                  <a:srgbClr val="FF0000"/>
                </a:solidFill>
              </a:rPr>
              <a:t>na zmesový komunálny </a:t>
            </a:r>
            <a:r>
              <a:rPr lang="sk-SK" dirty="0" smtClean="0"/>
              <a:t>odpad znáša pôvodný pôvodca odpadu. Obec ustanoví vo všeobecne záväznom nariadení výšku týchto nákladov a ich zahrnutie do miestneho poplatku za komunálne odpady a drobné stavebné odpady alebo ustanoví iný spôsob ich úhrady. </a:t>
            </a:r>
          </a:p>
          <a:p>
            <a:pPr>
              <a:buNone/>
            </a:pPr>
            <a:r>
              <a:rPr lang="sk-SK" dirty="0" smtClean="0"/>
              <a:t>(4) Náklady na zabezpečenie </a:t>
            </a:r>
            <a:r>
              <a:rPr lang="sk-SK" dirty="0" smtClean="0">
                <a:solidFill>
                  <a:srgbClr val="FF0000"/>
                </a:solidFill>
              </a:rPr>
              <a:t>zberných nádob na triedený zber</a:t>
            </a:r>
            <a:r>
              <a:rPr lang="sk-SK" dirty="0" smtClean="0"/>
              <a:t> zložiek komunálnych odpadov, pri ktorých sa uplatňuje rozšírená zodpovednosť výrobcov, znáša výrobca vyhradeného výrobku, príslušná organizácia zodpovednosti výrobcov alebo tretia osoba. </a:t>
            </a:r>
            <a:endParaRPr lang="sk-SK"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92500" lnSpcReduction="20000"/>
          </a:bodyPr>
          <a:lstStyle/>
          <a:p>
            <a:pPr>
              <a:buNone/>
            </a:pPr>
            <a:r>
              <a:rPr lang="sk-SK" dirty="0" smtClean="0"/>
              <a:t>(5) </a:t>
            </a:r>
            <a:r>
              <a:rPr lang="sk-SK" dirty="0" smtClean="0">
                <a:solidFill>
                  <a:srgbClr val="FF0000"/>
                </a:solidFill>
              </a:rPr>
              <a:t>Náklady na zabezpečenie zberných nádob a </a:t>
            </a:r>
            <a:r>
              <a:rPr lang="sk-SK" dirty="0" err="1" smtClean="0">
                <a:solidFill>
                  <a:srgbClr val="FF0000"/>
                </a:solidFill>
              </a:rPr>
              <a:t>kompostovacích</a:t>
            </a:r>
            <a:r>
              <a:rPr lang="sk-SK" dirty="0" smtClean="0">
                <a:solidFill>
                  <a:srgbClr val="FF0000"/>
                </a:solidFill>
              </a:rPr>
              <a:t> zásobníkov na triedený zber zložiek komunálnych odpadov, pri ktorých sa neuplatňuje rozšírená zodpovednosť výrobcov</a:t>
            </a:r>
            <a:r>
              <a:rPr lang="sk-SK" dirty="0" smtClean="0"/>
              <a:t>, </a:t>
            </a:r>
            <a:r>
              <a:rPr lang="sk-SK" dirty="0" smtClean="0">
                <a:solidFill>
                  <a:srgbClr val="FF0000"/>
                </a:solidFill>
              </a:rPr>
              <a:t>znáša obec </a:t>
            </a:r>
            <a:r>
              <a:rPr lang="sk-SK" dirty="0" smtClean="0"/>
              <a:t>a môže ich zahrnúť do miestneho poplatku za komunálne odpady a drobné stavebné odpady. Obec môže ustanoviť vo všeobecne záväznom nariadení iný spôsob úhrady nákladov na zabezpečenie zberných nádob a </a:t>
            </a:r>
            <a:r>
              <a:rPr lang="sk-SK" dirty="0" err="1" smtClean="0"/>
              <a:t>kompostovacích</a:t>
            </a:r>
            <a:r>
              <a:rPr lang="sk-SK" dirty="0" smtClean="0"/>
              <a:t> zásobníkov na biologicky rozložiteľný komunálny odpad. </a:t>
            </a:r>
            <a:endParaRPr lang="sk-SK"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70000" lnSpcReduction="20000"/>
          </a:bodyPr>
          <a:lstStyle/>
          <a:p>
            <a:pPr>
              <a:buNone/>
            </a:pPr>
            <a:r>
              <a:rPr lang="sk-SK" dirty="0" smtClean="0"/>
              <a:t>(6) Zakazuje sa </a:t>
            </a:r>
          </a:p>
          <a:p>
            <a:pPr>
              <a:buNone/>
            </a:pPr>
            <a:r>
              <a:rPr lang="sk-SK" dirty="0" smtClean="0"/>
              <a:t>a) ukladať do zberných nádob určených obcou na zber zmesového komunálneho odpadu </a:t>
            </a:r>
            <a:r>
              <a:rPr lang="sk-SK" dirty="0" smtClean="0">
                <a:solidFill>
                  <a:srgbClr val="FF0000"/>
                </a:solidFill>
              </a:rPr>
              <a:t>iný odpad ako zmesový komunálny odpad </a:t>
            </a:r>
            <a:r>
              <a:rPr lang="sk-SK" dirty="0" smtClean="0"/>
              <a:t>a do zberných nádob určených na triedený zber komunálneho odpadu zložku komunálneho odpadu, pre ktorú nie je nádoba určená,</a:t>
            </a:r>
          </a:p>
          <a:p>
            <a:pPr>
              <a:buNone/>
            </a:pPr>
            <a:r>
              <a:rPr lang="sk-SK" dirty="0" smtClean="0"/>
              <a:t>b) ukladať oddelene vyzbierané zložky komunálneho odpadu, na ktoré sa uplatňuje rozšírená zodpovednosť výrobcov, a vytriedený biologicky rozložiteľný komunálny odpad </a:t>
            </a:r>
            <a:r>
              <a:rPr lang="sk-SK" dirty="0" smtClean="0">
                <a:solidFill>
                  <a:srgbClr val="FF0000"/>
                </a:solidFill>
              </a:rPr>
              <a:t>na skládku odpadov</a:t>
            </a:r>
            <a:r>
              <a:rPr lang="sk-SK" dirty="0" smtClean="0"/>
              <a:t>, okrem nezhodnotiteľných odpadov po </a:t>
            </a:r>
            <a:r>
              <a:rPr lang="sk-SK" dirty="0" err="1" smtClean="0"/>
              <a:t>dotriedení</a:t>
            </a:r>
            <a:r>
              <a:rPr lang="sk-SK" dirty="0" smtClean="0"/>
              <a:t>, </a:t>
            </a:r>
          </a:p>
          <a:p>
            <a:pPr>
              <a:buNone/>
            </a:pPr>
            <a:r>
              <a:rPr lang="sk-SK" dirty="0" smtClean="0"/>
              <a:t>c) vykonávať zber oddelene zbieraných zložiek komunálnych odpadov patriacich do vyhradeného prúdu odpadov bez zariadenia na zber </a:t>
            </a:r>
            <a:r>
              <a:rPr lang="sk-SK" dirty="0" smtClean="0">
                <a:solidFill>
                  <a:srgbClr val="FF0000"/>
                </a:solidFill>
              </a:rPr>
              <a:t>odpadov osobou, ktorá nespĺňa požiadavky podľa tohto zákona. </a:t>
            </a:r>
            <a:endParaRPr lang="sk-SK" dirty="0">
              <a:solidFill>
                <a:srgbClr val="FF00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70000" lnSpcReduction="20000"/>
          </a:bodyPr>
          <a:lstStyle/>
          <a:p>
            <a:pPr>
              <a:buNone/>
            </a:pPr>
            <a:r>
              <a:rPr lang="sk-SK" dirty="0" smtClean="0"/>
              <a:t>(7) Obec je okrem povinností podľa § 10 ods. 1 a § 14 ods. 1 povinná </a:t>
            </a:r>
          </a:p>
          <a:p>
            <a:pPr marL="514350" indent="-514350">
              <a:buAutoNum type="alphaLcParenR"/>
            </a:pPr>
            <a:r>
              <a:rPr lang="sk-SK" dirty="0" smtClean="0"/>
              <a:t>zabezpečiť zber a prepravu zmesového komunálneho odpadu vznikajúceho na jej území na účely jeho zhodnotenia alebo zneškodnenia v súlade s týmto zákonom </a:t>
            </a:r>
            <a:r>
              <a:rPr lang="sk-SK" dirty="0" smtClean="0">
                <a:solidFill>
                  <a:srgbClr val="FF0000"/>
                </a:solidFill>
              </a:rPr>
              <a:t>vrátane zabezpečenia zberných nádob zodpovedajúcich systému zberu </a:t>
            </a:r>
            <a:r>
              <a:rPr lang="sk-SK" dirty="0" smtClean="0"/>
              <a:t>zmesového komunálneho odpadu v obci, </a:t>
            </a:r>
          </a:p>
          <a:p>
            <a:pPr marL="514350" indent="-514350">
              <a:buAutoNum type="alphaLcParenR"/>
            </a:pPr>
            <a:r>
              <a:rPr lang="sk-SK" dirty="0" smtClean="0"/>
              <a:t>zabezpečiť zavedenie a vykonávanie triedeného zberu </a:t>
            </a:r>
          </a:p>
          <a:p>
            <a:pPr marL="514350" indent="-514350">
              <a:buNone/>
            </a:pPr>
            <a:r>
              <a:rPr lang="sk-SK" dirty="0" smtClean="0"/>
              <a:t>         1. </a:t>
            </a:r>
            <a:r>
              <a:rPr lang="sk-SK" dirty="0" smtClean="0">
                <a:solidFill>
                  <a:srgbClr val="FF0000"/>
                </a:solidFill>
              </a:rPr>
              <a:t>biologicky rozložiteľného kuchynského odpadu okrem toho, ktorého pôvodcom je fyzická osoba – podnikateľ a právnická osoba</a:t>
            </a:r>
            <a:r>
              <a:rPr lang="sk-SK" dirty="0" smtClean="0"/>
              <a:t>, ktorá prevádzkuje zariadenie spoločného stravovania109) (ďalej len „prevádzkovateľ kuchyne“) (§ 83 ods. 1), </a:t>
            </a:r>
          </a:p>
          <a:p>
            <a:pPr marL="514350" indent="-514350">
              <a:buNone/>
            </a:pPr>
            <a:r>
              <a:rPr lang="sk-SK" dirty="0" smtClean="0"/>
              <a:t>	2. </a:t>
            </a:r>
            <a:r>
              <a:rPr lang="sk-SK" dirty="0" smtClean="0">
                <a:solidFill>
                  <a:srgbClr val="FF0000"/>
                </a:solidFill>
              </a:rPr>
              <a:t>jedlých olejov a tukov z domácností </a:t>
            </a:r>
            <a:r>
              <a:rPr lang="sk-SK" dirty="0" smtClean="0"/>
              <a:t>a </a:t>
            </a:r>
          </a:p>
          <a:p>
            <a:pPr marL="514350" indent="-514350">
              <a:buNone/>
            </a:pPr>
            <a:r>
              <a:rPr lang="sk-SK" dirty="0" smtClean="0"/>
              <a:t>	3. </a:t>
            </a:r>
            <a:r>
              <a:rPr lang="sk-SK" dirty="0" smtClean="0">
                <a:solidFill>
                  <a:srgbClr val="FF0000"/>
                </a:solidFill>
              </a:rPr>
              <a:t>biologicky rozložiteľných odpadov zo záhrad a parkov vrátane odpadu z cintorínov</a:t>
            </a:r>
            <a:r>
              <a:rPr lang="sk-SK" dirty="0" smtClean="0"/>
              <a:t>,</a:t>
            </a:r>
            <a:endParaRPr lang="sk-SK"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ok 1" descr="Kamión naložený plastovým odpadom z Anglicka">
            <a:hlinkClick r:id="rId2" tooltip="&quot;Kamión naložený plastovým odpadom z Anglicka&quot;"/>
          </p:cNvPr>
          <p:cNvPicPr/>
          <p:nvPr/>
        </p:nvPicPr>
        <p:blipFill>
          <a:blip r:embed="rId3"/>
          <a:srcRect/>
          <a:stretch>
            <a:fillRect/>
          </a:stretch>
        </p:blipFill>
        <p:spPr bwMode="auto">
          <a:xfrm>
            <a:off x="762000" y="1289685"/>
            <a:ext cx="7620000" cy="4278630"/>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lstStyle/>
          <a:p>
            <a:pPr>
              <a:buNone/>
            </a:pPr>
            <a:r>
              <a:rPr lang="sk-SK" dirty="0" smtClean="0"/>
              <a:t>c) </a:t>
            </a:r>
            <a:r>
              <a:rPr lang="sk-SK" u="sng" dirty="0" smtClean="0">
                <a:solidFill>
                  <a:srgbClr val="FF0000"/>
                </a:solidFill>
              </a:rPr>
              <a:t>zabezpečiť zavedenie a vykonávanie triedeného zberu komunálnych odpadov pre papier, plasty, kovy, sklo a viacvrstvové kombinované materiály na báze lepenky najmenej v rozsahu cieľov zberu ustanovených v prílohe č. 3a,</a:t>
            </a:r>
            <a:endParaRPr lang="sk-SK" u="sng" dirty="0">
              <a:solidFill>
                <a:srgbClr val="FF00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92500" lnSpcReduction="10000"/>
          </a:bodyPr>
          <a:lstStyle/>
          <a:p>
            <a:pPr>
              <a:buNone/>
            </a:pPr>
            <a:r>
              <a:rPr lang="sk-SK" dirty="0" smtClean="0"/>
              <a:t>d) umožniť výrobcovi elektrozariadení a výrobcovi prenosných batérií a akumulátorov, príslušnej tretej osobe alebo príslušnej organizácii zodpovednosti výrobcov na ich náklady </a:t>
            </a:r>
          </a:p>
          <a:p>
            <a:pPr>
              <a:buNone/>
            </a:pPr>
            <a:r>
              <a:rPr lang="sk-SK" dirty="0" smtClean="0"/>
              <a:t>	1. zaviesť a prevádzkovať na jej území systém oddeleného zberu </a:t>
            </a:r>
            <a:r>
              <a:rPr lang="sk-SK" dirty="0" err="1" smtClean="0"/>
              <a:t>elektroodpadu</a:t>
            </a:r>
            <a:r>
              <a:rPr lang="sk-SK" dirty="0" smtClean="0"/>
              <a:t> z domácností a použitých prenosných batérií a akumulátorov, </a:t>
            </a:r>
          </a:p>
          <a:p>
            <a:pPr>
              <a:buNone/>
            </a:pPr>
            <a:r>
              <a:rPr lang="sk-SK" dirty="0" smtClean="0"/>
              <a:t>2. užívať v rozsahu potrebnom na tento účel existujúce zariadenia na zber komunálnych odpadov, </a:t>
            </a:r>
            <a:endParaRPr lang="sk-SK"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lstStyle/>
          <a:p>
            <a:pPr>
              <a:buNone/>
            </a:pPr>
            <a:r>
              <a:rPr lang="sk-SK" dirty="0" smtClean="0"/>
              <a:t>e) umožniť organizácii zodpovednosti výrobcov pre obaly, na jej náklady, zber vytriedených zložiek komunálnych odpadov, na ktoré sa uplatňuje rozšírená zodpovednosť výrobcov, </a:t>
            </a:r>
            <a:r>
              <a:rPr lang="sk-SK" dirty="0" smtClean="0">
                <a:solidFill>
                  <a:srgbClr val="FF0000"/>
                </a:solidFill>
              </a:rPr>
              <a:t>a to na základe zmluvy s ňou</a:t>
            </a:r>
            <a:r>
              <a:rPr lang="sk-SK" dirty="0" smtClean="0"/>
              <a:t>; ustanovenie odseku 22 tým nie je dotknuté, </a:t>
            </a:r>
            <a:endParaRPr lang="sk-SK"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85000" lnSpcReduction="20000"/>
          </a:bodyPr>
          <a:lstStyle/>
          <a:p>
            <a:pPr>
              <a:buNone/>
            </a:pPr>
            <a:r>
              <a:rPr lang="sk-SK" dirty="0" smtClean="0"/>
              <a:t>f) na žiadosť organizácie zodpovednosti výrobcov poskytnúť údaje podľa § 28 ods. 5 písm. d) druhého bodu, </a:t>
            </a:r>
          </a:p>
          <a:p>
            <a:pPr>
              <a:buNone/>
            </a:pPr>
            <a:r>
              <a:rPr lang="sk-SK" dirty="0" smtClean="0"/>
              <a:t>g) zabezpečiť podľa potreby, </a:t>
            </a:r>
            <a:r>
              <a:rPr lang="sk-SK" dirty="0" smtClean="0">
                <a:solidFill>
                  <a:srgbClr val="FF0000"/>
                </a:solidFill>
              </a:rPr>
              <a:t>najmenej dvakrát do roka, zber a prepravu objemných odpadov, drobných stavebných odpadov</a:t>
            </a:r>
            <a:r>
              <a:rPr lang="sk-SK" dirty="0" smtClean="0"/>
              <a:t> v rozsahu do 1 m3 od jednej fyzickej osoby, ak v obci nebol zavedený ich množstvový zber a oddelene zbieraných zložiek komunálneho odpadu z domácností s obsahom škodlivých látok na účely ich zhodnotenia alebo zneškodnenia; </a:t>
            </a:r>
            <a:r>
              <a:rPr lang="sk-SK" dirty="0" smtClean="0">
                <a:solidFill>
                  <a:srgbClr val="FF0000"/>
                </a:solidFill>
              </a:rPr>
              <a:t>to sa nevzťahuje na obec, ktorá má menej ako 5 000 obyvateľov a na jej území je zriadený zberný dvor, </a:t>
            </a:r>
            <a:endParaRPr lang="sk-SK" dirty="0">
              <a:solidFill>
                <a:srgbClr val="FF00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lstStyle/>
          <a:p>
            <a:pPr>
              <a:buNone/>
            </a:pPr>
            <a:r>
              <a:rPr lang="sk-SK" dirty="0" smtClean="0"/>
              <a:t>h) </a:t>
            </a:r>
            <a:r>
              <a:rPr lang="sk-SK" dirty="0" smtClean="0">
                <a:solidFill>
                  <a:srgbClr val="FF0000"/>
                </a:solidFill>
              </a:rPr>
              <a:t>zverejniť na svojom webovom sídle </a:t>
            </a:r>
            <a:r>
              <a:rPr lang="sk-SK" dirty="0" smtClean="0"/>
              <a:t>podrobný všeobecne zrozumiteľný popis celého systému nakladania s komunálnymi odpadmi vrátane triedeného zberu v obci, </a:t>
            </a:r>
          </a:p>
          <a:p>
            <a:pPr>
              <a:buNone/>
            </a:pPr>
            <a:r>
              <a:rPr lang="sk-SK" dirty="0" smtClean="0"/>
              <a:t>i) zabezpečiť podľa potreby, najmenej jedenkrát do roka, </a:t>
            </a:r>
            <a:r>
              <a:rPr lang="sk-SK" dirty="0" smtClean="0">
                <a:solidFill>
                  <a:srgbClr val="FF0000"/>
                </a:solidFill>
              </a:rPr>
              <a:t>informačnú kampaň zameranú na </a:t>
            </a:r>
            <a:r>
              <a:rPr lang="sk-SK" dirty="0" smtClean="0"/>
              <a:t>zvýšenie triedeného zberu biologicky rozložiteľných komunálnych odpadov.</a:t>
            </a:r>
            <a:endParaRPr lang="sk-SK"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85000" lnSpcReduction="20000"/>
          </a:bodyPr>
          <a:lstStyle/>
          <a:p>
            <a:pPr>
              <a:buNone/>
            </a:pPr>
            <a:r>
              <a:rPr lang="sk-SK" dirty="0" smtClean="0"/>
              <a:t>(9) Pôvodca komunálnych odpadov je povinný</a:t>
            </a:r>
          </a:p>
          <a:p>
            <a:pPr>
              <a:buNone/>
            </a:pPr>
            <a:r>
              <a:rPr lang="sk-SK" dirty="0" smtClean="0"/>
              <a:t> a) nakladať alebo inak s nimi zaobchádzať v súlade so všeobecne záväzným nariadením obce, </a:t>
            </a:r>
          </a:p>
          <a:p>
            <a:pPr>
              <a:buNone/>
            </a:pPr>
            <a:r>
              <a:rPr lang="sk-SK" dirty="0" smtClean="0"/>
              <a:t>b) zapojiť sa do systému zberu komunálnych odpadov v obci, </a:t>
            </a:r>
          </a:p>
          <a:p>
            <a:pPr>
              <a:buNone/>
            </a:pPr>
            <a:r>
              <a:rPr lang="sk-SK" dirty="0" smtClean="0"/>
              <a:t>c) užívať zberné nádoby zodpovedajúce systému zberu komunálnych odpadov v obci, </a:t>
            </a:r>
          </a:p>
          <a:p>
            <a:pPr>
              <a:buNone/>
            </a:pPr>
            <a:r>
              <a:rPr lang="sk-SK" dirty="0" smtClean="0"/>
              <a:t>d) ukladať zmesový komunálny odpad, oddelene zbierané zložky komunálneho odpadu a drobné stavebné odpady na účely ich zberu na miesta určené obcou a do zberných nádob zodpovedajúcich systému zberu komunálnych odpadov v obci. </a:t>
            </a:r>
            <a:endParaRPr lang="sk-SK"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77500" lnSpcReduction="20000"/>
          </a:bodyPr>
          <a:lstStyle/>
          <a:p>
            <a:pPr>
              <a:buNone/>
            </a:pPr>
            <a:r>
              <a:rPr lang="sk-SK" dirty="0" smtClean="0"/>
              <a:t>(10) Náklady na činnosti nakladania so zmesovým komunálnym odpadom, drobným stavebným odpadom, ak v obci nebol zavedený množstvový zber drobného stavebného odpadu a biologicky rozložiteľným komunálnym odpadom, náklady triedeného zberu zložiek komunálneho odpadu, na ktoré sa nevzťahuje rozšírená zodpovednosť výrobcov, a náklady spôsobené nedôsledným triedením oddelene zbieraných zložiek komunálneho odpadu, na ktoré sa vzťahuje rozšírená zodpovednosť výrobcov, a </a:t>
            </a:r>
            <a:r>
              <a:rPr lang="sk-SK" dirty="0" smtClean="0">
                <a:solidFill>
                  <a:srgbClr val="FF0000"/>
                </a:solidFill>
              </a:rPr>
              <a:t>náklady presahujúce výšku obvyklých nákladov podľa § 59 ods. 8</a:t>
            </a:r>
            <a:r>
              <a:rPr lang="sk-SK" dirty="0" smtClean="0"/>
              <a:t>, </a:t>
            </a:r>
            <a:r>
              <a:rPr lang="sk-SK" u="sng" dirty="0" smtClean="0">
                <a:solidFill>
                  <a:srgbClr val="FF0000"/>
                </a:solidFill>
              </a:rPr>
              <a:t>hradí obec z miestneho poplatku </a:t>
            </a:r>
            <a:r>
              <a:rPr lang="sk-SK" dirty="0" smtClean="0"/>
              <a:t>za komunálne odpady a drobné stavebné odpady podľa osobitného predpisu.108) </a:t>
            </a:r>
            <a:endParaRPr lang="sk-SK"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85000" lnSpcReduction="10000"/>
          </a:bodyPr>
          <a:lstStyle/>
          <a:p>
            <a:pPr>
              <a:buNone/>
            </a:pPr>
            <a:r>
              <a:rPr lang="sk-SK" dirty="0" smtClean="0"/>
              <a:t>§ 59 Povinnosti a práva organizácie zodpovednosti výrobcov pre obaly </a:t>
            </a:r>
          </a:p>
          <a:p>
            <a:pPr>
              <a:buNone/>
            </a:pPr>
            <a:r>
              <a:rPr lang="sk-SK" dirty="0" smtClean="0"/>
              <a:t>(9) Organizácia zodpovednosti výrobcov pre obaly je oprávnená vykonávať priebežnú kontrolu skutočného zloženia oddelene zbieranej zložky komunálneho odpadu v zbernej nádobe pre ňu určenej; </a:t>
            </a:r>
            <a:r>
              <a:rPr lang="sk-SK" dirty="0" smtClean="0">
                <a:solidFill>
                  <a:srgbClr val="FF0000"/>
                </a:solidFill>
              </a:rPr>
              <a:t>ak zistí, že jej obsah zahŕňa inú zložku komunálneho odpadu, než pre akú je zberná nádoba určená, v rozsahu nad prípustnú mieru znečistenia ustanovenú v prílohe č. 8a, za nakladanie s takto vyzbieranou zložkou komunálneho odpadu v uvedenej zbernej nádobe zodpovedá obec. </a:t>
            </a:r>
            <a:endParaRPr lang="sk-SK" dirty="0">
              <a:solidFill>
                <a:srgbClr val="FF000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lstStyle/>
          <a:p>
            <a:pPr>
              <a:buNone/>
            </a:pPr>
            <a:r>
              <a:rPr lang="sk-SK" dirty="0" smtClean="0"/>
              <a:t>(11) </a:t>
            </a:r>
            <a:r>
              <a:rPr lang="sk-SK" dirty="0" smtClean="0">
                <a:solidFill>
                  <a:srgbClr val="FF0000"/>
                </a:solidFill>
              </a:rPr>
              <a:t>Náklady triedeného zberu </a:t>
            </a:r>
            <a:r>
              <a:rPr lang="sk-SK" dirty="0" smtClean="0"/>
              <a:t>oddelene zbieranej zložky komunálneho odpadu patriacej do vyhradeného prúdu odpadu, vrátane zberu a vytriedenia týchto zložiek na zbernom dvore, </a:t>
            </a:r>
            <a:r>
              <a:rPr lang="sk-SK" dirty="0" smtClean="0">
                <a:solidFill>
                  <a:srgbClr val="FF0000"/>
                </a:solidFill>
              </a:rPr>
              <a:t>znášajú výrobcovia vyhradených výrobkov</a:t>
            </a:r>
            <a:r>
              <a:rPr lang="sk-SK" dirty="0" smtClean="0"/>
              <a:t>, tretie osoby alebo organizácie zodpovednosti výrobcov, ktorí zodpovedajú za nakladanie s vyhradeným prúdom odpadu v tejto obci. </a:t>
            </a:r>
            <a:endParaRPr lang="sk-SK"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92500" lnSpcReduction="20000"/>
          </a:bodyPr>
          <a:lstStyle/>
          <a:p>
            <a:pPr>
              <a:buNone/>
            </a:pPr>
            <a:r>
              <a:rPr lang="sk-SK" dirty="0" smtClean="0"/>
              <a:t>(12) Obec pri ustanovení výšky miestneho poplatku za komunálny odpad a drobný stavebný odpad108) vychádza zo skutočných nákladov obce na nakladanie s komunálnym odpadom a drobným staveným odpadom vrátane nákladov uvedených v odseku 10. Do miestneho poplatku obec </a:t>
            </a:r>
            <a:r>
              <a:rPr lang="sk-SK" dirty="0" smtClean="0">
                <a:solidFill>
                  <a:srgbClr val="FF0000"/>
                </a:solidFill>
              </a:rPr>
              <a:t>nemôže zahrnúť náklady </a:t>
            </a:r>
            <a:r>
              <a:rPr lang="sk-SK" dirty="0" smtClean="0"/>
              <a:t>uvedené v odseku 11. Výnos miestneho poplatku za komunálne odpady a drobné stavebné odpady použije obec výlučne na zber, prepravu, zhodnocovanie a zneškodňovanie komunálnych odpadov a drobných stavebných odpadov. </a:t>
            </a:r>
            <a:endParaRPr lang="sk-SK"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77500" lnSpcReduction="20000"/>
          </a:bodyPr>
          <a:lstStyle/>
          <a:p>
            <a:pPr>
              <a:buNone/>
            </a:pPr>
            <a:r>
              <a:rPr lang="sk-SK" dirty="0" smtClean="0"/>
              <a:t>Kamióny naložené plastovým odpadom z Veľkej Británie skončili na severe Česka. Za dva dni tam priviezli deväť kamiónov odpadu naloženého v Anglicku. </a:t>
            </a:r>
          </a:p>
          <a:p>
            <a:pPr>
              <a:buNone/>
            </a:pPr>
            <a:r>
              <a:rPr lang="sk-SK" dirty="0" smtClean="0"/>
              <a:t>Českí colníci si vytipovali minulý utorok kamión, ktorý budú kontrolovať. Vodič im pri prehliadke povedal, že vezie náklad plastového odpadu zo </a:t>
            </a:r>
            <a:r>
              <a:rPr lang="sk-SK" dirty="0" err="1" smtClean="0"/>
              <a:t>Smržovky</a:t>
            </a:r>
            <a:r>
              <a:rPr lang="sk-SK" dirty="0" smtClean="0"/>
              <a:t>, meste v regióne blízko </a:t>
            </a:r>
            <a:r>
              <a:rPr lang="sk-SK" dirty="0" err="1" smtClean="0"/>
              <a:t>Liberca</a:t>
            </a:r>
            <a:r>
              <a:rPr lang="sk-SK" dirty="0" smtClean="0"/>
              <a:t>. Počas kontroly si však colníci všimli medzinárodný prepravný doklad v kabíne vodiča. Podľa dokladu bol odpad naložený v Anglicku. Na prípad upozornil web </a:t>
            </a:r>
            <a:r>
              <a:rPr lang="sk-SK" dirty="0" err="1" smtClean="0">
                <a:hlinkClick r:id="rId2"/>
              </a:rPr>
              <a:t>idnes.cz</a:t>
            </a:r>
            <a:r>
              <a:rPr lang="sk-SK" dirty="0" smtClean="0"/>
              <a:t>.</a:t>
            </a:r>
          </a:p>
          <a:p>
            <a:pPr>
              <a:buNone/>
            </a:pPr>
            <a:r>
              <a:rPr lang="sk-SK" dirty="0" smtClean="0"/>
              <a:t>Ako miesto dodania bola v doklade uvedená </a:t>
            </a:r>
            <a:r>
              <a:rPr lang="sk-SK" dirty="0" err="1" smtClean="0"/>
              <a:t>Smržovka</a:t>
            </a:r>
            <a:r>
              <a:rPr lang="sk-SK" dirty="0" smtClean="0"/>
              <a:t>. Vodič neskôr colníkom potvrdil, že odpad skutočne naložil v Anglicku, kde dostal nový dodací list a pokračoval v ceste do Srnia neďaleko Českej </a:t>
            </a:r>
            <a:r>
              <a:rPr lang="sk-SK" dirty="0" err="1" smtClean="0"/>
              <a:t>Lípy</a:t>
            </a:r>
            <a:r>
              <a:rPr lang="sk-SK" dirty="0" smtClean="0"/>
              <a:t>.</a:t>
            </a:r>
          </a:p>
          <a:p>
            <a:pPr>
              <a:buNone/>
            </a:pPr>
            <a:endParaRPr lang="sk-SK"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92500" lnSpcReduction="20000"/>
          </a:bodyPr>
          <a:lstStyle/>
          <a:p>
            <a:pPr>
              <a:buNone/>
            </a:pPr>
            <a:r>
              <a:rPr lang="sk-SK" dirty="0" smtClean="0"/>
              <a:t>(13) Vykonávať na území obce zber, vrátane mobilného zberu, a prepravu komunálnych odpadov, s výnimkou biologicky rozložiteľného kuchynského a reštauračného odpadu od prevádzkovateľa kuchyne, </a:t>
            </a:r>
            <a:r>
              <a:rPr lang="sk-SK" dirty="0" smtClean="0">
                <a:solidFill>
                  <a:srgbClr val="FF0000"/>
                </a:solidFill>
              </a:rPr>
              <a:t>môže obec sama alebo ten</a:t>
            </a:r>
            <a:r>
              <a:rPr lang="sk-SK" dirty="0" smtClean="0"/>
              <a:t>, kto má uzatvorenú zmluvu na vykonávanie tejto činnosti s obcou; to sa nevzťahuje na distribútorov vykonávajúcich spätný zber a zber prostredníctvom zberného miesta použitých prenosných batérií a akumulátorov a </a:t>
            </a:r>
            <a:r>
              <a:rPr lang="sk-SK" dirty="0" err="1" smtClean="0"/>
              <a:t>elektroodpadu</a:t>
            </a:r>
            <a:r>
              <a:rPr lang="sk-SK" dirty="0" smtClean="0"/>
              <a:t>. </a:t>
            </a:r>
            <a:endParaRPr lang="sk-SK"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lstStyle/>
          <a:p>
            <a:pPr>
              <a:buNone/>
            </a:pPr>
            <a:r>
              <a:rPr lang="sk-SK" dirty="0" smtClean="0"/>
              <a:t>(14) Zmluva medzi obcou a tým, kto na jej území vykonáva triedený zber komunálnych odpadov pre zložku papier, plasty, kovy, sklo a viacvrstvové kombinované materiály na báze lepenky, </a:t>
            </a:r>
            <a:r>
              <a:rPr lang="sk-SK" dirty="0" smtClean="0">
                <a:solidFill>
                  <a:srgbClr val="FF0000"/>
                </a:solidFill>
              </a:rPr>
              <a:t>musí okrem všeobecných náležitostí obsahovať aj spôsob a podmienky úhrady nákladov uhrádzaných obcou podľa § 59 ods. 8.</a:t>
            </a:r>
          </a:p>
          <a:p>
            <a:pPr>
              <a:buNone/>
            </a:pPr>
            <a:endParaRPr lang="sk-SK"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lstStyle/>
          <a:p>
            <a:pPr>
              <a:buNone/>
            </a:pPr>
            <a:r>
              <a:rPr lang="sk-SK" dirty="0" smtClean="0"/>
              <a:t>(17) </a:t>
            </a:r>
            <a:r>
              <a:rPr lang="sk-SK" dirty="0" smtClean="0">
                <a:solidFill>
                  <a:srgbClr val="FF0000"/>
                </a:solidFill>
              </a:rPr>
              <a:t>Prevádzkovateľ kuchyne</a:t>
            </a:r>
            <a:r>
              <a:rPr lang="sk-SK" dirty="0" smtClean="0"/>
              <a:t>, držiteľ komunálneho odpadu a držiteľ drobného stavebného odpadu alebo ten, kto nakladá s komunálnymi odpadmi alebo s drobnými stavebnými odpadmi na území obce, je povinný </a:t>
            </a:r>
            <a:r>
              <a:rPr lang="sk-SK" dirty="0" smtClean="0">
                <a:solidFill>
                  <a:srgbClr val="FF0000"/>
                </a:solidFill>
              </a:rPr>
              <a:t>na vyžiadanie obce poskytnúť pravdivé a úplné informácie </a:t>
            </a:r>
            <a:r>
              <a:rPr lang="sk-SK" dirty="0" smtClean="0"/>
              <a:t>súvisiace s nakladaním s komunálnymi odpadmi a drobnými stavebnými odpadmi.</a:t>
            </a:r>
            <a:endParaRPr lang="sk-SK"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pic>
        <p:nvPicPr>
          <p:cNvPr id="4" name="Zástupný symbol obsahu 3" descr="Na boj s odpadom chýba 40 miliónov"/>
          <p:cNvPicPr>
            <a:picLocks noGrp="1"/>
          </p:cNvPicPr>
          <p:nvPr>
            <p:ph idx="1"/>
          </p:nvPr>
        </p:nvPicPr>
        <p:blipFill>
          <a:blip r:embed="rId2"/>
          <a:srcRect/>
          <a:stretch>
            <a:fillRect/>
          </a:stretch>
        </p:blipFill>
        <p:spPr bwMode="auto">
          <a:xfrm>
            <a:off x="1752600" y="1699101"/>
            <a:ext cx="5638800" cy="4328160"/>
          </a:xfrm>
          <a:prstGeom prst="rect">
            <a:avLst/>
          </a:prstGeom>
          <a:noFill/>
          <a:ln w="9525">
            <a:noFill/>
            <a:miter lim="800000"/>
            <a:headEnd/>
            <a:tailEnd/>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lstStyle/>
          <a:p>
            <a:r>
              <a:rPr lang="sk-SK" dirty="0" smtClean="0"/>
              <a:t>Na boj s odpadom chýba 40 miliónov</a:t>
            </a:r>
          </a:p>
          <a:p>
            <a:pPr fontAlgn="ctr"/>
            <a:r>
              <a:rPr lang="sk-SK" dirty="0" smtClean="0"/>
              <a:t>Autor: </a:t>
            </a:r>
            <a:r>
              <a:rPr lang="sk-SK" u="sng" dirty="0" smtClean="0">
                <a:hlinkClick r:id="rId2" tooltip="Lucia Lauková"/>
              </a:rPr>
              <a:t>Lucia Lauková</a:t>
            </a:r>
            <a:r>
              <a:rPr lang="sk-SK" dirty="0" smtClean="0"/>
              <a:t> </a:t>
            </a:r>
          </a:p>
          <a:p>
            <a:r>
              <a:rPr lang="sk-SK" i="1" dirty="0" smtClean="0"/>
              <a:t>Podľa výrobcov obalov potrebuje štát zdvojnásobiť investície do odpadového hospodárstva.</a:t>
            </a:r>
            <a:endParaRPr lang="sk-SK" dirty="0" smtClean="0"/>
          </a:p>
          <a:p>
            <a:pPr>
              <a:buNone/>
            </a:pPr>
            <a:endParaRPr lang="sk-SK"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85000" lnSpcReduction="10000"/>
          </a:bodyPr>
          <a:lstStyle/>
          <a:p>
            <a:r>
              <a:rPr lang="sk-SK" dirty="0" smtClean="0"/>
              <a:t>Zdroj: Pavol </a:t>
            </a:r>
            <a:r>
              <a:rPr lang="sk-SK" dirty="0" err="1" smtClean="0"/>
              <a:t>Funtál</a:t>
            </a:r>
            <a:endParaRPr lang="sk-SK" dirty="0" smtClean="0"/>
          </a:p>
          <a:p>
            <a:r>
              <a:rPr lang="sk-SK" dirty="0" smtClean="0"/>
              <a:t>Slovensko zaplavujú smeti. Podľa najnovších údajov Európskej komisie recyklujeme necelú štvrtinu komunálneho odpadu. Na skládky vyhadzujeme v prepočte na obyvateľa dvakrát viac, ako je európsky priemer, aj najviac z okolitých krajín. Ministerstvo životného prostredia priznáva, že Slovensko európsky záväzok zhodnocovať polovicu odpadu do roku 2020 zrejme nesplní. Situáciu chce rezort zlepšiť novými zákonmi. Výrobcovia však volajú po zvýšení investícií.</a:t>
            </a:r>
          </a:p>
          <a:p>
            <a:pPr>
              <a:buNone/>
            </a:pPr>
            <a:endParaRPr lang="sk-SK"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lstStyle/>
          <a:p>
            <a:pPr>
              <a:buNone/>
            </a:pPr>
            <a:r>
              <a:rPr lang="sk-SK" b="1" dirty="0" smtClean="0"/>
              <a:t>Skládkujeme najviac </a:t>
            </a:r>
            <a:br>
              <a:rPr lang="sk-SK" b="1" dirty="0" smtClean="0"/>
            </a:br>
            <a:r>
              <a:rPr lang="sk-SK" dirty="0" smtClean="0"/>
              <a:t>Kým v susednom Rakúsku za rok 2017 skončilo na skládke 12 kilogramov komunálneho odpadu na obyvateľa, na Slovensku to bolo až 20-krát viac, teda 229 kilogramov. To je zároveň najviac spomedzi </a:t>
            </a:r>
            <a:r>
              <a:rPr lang="sk-SK" dirty="0" err="1" smtClean="0"/>
              <a:t>ok</a:t>
            </a:r>
            <a:endParaRPr lang="sk-SK" dirty="0" smtClean="0"/>
          </a:p>
          <a:p>
            <a:pPr>
              <a:buNone/>
            </a:pPr>
            <a:endParaRPr lang="sk-SK"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70000" lnSpcReduction="20000"/>
          </a:bodyPr>
          <a:lstStyle/>
          <a:p>
            <a:pPr>
              <a:buNone/>
            </a:pPr>
            <a:r>
              <a:rPr lang="sk-SK" dirty="0" smtClean="0"/>
              <a:t>(18) Ak obec zavedie na svojom území alebo jeho časti </a:t>
            </a:r>
            <a:r>
              <a:rPr lang="sk-SK" sz="4600" u="sng" dirty="0" smtClean="0">
                <a:solidFill>
                  <a:srgbClr val="FF0000"/>
                </a:solidFill>
              </a:rPr>
              <a:t>množstvový zber zmesového komunálneho odpadu </a:t>
            </a:r>
            <a:r>
              <a:rPr lang="sk-SK" dirty="0" smtClean="0"/>
              <a:t>pre všetkých pôvodcov komunálnych odpadov alebo pre niektoré kategórie pôvodcov komunálnych odpadov, je povinná umožniť pôvodcom komunálnych odpadov, ktorých sa tento zber týka a) individuálne určenie intervalu odvozu komunálnych odpadov z miesta určeného obcou podľa odseku 9 písm. d), pričom pri iných ako biologicky rozložiteľných komunálnych odpadoch môže byť tento interval aj dlhší ako 14 dní, alebo b) výber veľkosti zbernej nádoby aspoň z troch možností, ktoré ustanoví obec vo všeobecne záväznom nariadení podľa odseku 8; ak ide o pôvodcov komunálnych odpadov, ktorí sú spoluvlastníkmi nehnuteľnosti, alebo ak ide o bytový dom, výber veľkosti zbernej nádoby je možný len po dohode všetkých pôvodcov, ak sa tí nedohodnú, rozhodne obec. </a:t>
            </a:r>
            <a:endParaRPr lang="sk-SK"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92500" lnSpcReduction="10000"/>
          </a:bodyPr>
          <a:lstStyle/>
          <a:p>
            <a:pPr>
              <a:buNone/>
            </a:pPr>
            <a:r>
              <a:rPr lang="sk-SK" dirty="0" smtClean="0"/>
              <a:t>(19) Obec, na ktorej území nie je zavedený množstvový zber zmesového komunálneho odpadu, je na základe žiadosti povinná zaviesť množstvový zber u takej </a:t>
            </a:r>
            <a:r>
              <a:rPr lang="sk-SK" dirty="0" smtClean="0">
                <a:solidFill>
                  <a:srgbClr val="FF0000"/>
                </a:solidFill>
              </a:rPr>
              <a:t>právnickej osoby </a:t>
            </a:r>
            <a:r>
              <a:rPr lang="sk-SK" dirty="0" smtClean="0"/>
              <a:t>alebo </a:t>
            </a:r>
            <a:r>
              <a:rPr lang="sk-SK" dirty="0" smtClean="0">
                <a:solidFill>
                  <a:srgbClr val="FF0000"/>
                </a:solidFill>
              </a:rPr>
              <a:t>fyzickej osoby – podnikateľa</a:t>
            </a:r>
            <a:r>
              <a:rPr lang="sk-SK" dirty="0" smtClean="0"/>
              <a:t>, ktorý preukáže, že</a:t>
            </a:r>
          </a:p>
          <a:p>
            <a:pPr>
              <a:buNone/>
            </a:pPr>
            <a:r>
              <a:rPr lang="sk-SK" dirty="0" smtClean="0"/>
              <a:t> a) množstvo ním vyprodukovaných komunálnych odpadov je presne merateľné,</a:t>
            </a:r>
          </a:p>
          <a:p>
            <a:pPr>
              <a:buNone/>
            </a:pPr>
            <a:r>
              <a:rPr lang="sk-SK" dirty="0" smtClean="0"/>
              <a:t> b) komunálne odpady sú až do ich odvozu vhodne zabezpečené pred stratou, odcudzením alebo iným nežiaducim únikom. </a:t>
            </a:r>
            <a:endParaRPr lang="sk-SK"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62500" lnSpcReduction="20000"/>
          </a:bodyPr>
          <a:lstStyle/>
          <a:p>
            <a:pPr>
              <a:buNone/>
            </a:pPr>
            <a:r>
              <a:rPr lang="sk-SK" dirty="0" smtClean="0"/>
              <a:t>(21) Povinnosť zaviesť a zabezpečovať vykonávanie triedeného zberu komunálneho odpadu pre biologicky rozložiteľný kuchynský odpad sa nevzťahuje na obec, ktorá </a:t>
            </a:r>
          </a:p>
          <a:p>
            <a:pPr marL="514350" indent="-514350">
              <a:buAutoNum type="alphaLcParenR"/>
            </a:pPr>
            <a:r>
              <a:rPr lang="sk-SK" dirty="0" smtClean="0"/>
              <a:t>zabezpečí energetické zhodnotenie týchto odpadov v zariadení na zhodnocovanie odpadov činnosťou R1 uvedenou v prílohe č. 1, </a:t>
            </a:r>
          </a:p>
          <a:p>
            <a:pPr marL="514350" indent="-514350">
              <a:buAutoNum type="alphaLcParenR"/>
            </a:pPr>
            <a:r>
              <a:rPr lang="sk-SK" dirty="0" smtClean="0"/>
              <a:t>b) preukáže, že najmenej 50 % obyvateľov obce kompostuje vlastný odpad,</a:t>
            </a:r>
          </a:p>
          <a:p>
            <a:pPr marL="514350" indent="-514350">
              <a:buAutoNum type="alphaLcParenR"/>
            </a:pPr>
            <a:r>
              <a:rPr lang="sk-SK" dirty="0" smtClean="0"/>
              <a:t> c) preukáže, že to neumožňujú technické problémy vykonávania zberu, najmä v historických centrách miest a v riedko osídlených oblastiach; uvedená výnimka sa uplatní iba pre túto časť obce alebo </a:t>
            </a:r>
          </a:p>
          <a:p>
            <a:pPr marL="514350" indent="-514350">
              <a:buAutoNum type="alphaLcParenR"/>
            </a:pPr>
            <a:r>
              <a:rPr lang="sk-SK" dirty="0" smtClean="0"/>
              <a:t>d) preukáže, že je to ekonomicky neúnosné, pretože náklady na nakladanie s týmto biologicky rozložiteľným kuchynským odpadom nemožno pokryť ani pri určení miestneho poplatku vo výške 50 % zo zákonom ustanovenej hornej hranice sadzby miestneho poplatku. </a:t>
            </a:r>
            <a:endParaRPr lang="sk-SK"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lstStyle/>
          <a:p>
            <a:pPr>
              <a:buNone/>
            </a:pPr>
            <a:r>
              <a:rPr lang="sk-SK" dirty="0" smtClean="0"/>
              <a:t>Zákon č. 79/2015 Z. z. Zákon o odpadoch a o zmene a doplnení niektorých zákonov</a:t>
            </a:r>
          </a:p>
          <a:p>
            <a:pPr>
              <a:buNone/>
            </a:pPr>
            <a:r>
              <a:rPr lang="sk-SK" dirty="0" smtClean="0"/>
              <a:t>§ 2 Odpad (1) Odpad je hnuteľná vec alebo látka, ktorej sa jej držiteľ zbavuje, chce sa jej zbaviť alebo je v súlade s týmto zákonom alebo osobitnými predpismi14) povinný sa jej zbaviť. </a:t>
            </a:r>
          </a:p>
          <a:p>
            <a:endParaRPr lang="sk-SK"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70000" lnSpcReduction="20000"/>
          </a:bodyPr>
          <a:lstStyle/>
          <a:p>
            <a:pPr>
              <a:buNone/>
            </a:pPr>
            <a:r>
              <a:rPr lang="sk-SK" dirty="0" smtClean="0"/>
              <a:t>(22) Obec môže pre nakladanie s odpadmi z obalov a odpadov z neobalových výrobkov zbieraných spolu s odpadmi z obalov uzavrieť zmluvu len s jednou organizáciou zodpovednosti výrobcov pre obaly na obdobie najmenej jedného kalendárneho roka. </a:t>
            </a:r>
          </a:p>
          <a:p>
            <a:pPr>
              <a:buNone/>
            </a:pPr>
            <a:r>
              <a:rPr lang="sk-SK" dirty="0" smtClean="0"/>
              <a:t>(23) Ak ten, kto vykonáva triedený zber odpadov z obalov a odpadov z neobalových výrobkov v obci neuzatvorí zmluvu podľa § 59 ods. 4 ani do 45 dní odo dňa nadobudnutia účinnosti zmluvy obce s organizáciou zodpovednosti výrobcov pre obaly podľa § 59 ods. 2 napriek tomu, že financovanie triedeného zberu komunálnych odpadov podľa tohto zákona je zabezpečené, je obec oprávnená vypovedať zmluvu podľa odseku 13 alebo jej časť, na základe ktorej je na jej území zabezpečený triedený zber; výpovedná doba je 45 dní a začína plynúť dňom nasledujúcim po doručení výpovede.</a:t>
            </a:r>
          </a:p>
          <a:p>
            <a:pPr>
              <a:buNone/>
            </a:pPr>
            <a:endParaRPr lang="sk-SK"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70000" lnSpcReduction="20000"/>
          </a:bodyPr>
          <a:lstStyle/>
          <a:p>
            <a:pPr>
              <a:buNone/>
            </a:pPr>
            <a:r>
              <a:rPr lang="sk-SK" dirty="0" smtClean="0"/>
              <a:t>(24) Obec je povinná umožniť tomu, kto vykonáva zber, prepravu, zhodnotenie a zneškodnenie biologicky rozložiteľného kuchynského a reštauračného odpadu pre prevádzkovateľa kuchyne, na jeho náklady a v súlade s platným všeobecne záväzným nariadením obce </a:t>
            </a:r>
          </a:p>
          <a:p>
            <a:pPr>
              <a:buNone/>
            </a:pPr>
            <a:r>
              <a:rPr lang="sk-SK" dirty="0" smtClean="0"/>
              <a:t>	a) zaviesť a prevádzkovať na jej území systém triedeného zberu biologicky rozložiteľného kuchynského a reštauračného odpadu, </a:t>
            </a:r>
          </a:p>
          <a:p>
            <a:pPr>
              <a:buNone/>
            </a:pPr>
            <a:r>
              <a:rPr lang="sk-SK" dirty="0" smtClean="0"/>
              <a:t>	b) užívať v rozsahu potrebnom na tento účel existujúce zariadenia na zber komunálnych odpadov. </a:t>
            </a:r>
          </a:p>
          <a:p>
            <a:pPr>
              <a:buNone/>
            </a:pPr>
            <a:r>
              <a:rPr lang="sk-SK" dirty="0" smtClean="0"/>
              <a:t>(25) Obec je povinná nahlásiť organizácii zodpovednosti výrobcov pre obaly, s ktorou má uzatvorený zmluvný vzťah podľa odseku 22, údaje o produkcii komunálnych odpadov za predchádzajúci rok do 28. februára. </a:t>
            </a:r>
            <a:endParaRPr lang="sk-SK"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47500" lnSpcReduction="20000"/>
          </a:bodyPr>
          <a:lstStyle/>
          <a:p>
            <a:pPr>
              <a:buNone/>
            </a:pPr>
            <a:r>
              <a:rPr lang="sk-SK" dirty="0" smtClean="0"/>
              <a:t>§ 82 Zberný dvor</a:t>
            </a:r>
          </a:p>
          <a:p>
            <a:pPr>
              <a:buNone/>
            </a:pPr>
            <a:r>
              <a:rPr lang="sk-SK" dirty="0" smtClean="0"/>
              <a:t> (1) Fyzická osoba môže bezplatne odovzdať oddelene zbierané zložky komunálneho odpadu na zbernom dvore a) ktorý sa nachádza na území obce, v ktorej je poplatníkom, b) ktorého prevádzka je zabezpečená združením obcí, ktorého členom je obec, v ktorej je poplatníkom. </a:t>
            </a:r>
          </a:p>
          <a:p>
            <a:pPr>
              <a:buNone/>
            </a:pPr>
            <a:r>
              <a:rPr lang="sk-SK" dirty="0" smtClean="0"/>
              <a:t>(2) Odovzdanie oddelene zbieranej zložky komunálneho odpadu na zbernom dvore inou osobou ako uvedenou v odseku 1 môže byť odplatné. </a:t>
            </a:r>
          </a:p>
          <a:p>
            <a:pPr>
              <a:buNone/>
            </a:pPr>
            <a:r>
              <a:rPr lang="sk-SK" dirty="0" smtClean="0"/>
              <a:t>(3) Prevádzkovateľ zberného dvora je povinný okrem povinností podľa § 14 </a:t>
            </a:r>
          </a:p>
          <a:p>
            <a:pPr>
              <a:buNone/>
            </a:pPr>
            <a:r>
              <a:rPr lang="sk-SK" dirty="0" smtClean="0"/>
              <a:t>	a) viesť evidenciu komunálnych odpadov odovzdaných na zbernom dvore, ohlasovať obci, na území ktorej sa zberný dvor nachádza, alebo združeniu obcí údaje z evidencie a uchovávať ohlasované údaje, </a:t>
            </a:r>
          </a:p>
          <a:p>
            <a:pPr>
              <a:buNone/>
            </a:pPr>
            <a:r>
              <a:rPr lang="sk-SK" dirty="0" smtClean="0"/>
              <a:t>	b) informovať príslušnú obec o zložkách a množstve komunálneho odpadu, ktorý prevzala od jej obyvateľov, na tomto zbernom dvore, </a:t>
            </a:r>
          </a:p>
          <a:p>
            <a:pPr>
              <a:buNone/>
            </a:pPr>
            <a:r>
              <a:rPr lang="sk-SK" dirty="0" smtClean="0"/>
              <a:t>	c) vyčleniť priestor pre komunálne odpady vhodné na prípravu na opätovné použitie, </a:t>
            </a:r>
          </a:p>
          <a:p>
            <a:pPr>
              <a:buNone/>
            </a:pPr>
            <a:r>
              <a:rPr lang="sk-SK" dirty="0" smtClean="0"/>
              <a:t>	d) odobrať od osôb uvedených v odsekoch 1 a 2 drobný stavebný odpad, objemný odpad, odpadové pneumatiky, ak tak určila obec, a oddelene zbierané zložky komunálneho odpadu v rozsahu triedeného zberu ustanovenom vo všeobecne záväznom nariadení obce. </a:t>
            </a:r>
            <a:endParaRPr lang="sk-SK"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55000" lnSpcReduction="20000"/>
          </a:bodyPr>
          <a:lstStyle/>
          <a:p>
            <a:pPr>
              <a:buNone/>
            </a:pPr>
            <a:r>
              <a:rPr lang="sk-SK" dirty="0" smtClean="0"/>
              <a:t>§ 83 Prevádzkovateľ kuchyne </a:t>
            </a:r>
          </a:p>
          <a:p>
            <a:pPr marL="514350" indent="-514350">
              <a:buAutoNum type="arabicParenBoth"/>
            </a:pPr>
            <a:r>
              <a:rPr lang="sk-SK" dirty="0" smtClean="0"/>
              <a:t>Prevádzkovateľ kuchyne zodpovedá za nakladanie s biologicky rozložiteľným kuchynským odpadom a reštauračným odpadom, ktorého je pôvodcom. </a:t>
            </a:r>
          </a:p>
          <a:p>
            <a:pPr marL="514350" indent="-514350">
              <a:buAutoNum type="arabicParenBoth"/>
            </a:pPr>
            <a:r>
              <a:rPr lang="sk-SK" dirty="0" smtClean="0"/>
              <a:t>(2) Prevádzkovateľ kuchyne je povinný okrem povinností podľa § 14 a § 81 ods. 9 a 16 zaviesť a zabezpečovať vykonávanie triedeného zberu pre biologicky rozložiteľný kuchynský odpad a reštauračný odpad, ktorého je pôvodcom. </a:t>
            </a:r>
          </a:p>
          <a:p>
            <a:pPr marL="514350" indent="-514350">
              <a:buAutoNum type="arabicParenBoth"/>
            </a:pPr>
            <a:r>
              <a:rPr lang="sk-SK" dirty="0" smtClean="0"/>
              <a:t>(3) Zakazuje sa prevádzkovateľovi kuchyne </a:t>
            </a:r>
          </a:p>
          <a:p>
            <a:pPr marL="514350" indent="-514350">
              <a:buNone/>
            </a:pPr>
            <a:r>
              <a:rPr lang="sk-SK" dirty="0" smtClean="0"/>
              <a:t>	a) uložiť biologicky rozložiteľný kuchynský a reštauračný odpad, ktorého je pôvodcom, do nádob určených obcou na zber komunálneho odpadu,,</a:t>
            </a:r>
          </a:p>
          <a:p>
            <a:pPr marL="514350" indent="-514350">
              <a:buNone/>
            </a:pPr>
            <a:r>
              <a:rPr lang="sk-SK" dirty="0" smtClean="0"/>
              <a:t>	b) používať drviče biologicky rozložiteľného kuchynského a reštauračného odpadu napojené na verejnú kanalizáciu; uvedený zákaz sa neuplatní, ak vlastník verejnej kanalizácie, do ktorej sa tento odpad vypúšťa, s používaním drviča súhlasí a používanie drviča je upravené v zmluve o odvádzaní odpadových vôd uzavretej podľa osobitného predpisu,110) </a:t>
            </a:r>
          </a:p>
          <a:p>
            <a:pPr marL="514350" indent="-514350">
              <a:buNone/>
            </a:pPr>
            <a:r>
              <a:rPr lang="sk-SK" dirty="0" smtClean="0"/>
              <a:t>	c) zbaviť sa použitých jedlých olejov a tukov vypúšťaním do kanalizácie. </a:t>
            </a:r>
            <a:endParaRPr lang="sk-SK"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70000" lnSpcReduction="20000"/>
          </a:bodyPr>
          <a:lstStyle/>
          <a:p>
            <a:pPr marL="0" lvl="0" indent="0">
              <a:buNone/>
            </a:pPr>
            <a:r>
              <a:rPr lang="sk-SK" b="1" dirty="0" smtClean="0">
                <a:solidFill>
                  <a:prstClr val="black"/>
                </a:solidFill>
                <a:latin typeface="Times New Roman" panose="02020603050405020304" pitchFamily="18" charset="0"/>
                <a:cs typeface="Times New Roman" panose="02020603050405020304" pitchFamily="18" charset="0"/>
              </a:rPr>
              <a:t>§ 80 ods. 1 „</a:t>
            </a:r>
            <a:r>
              <a:rPr lang="sk-SK" b="1" dirty="0" smtClean="0">
                <a:latin typeface="Times New Roman" panose="02020603050405020304" pitchFamily="18" charset="0"/>
                <a:cs typeface="Times New Roman" panose="02020603050405020304" pitchFamily="18" charset="0"/>
              </a:rPr>
              <a:t>Komunálny odpad“ </a:t>
            </a:r>
            <a:r>
              <a:rPr lang="sk-SK" dirty="0" smtClean="0">
                <a:latin typeface="Times New Roman" panose="02020603050405020304" pitchFamily="18" charset="0"/>
                <a:cs typeface="Times New Roman" panose="02020603050405020304" pitchFamily="18" charset="0"/>
              </a:rPr>
              <a:t>je</a:t>
            </a:r>
          </a:p>
          <a:p>
            <a:pPr marL="514350" lvl="0" indent="-514350" algn="just">
              <a:buAutoNum type="alphaLcParenR"/>
            </a:pPr>
            <a:r>
              <a:rPr lang="sk-SK" dirty="0" smtClean="0">
                <a:latin typeface="Times New Roman" panose="02020603050405020304" pitchFamily="18" charset="0"/>
                <a:cs typeface="Times New Roman" panose="02020603050405020304" pitchFamily="18" charset="0"/>
              </a:rPr>
              <a:t>zmesový odpad a oddelene vyzbieraný odpad z domácností vrátane papiera a lepenky, skla, kovov, plastov, biologického odpadu, dreva, textílií, obalov, odpadu z elektrických zariadení a elektronických zariadení, použitých batérií a akumulátorov a objemného odpadu vrátane matracov a nábytku, </a:t>
            </a:r>
          </a:p>
          <a:p>
            <a:pPr marL="514350" lvl="0" indent="-514350" algn="just">
              <a:buAutoNum type="alphaLcParenR"/>
            </a:pPr>
            <a:r>
              <a:rPr lang="sk-SK" dirty="0" smtClean="0">
                <a:latin typeface="Times New Roman" panose="02020603050405020304" pitchFamily="18" charset="0"/>
                <a:cs typeface="Times New Roman" panose="02020603050405020304" pitchFamily="18" charset="0"/>
              </a:rPr>
              <a:t>Zmesový odpad a oddelene vyzbieraný odpad z iných zdrojov, ak je tento odpad svojim charakterom a zložením podobný odpadu z domácností.</a:t>
            </a:r>
          </a:p>
          <a:p>
            <a:pPr marL="0" lvl="0" indent="0" algn="just">
              <a:buNone/>
            </a:pPr>
            <a:endParaRPr lang="sk-SK" sz="1200" dirty="0" smtClean="0">
              <a:latin typeface="Times New Roman" panose="02020603050405020304" pitchFamily="18" charset="0"/>
              <a:cs typeface="Times New Roman" panose="02020603050405020304" pitchFamily="18" charset="0"/>
            </a:endParaRPr>
          </a:p>
          <a:p>
            <a:pPr marL="0" lvl="0" indent="0" algn="just">
              <a:buNone/>
            </a:pPr>
            <a:r>
              <a:rPr lang="sk-SK" b="1" dirty="0" smtClean="0">
                <a:latin typeface="Times New Roman" panose="02020603050405020304" pitchFamily="18" charset="0"/>
                <a:cs typeface="Times New Roman" panose="02020603050405020304" pitchFamily="18" charset="0"/>
              </a:rPr>
              <a:t>§ 80 ods. 11 </a:t>
            </a:r>
            <a:r>
              <a:rPr lang="sk-SK" b="1" dirty="0" smtClean="0">
                <a:solidFill>
                  <a:prstClr val="black"/>
                </a:solidFill>
                <a:latin typeface="Times New Roman" panose="02020603050405020304" pitchFamily="18" charset="0"/>
                <a:cs typeface="Times New Roman" panose="02020603050405020304" pitchFamily="18" charset="0"/>
              </a:rPr>
              <a:t>„</a:t>
            </a:r>
            <a:r>
              <a:rPr lang="sk-SK" b="1" dirty="0" smtClean="0">
                <a:latin typeface="Times New Roman" panose="02020603050405020304" pitchFamily="18" charset="0"/>
                <a:cs typeface="Times New Roman" panose="02020603050405020304" pitchFamily="18" charset="0"/>
              </a:rPr>
              <a:t>Komunálny odpad“ </a:t>
            </a:r>
            <a:r>
              <a:rPr lang="sk-SK" dirty="0" smtClean="0">
                <a:solidFill>
                  <a:srgbClr val="FF0000"/>
                </a:solidFill>
                <a:latin typeface="Times New Roman" panose="02020603050405020304" pitchFamily="18" charset="0"/>
                <a:cs typeface="Times New Roman" panose="02020603050405020304" pitchFamily="18" charset="0"/>
              </a:rPr>
              <a:t>nezahŕňa</a:t>
            </a:r>
          </a:p>
          <a:p>
            <a:pPr marL="0" lvl="0" indent="0" algn="just">
              <a:buNone/>
            </a:pPr>
            <a:r>
              <a:rPr lang="sk-SK" dirty="0" smtClean="0">
                <a:latin typeface="Times New Roman" panose="02020603050405020304" pitchFamily="18" charset="0"/>
                <a:cs typeface="Times New Roman" panose="02020603050405020304" pitchFamily="18" charset="0"/>
              </a:rPr>
              <a:t>odpad z výroby, odpad z poľnohospodárstva, lesného hospodárstva a rybárstva, odpad zo septikov, kanalizačnej siete a čistiarní vrátane čistiarenského kalu, staré vozidlá, stavebný odpad ani odpad z demolácií. </a:t>
            </a:r>
            <a:endParaRPr lang="sk-SK" dirty="0" smtClean="0"/>
          </a:p>
          <a:p>
            <a:pPr>
              <a:buNone/>
            </a:pPr>
            <a:endParaRPr lang="sk-SK"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92500" lnSpcReduction="10000"/>
          </a:bodyPr>
          <a:lstStyle/>
          <a:p>
            <a:pPr>
              <a:buFontTx/>
              <a:buChar char="-"/>
            </a:pPr>
            <a:r>
              <a:rPr lang="sk-SK" dirty="0" smtClean="0">
                <a:latin typeface="Times New Roman" panose="02020603050405020304" pitchFamily="18" charset="0"/>
                <a:cs typeface="Times New Roman" panose="02020603050405020304" pitchFamily="18" charset="0"/>
              </a:rPr>
              <a:t>§ 10 - program obce –</a:t>
            </a:r>
            <a:r>
              <a:rPr lang="sk-SK" dirty="0" smtClean="0">
                <a:solidFill>
                  <a:srgbClr val="FF0000"/>
                </a:solidFill>
                <a:latin typeface="Times New Roman" panose="02020603050405020304" pitchFamily="18" charset="0"/>
                <a:cs typeface="Times New Roman" panose="02020603050405020304" pitchFamily="18" charset="0"/>
              </a:rPr>
              <a:t> VYPUŠŤA SA</a:t>
            </a:r>
            <a:r>
              <a:rPr lang="sk-SK" dirty="0" smtClean="0">
                <a:latin typeface="Times New Roman" panose="02020603050405020304" pitchFamily="18" charset="0"/>
                <a:cs typeface="Times New Roman" panose="02020603050405020304" pitchFamily="18" charset="0"/>
              </a:rPr>
              <a:t> </a:t>
            </a:r>
          </a:p>
          <a:p>
            <a:pPr algn="just">
              <a:buFontTx/>
              <a:buChar char="-"/>
            </a:pPr>
            <a:r>
              <a:rPr lang="sk-SK" dirty="0" smtClean="0">
                <a:latin typeface="Times New Roman" panose="02020603050405020304" pitchFamily="18" charset="0"/>
                <a:cs typeface="Times New Roman" panose="02020603050405020304" pitchFamily="18" charset="0"/>
              </a:rPr>
              <a:t>§ 12 ods. 6 - dopĺňa sa povinnosť pre FO, ktorá nakladá so stavebným odpadom odovzdať odpad len oprávnenej osobe (§ 14 ods. 1 písm. e)</a:t>
            </a:r>
          </a:p>
          <a:p>
            <a:pPr algn="just">
              <a:buFontTx/>
              <a:buChar char="-"/>
            </a:pPr>
            <a:r>
              <a:rPr lang="sk-SK" dirty="0" smtClean="0">
                <a:latin typeface="Times New Roman" panose="02020603050405020304" pitchFamily="18" charset="0"/>
                <a:cs typeface="Times New Roman" panose="02020603050405020304" pitchFamily="18" charset="0"/>
              </a:rPr>
              <a:t>§ 16 - povinnosť zabezpečiť zberové vozidlo vážiacim systémom + zmena oznamovania vyzbieraných/vykúpených odpadov</a:t>
            </a:r>
          </a:p>
          <a:p>
            <a:pPr algn="just">
              <a:buFontTx/>
              <a:buChar char="-"/>
            </a:pPr>
            <a:r>
              <a:rPr lang="sk-SK" dirty="0" smtClean="0">
                <a:latin typeface="Times New Roman" panose="02020603050405020304" pitchFamily="18" charset="0"/>
                <a:cs typeface="Times New Roman" panose="02020603050405020304" pitchFamily="18" charset="0"/>
              </a:rPr>
              <a:t>§16a „Školský zber“</a:t>
            </a:r>
          </a:p>
          <a:p>
            <a:pPr marL="0" indent="0">
              <a:buNone/>
            </a:pPr>
            <a:r>
              <a:rPr lang="sk-SK" dirty="0" smtClean="0">
                <a:latin typeface="Times New Roman" panose="02020603050405020304" pitchFamily="18" charset="0"/>
                <a:cs typeface="Times New Roman" panose="02020603050405020304" pitchFamily="18" charset="0"/>
              </a:rPr>
              <a:t>- Mobilné zariadenie</a:t>
            </a:r>
          </a:p>
          <a:p>
            <a:pPr>
              <a:buNone/>
            </a:pPr>
            <a:endParaRPr lang="sk-SK"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lstStyle/>
          <a:p>
            <a:pPr algn="just"/>
            <a:r>
              <a:rPr lang="sk-SK" b="1" dirty="0" smtClean="0">
                <a:solidFill>
                  <a:prstClr val="black"/>
                </a:solidFill>
                <a:latin typeface="Times New Roman" panose="02020603050405020304" pitchFamily="18" charset="0"/>
                <a:cs typeface="Times New Roman" panose="02020603050405020304" pitchFamily="18" charset="0"/>
              </a:rPr>
              <a:t>Ciele odpadového hospodárstva v oblasti komunálnych odpadov</a:t>
            </a:r>
            <a:endParaRPr lang="sk-SK" dirty="0" smtClean="0">
              <a:solidFill>
                <a:prstClr val="black"/>
              </a:solidFill>
              <a:latin typeface="Times New Roman" panose="02020603050405020304" pitchFamily="18" charset="0"/>
              <a:cs typeface="Times New Roman" panose="02020603050405020304" pitchFamily="18" charset="0"/>
            </a:endParaRPr>
          </a:p>
          <a:p>
            <a:pPr algn="just"/>
            <a:r>
              <a:rPr lang="sk-SK" dirty="0" smtClean="0">
                <a:solidFill>
                  <a:prstClr val="black"/>
                </a:solidFill>
                <a:latin typeface="Times New Roman" panose="02020603050405020304" pitchFamily="18" charset="0"/>
                <a:cs typeface="Times New Roman" panose="02020603050405020304" pitchFamily="18" charset="0"/>
              </a:rPr>
              <a:t>Do roku </a:t>
            </a:r>
            <a:r>
              <a:rPr lang="sk-SK" b="1" dirty="0" smtClean="0">
                <a:solidFill>
                  <a:prstClr val="black"/>
                </a:solidFill>
                <a:latin typeface="Times New Roman" panose="02020603050405020304" pitchFamily="18" charset="0"/>
                <a:cs typeface="Times New Roman" panose="02020603050405020304" pitchFamily="18" charset="0"/>
              </a:rPr>
              <a:t>2035 znížiť </a:t>
            </a:r>
            <a:r>
              <a:rPr lang="sk-SK" dirty="0" smtClean="0">
                <a:solidFill>
                  <a:prstClr val="black"/>
                </a:solidFill>
                <a:latin typeface="Times New Roman" panose="02020603050405020304" pitchFamily="18" charset="0"/>
                <a:cs typeface="Times New Roman" panose="02020603050405020304" pitchFamily="18" charset="0"/>
              </a:rPr>
              <a:t>množstvo KO zneškodňovaného skládkovaním najmenej </a:t>
            </a:r>
            <a:r>
              <a:rPr lang="sk-SK" b="1" dirty="0" smtClean="0">
                <a:solidFill>
                  <a:prstClr val="black"/>
                </a:solidFill>
                <a:latin typeface="Times New Roman" panose="02020603050405020304" pitchFamily="18" charset="0"/>
                <a:cs typeface="Times New Roman" panose="02020603050405020304" pitchFamily="18" charset="0"/>
              </a:rPr>
              <a:t>na 10 % </a:t>
            </a:r>
            <a:r>
              <a:rPr lang="sk-SK" dirty="0" smtClean="0">
                <a:solidFill>
                  <a:prstClr val="black"/>
                </a:solidFill>
                <a:latin typeface="Times New Roman" panose="02020603050405020304" pitchFamily="18" charset="0"/>
                <a:cs typeface="Times New Roman" panose="02020603050405020304" pitchFamily="18" charset="0"/>
              </a:rPr>
              <a:t>z celkového množstva vzniknutého KO </a:t>
            </a:r>
          </a:p>
          <a:p>
            <a:pPr>
              <a:buNone/>
            </a:pPr>
            <a:endParaRPr lang="sk-SK" dirty="0"/>
          </a:p>
        </p:txBody>
      </p:sp>
      <p:pic>
        <p:nvPicPr>
          <p:cNvPr id="4" name="Obrázok 3"/>
          <p:cNvPicPr>
            <a:picLocks noChangeAspect="1"/>
          </p:cNvPicPr>
          <p:nvPr/>
        </p:nvPicPr>
        <p:blipFill>
          <a:blip r:embed="rId2"/>
          <a:stretch>
            <a:fillRect/>
          </a:stretch>
        </p:blipFill>
        <p:spPr>
          <a:xfrm>
            <a:off x="1155196" y="4214818"/>
            <a:ext cx="6279424" cy="1821941"/>
          </a:xfrm>
          <a:prstGeom prst="rect">
            <a:avLst/>
          </a:prstGeom>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lstStyle/>
          <a:p>
            <a:pPr>
              <a:buNone/>
            </a:pPr>
            <a:r>
              <a:rPr lang="sk-SK" dirty="0" smtClean="0"/>
              <a:t>Vyhláška č. 371/2015 Z. z. Vyhláška Ministerstva životného prostredia Slovenskej republiky, ktorou sa vykonávajú niektoré ustanovenia zákona o odpadoch</a:t>
            </a:r>
            <a:endParaRPr lang="sk-SK"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92500" lnSpcReduction="20000"/>
          </a:bodyPr>
          <a:lstStyle/>
          <a:p>
            <a:pPr>
              <a:buNone/>
            </a:pPr>
            <a:r>
              <a:rPr lang="sk-SK" dirty="0" smtClean="0"/>
              <a:t>§ 11 Nakladanie s biologicky rozložiteľným odpadom </a:t>
            </a:r>
          </a:p>
          <a:p>
            <a:pPr marL="514350" indent="-514350">
              <a:buAutoNum type="arabicParenBoth"/>
            </a:pPr>
            <a:r>
              <a:rPr lang="sk-SK" dirty="0" smtClean="0"/>
              <a:t>Zariadenia na zhodnocovanie biologicky rozložiteľného odpadu sa podľa použitej technológie rozlišujú na </a:t>
            </a:r>
          </a:p>
          <a:p>
            <a:pPr marL="514350" indent="-514350">
              <a:buNone/>
            </a:pPr>
            <a:r>
              <a:rPr lang="sk-SK" dirty="0" smtClean="0"/>
              <a:t>	a) </a:t>
            </a:r>
            <a:r>
              <a:rPr lang="sk-SK" dirty="0" err="1" smtClean="0"/>
              <a:t>kompostárne</a:t>
            </a:r>
            <a:r>
              <a:rPr lang="sk-SK" dirty="0" smtClean="0"/>
              <a:t> a ďalšie zariadenia s aeróbnym procesom zhodnocovania biologicky rozložiteľného odpadu, </a:t>
            </a:r>
          </a:p>
          <a:p>
            <a:pPr marL="514350" indent="-514350">
              <a:buNone/>
            </a:pPr>
            <a:r>
              <a:rPr lang="sk-SK" dirty="0" smtClean="0"/>
              <a:t>	b) </a:t>
            </a:r>
            <a:r>
              <a:rPr lang="sk-SK" dirty="0" err="1" smtClean="0"/>
              <a:t>bioplynové</a:t>
            </a:r>
            <a:r>
              <a:rPr lang="sk-SK" dirty="0" smtClean="0"/>
              <a:t> stanice a ďalšie zariadenia s anaeróbnym procesom zhodnocovania biologicky rozložiteľného odpadu.</a:t>
            </a:r>
            <a:endParaRPr lang="sk-SK"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70000" lnSpcReduction="20000"/>
          </a:bodyPr>
          <a:lstStyle/>
          <a:p>
            <a:pPr>
              <a:buNone/>
            </a:pPr>
            <a:r>
              <a:rPr lang="sk-SK" dirty="0" smtClean="0"/>
              <a:t>§ 15 Výpočet obvyklých nákladov (1) Obvyklé náklady v príslušnom regióne podľa § 59 ods. 8 zákona sa vypočítajú pre kalendárny rok, v ktorom budú uhrádzané, postupom podľa vzorca ustanoveného v prílohe č. 12 ako súčin priemerných skutočne </a:t>
            </a:r>
            <a:r>
              <a:rPr lang="sk-SK" dirty="0" err="1" smtClean="0"/>
              <a:t>zazmluvnených</a:t>
            </a:r>
            <a:r>
              <a:rPr lang="sk-SK" dirty="0" smtClean="0"/>
              <a:t> nákladov na výkon činnosti triedeného zberu odpadov z obalov a odpadov z neobalových výrobkov zhodnej zložky komunálnych odpadov získaných aritmetickým priemerom skutočne </a:t>
            </a:r>
            <a:r>
              <a:rPr lang="sk-SK" dirty="0" err="1" smtClean="0"/>
              <a:t>zazmluvnených</a:t>
            </a:r>
            <a:r>
              <a:rPr lang="sk-SK" dirty="0" smtClean="0"/>
              <a:t> ročných nákladov všetkých porovnateľných obcí na výkon takejto činnosti, pripadajúcich v predchádzajúcom kalendárnom roku na jeden liter tejto zložky, štandardu zberu na jedného obyvateľa určeného v prílohe č. 10 pre túto zložku komunálnych odpadov pre príslušný kalendárny rok a počtu obyvateľov obce, ktorej sa budú uhrádzať obvyklé náklady podľa § 59 ods. 8 zákona. (</a:t>
            </a:r>
            <a:endParaRPr lang="sk-SK"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62500" lnSpcReduction="20000"/>
          </a:bodyPr>
          <a:lstStyle/>
          <a:p>
            <a:pPr>
              <a:buNone/>
            </a:pPr>
            <a:r>
              <a:rPr lang="sk-SK" dirty="0" smtClean="0"/>
              <a:t>§ 3 Nakladanie a iné zaobchádzanie s odpadom (1) Odpadové hospodárstvo je súbor činností zameraných na predchádzanie a obmedzovanie vzniku odpadov a znižovanie ich nebezpečnosti pre životné prostredie a na nakladanie s odpadmi v súlade s týmto zákonom. </a:t>
            </a:r>
          </a:p>
          <a:p>
            <a:pPr>
              <a:buNone/>
            </a:pPr>
            <a:r>
              <a:rPr lang="sk-SK" dirty="0" smtClean="0"/>
              <a:t>(2) Nakladanie s odpadom je zber, preprava, zhodnocovanie a zneškodňovanie odpadu vrátane dohľadu nad týmito činnosťami a nasledujúcej starostlivosti o miesta zneškodňovania a zahŕňa aj konanie obchodníka alebo sprostredkovateľa.</a:t>
            </a:r>
          </a:p>
          <a:p>
            <a:pPr>
              <a:buNone/>
            </a:pPr>
            <a:r>
              <a:rPr lang="sk-SK" dirty="0" smtClean="0"/>
              <a:t> (3) Skladovanie odpadu je dočasné uloženie odpadu pred niektorou z činností zhodnocovania odpadu alebo zneškodňovania odpadu v zariadení, v ktorom má byť tento odpad zhodnotený alebo zneškodnený. </a:t>
            </a:r>
          </a:p>
          <a:p>
            <a:pPr>
              <a:buNone/>
            </a:pPr>
            <a:r>
              <a:rPr lang="sk-SK" dirty="0" smtClean="0"/>
              <a:t>(4) Zhromažďovanie odpadu je dočasné uloženie odpadu u držiteľa odpadu pred ďalším nakladaním s ním, ktoré nie je skladovaním odpadu. (5) Zber odpadu je zhromažďovanie odpadu od inej osoby vrátane jeho predbežného triedenia a dočasného uloženia odpadu na účely prepravy do zariadenia na spracovanie odpadov.</a:t>
            </a:r>
          </a:p>
          <a:p>
            <a:pPr>
              <a:buNone/>
            </a:pPr>
            <a:endParaRPr lang="sk-SK"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lnSpcReduction="10000"/>
          </a:bodyPr>
          <a:lstStyle/>
          <a:p>
            <a:pPr>
              <a:buNone/>
            </a:pPr>
            <a:r>
              <a:rPr lang="sk-SK" dirty="0" smtClean="0"/>
              <a:t>§ 20 Podrobnosti o odpadoch vhodných na využívanie na povrchovú úpravu terénu </a:t>
            </a:r>
          </a:p>
          <a:p>
            <a:r>
              <a:rPr lang="sk-SK" dirty="0" smtClean="0"/>
              <a:t>(1) Na povrchovú úpravu terénu sa môže použiť  výlučne inertný odpad,17) okrem inertných stavebných odpadov a odpadov z demolácií (§ 77 ods. 1 zákona), ktoré je možné vzhľadom na ich pôvod a zloženie zhodnotiť recyklovaním alebo prípravou na opätovné použitie. </a:t>
            </a:r>
            <a:endParaRPr lang="sk-SK"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lstStyle/>
          <a:p>
            <a:pPr>
              <a:buNone/>
            </a:pPr>
            <a:r>
              <a:rPr lang="sk-SK" dirty="0" smtClean="0"/>
              <a:t>Zákon č. 329/2018 Z. z. Zákon o poplatkoch za uloženie odpadov a o zmene a doplnení zákona č. 587/2004 Z. z. o Environmentálnom fonde a o zmene a doplnení niektorých zákonov v znení neskorších predpisov</a:t>
            </a:r>
            <a:endParaRPr lang="sk-SK"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70000" lnSpcReduction="20000"/>
          </a:bodyPr>
          <a:lstStyle/>
          <a:p>
            <a:pPr>
              <a:buNone/>
            </a:pPr>
            <a:r>
              <a:rPr lang="sk-SK" dirty="0" smtClean="0"/>
              <a:t>§ 3 Poplatková povinnosť </a:t>
            </a:r>
          </a:p>
          <a:p>
            <a:pPr marL="514350" indent="-514350">
              <a:buAutoNum type="arabicParenBoth"/>
            </a:pPr>
            <a:r>
              <a:rPr lang="sk-SK" dirty="0" smtClean="0"/>
              <a:t>Poplatok za uloženie odpadu na skládku odpadov alebo poplatok za uloženie odpadu na odkalisko platí posledný držiteľ odpadu6) (ďalej len „poplatník“). Poplatníkom je aj prevádzkovateľ skládky odpadov alebo prevádzkovateľ odkaliska, a to aj vtedy, ak skládka odpadov alebo odkalisko je na jeho pozemku alebo na pozemku, ktorý má prevádzkovateľ skládky odpadov alebo prevádzkovateľ  odkaliska v prenájme na účel prevádzkovania skládky odpadov alebo odkaliska. Poplatníkom za komunálne odpady je obec. </a:t>
            </a:r>
          </a:p>
          <a:p>
            <a:pPr marL="514350" indent="-514350">
              <a:buAutoNum type="arabicParenBoth"/>
            </a:pPr>
            <a:r>
              <a:rPr lang="sk-SK" dirty="0" smtClean="0"/>
              <a:t>(2) Poplatok za uloženie odpadu na skládku odpadov sa neplatí za uloženie inertného odpadu7) na skládku odpadov, ak sa na tejto skládke odpadov použije na stavebné práce, sanačné práce, rekonštrukčné práce, zásypové práce alebo na prekrývanie jednotlivých vrstiev odpadu; to neplatí pre skládku na inertný odpad. </a:t>
            </a:r>
          </a:p>
          <a:p>
            <a:pPr>
              <a:buNone/>
            </a:pPr>
            <a:endParaRPr lang="sk-SK"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55000" lnSpcReduction="20000"/>
          </a:bodyPr>
          <a:lstStyle/>
          <a:p>
            <a:pPr>
              <a:buNone/>
            </a:pPr>
            <a:r>
              <a:rPr lang="sk-SK" dirty="0" smtClean="0"/>
              <a:t>Príloha č. 1 k zákonu č. 329/2018 Z. z. ZOZNAM ZLOŽIEK KOMUNÁLNYCH ODPADOV, KTORÉ JE MOŽNÉ VYTRIEDIŤ A ZAPOČÍTAŤ DO ČITATEĽA VZORCA UVEDENÉHO V PRÍLOHE Č. 2 </a:t>
            </a:r>
          </a:p>
          <a:p>
            <a:pPr>
              <a:buNone/>
            </a:pPr>
            <a:r>
              <a:rPr lang="sk-SK" dirty="0" smtClean="0"/>
              <a:t>Kód odpadu Názov odpadu </a:t>
            </a:r>
          </a:p>
          <a:p>
            <a:pPr>
              <a:buNone/>
            </a:pPr>
            <a:r>
              <a:rPr lang="sk-SK" dirty="0" smtClean="0"/>
              <a:t>20 01 </a:t>
            </a:r>
            <a:r>
              <a:rPr lang="sk-SK" dirty="0" err="1" smtClean="0"/>
              <a:t>01</a:t>
            </a:r>
            <a:r>
              <a:rPr lang="sk-SK" dirty="0" smtClean="0"/>
              <a:t> papier a lepenka </a:t>
            </a:r>
          </a:p>
          <a:p>
            <a:pPr>
              <a:buNone/>
            </a:pPr>
            <a:r>
              <a:rPr lang="sk-SK" dirty="0" smtClean="0"/>
              <a:t>20 01 02 sklo</a:t>
            </a:r>
          </a:p>
          <a:p>
            <a:pPr>
              <a:buNone/>
            </a:pPr>
            <a:r>
              <a:rPr lang="sk-SK" dirty="0" smtClean="0"/>
              <a:t>20 01 03 viacvrstvové kombinované materiály na báze lepenky (</a:t>
            </a:r>
            <a:r>
              <a:rPr lang="sk-SK" dirty="0" err="1" smtClean="0"/>
              <a:t>kompozity</a:t>
            </a:r>
            <a:r>
              <a:rPr lang="sk-SK" dirty="0" smtClean="0"/>
              <a:t> na báze lepenky) </a:t>
            </a:r>
          </a:p>
          <a:p>
            <a:pPr>
              <a:buNone/>
            </a:pPr>
            <a:r>
              <a:rPr lang="sk-SK" dirty="0" smtClean="0"/>
              <a:t>20 01 04 obaly z kovu </a:t>
            </a:r>
          </a:p>
          <a:p>
            <a:pPr>
              <a:buNone/>
            </a:pPr>
            <a:r>
              <a:rPr lang="sk-SK" dirty="0" smtClean="0"/>
              <a:t>20 01 08 biologicky rozložiteľný kuchynský a reštauračný odpad </a:t>
            </a:r>
          </a:p>
          <a:p>
            <a:pPr>
              <a:buNone/>
            </a:pPr>
            <a:r>
              <a:rPr lang="sk-SK" dirty="0" smtClean="0"/>
              <a:t>20 01 10 šatstvo </a:t>
            </a:r>
          </a:p>
          <a:p>
            <a:pPr>
              <a:buNone/>
            </a:pPr>
            <a:r>
              <a:rPr lang="sk-SK" dirty="0" smtClean="0"/>
              <a:t>20 01 11 textílie </a:t>
            </a:r>
          </a:p>
          <a:p>
            <a:pPr>
              <a:buNone/>
            </a:pPr>
            <a:r>
              <a:rPr lang="sk-SK" dirty="0" smtClean="0"/>
              <a:t>20 01 21 žiarivky a iný odpad obsahujúci ortuť </a:t>
            </a:r>
          </a:p>
          <a:p>
            <a:pPr>
              <a:buNone/>
            </a:pPr>
            <a:r>
              <a:rPr lang="sk-SK" dirty="0" smtClean="0"/>
              <a:t>20 01 23 vyradené zariadenia obsahujúce </a:t>
            </a:r>
            <a:r>
              <a:rPr lang="sk-SK" dirty="0" err="1" smtClean="0"/>
              <a:t>chlórfluórované</a:t>
            </a:r>
            <a:r>
              <a:rPr lang="sk-SK" dirty="0" smtClean="0"/>
              <a:t> uhľovodíky </a:t>
            </a:r>
          </a:p>
          <a:p>
            <a:pPr>
              <a:buNone/>
            </a:pPr>
            <a:r>
              <a:rPr lang="sk-SK" dirty="0" smtClean="0"/>
              <a:t>20 01 25 jedlé oleje a tuky </a:t>
            </a:r>
          </a:p>
          <a:p>
            <a:pPr>
              <a:buNone/>
            </a:pPr>
            <a:r>
              <a:rPr lang="sk-SK" dirty="0" smtClean="0"/>
              <a:t>20 01 26 oleje a tuky iné ako uvedené v 20 01 25</a:t>
            </a:r>
          </a:p>
          <a:p>
            <a:pPr>
              <a:buNone/>
            </a:pPr>
            <a:endParaRPr lang="sk-SK"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47500" lnSpcReduction="20000"/>
          </a:bodyPr>
          <a:lstStyle/>
          <a:p>
            <a:pPr>
              <a:buNone/>
            </a:pPr>
            <a:r>
              <a:rPr lang="sk-SK" dirty="0" smtClean="0"/>
              <a:t>20 01 33 batérie a akumulátory uvedené v 16 06 01, 16 06 02 alebo 16 06 03 a netriedené batérie a akumulátory obsahujúce tieto batérie 20 01 34 batérie a akumulátory iné ako uvedené v 20 01 33</a:t>
            </a:r>
          </a:p>
          <a:p>
            <a:pPr>
              <a:buNone/>
            </a:pPr>
            <a:r>
              <a:rPr lang="sk-SK" dirty="0" smtClean="0"/>
              <a:t>20 01 35 vyradené elektrické a elektronické zariadenia iné ako uvedené v 20 01 21 a 20 01 23, obsahujúce nebezpečné časti</a:t>
            </a:r>
          </a:p>
          <a:p>
            <a:pPr>
              <a:buNone/>
            </a:pPr>
            <a:r>
              <a:rPr lang="sk-SK" dirty="0" smtClean="0"/>
              <a:t>20 01 36 vyradené elektrické a elektronické zariadenia iné ako uvedené v 20 01 21, 20 01 23 a 20 01 35 </a:t>
            </a:r>
          </a:p>
          <a:p>
            <a:pPr>
              <a:buNone/>
            </a:pPr>
            <a:r>
              <a:rPr lang="sk-SK" dirty="0" smtClean="0"/>
              <a:t>20 01 38 drevo iné ako uvedené v 20 01 37 </a:t>
            </a:r>
          </a:p>
          <a:p>
            <a:pPr>
              <a:buNone/>
            </a:pPr>
            <a:r>
              <a:rPr lang="sk-SK" dirty="0" smtClean="0"/>
              <a:t>20 01 39 plasty </a:t>
            </a:r>
          </a:p>
          <a:p>
            <a:pPr>
              <a:buNone/>
            </a:pPr>
            <a:r>
              <a:rPr lang="sk-SK" dirty="0" smtClean="0"/>
              <a:t>20 01 40 kovy </a:t>
            </a:r>
          </a:p>
          <a:p>
            <a:pPr>
              <a:buNone/>
            </a:pPr>
            <a:r>
              <a:rPr lang="sk-SK" dirty="0" smtClean="0"/>
              <a:t>20 01 40 01 meď, bronz, mosadz </a:t>
            </a:r>
          </a:p>
          <a:p>
            <a:pPr>
              <a:buNone/>
            </a:pPr>
            <a:r>
              <a:rPr lang="sk-SK" dirty="0" smtClean="0"/>
              <a:t>20 01 40 02 hliník </a:t>
            </a:r>
          </a:p>
          <a:p>
            <a:pPr>
              <a:buNone/>
            </a:pPr>
            <a:r>
              <a:rPr lang="sk-SK" dirty="0" smtClean="0"/>
              <a:t>20 01 40 03 olovo </a:t>
            </a:r>
          </a:p>
          <a:p>
            <a:pPr>
              <a:buNone/>
            </a:pPr>
            <a:r>
              <a:rPr lang="sk-SK" dirty="0" smtClean="0"/>
              <a:t>20 01 40 04 zinok </a:t>
            </a:r>
          </a:p>
          <a:p>
            <a:pPr>
              <a:buNone/>
            </a:pPr>
            <a:r>
              <a:rPr lang="sk-SK" dirty="0" smtClean="0"/>
              <a:t>20 01 40 05 železo a oceľ </a:t>
            </a:r>
          </a:p>
          <a:p>
            <a:pPr>
              <a:buNone/>
            </a:pPr>
            <a:r>
              <a:rPr lang="sk-SK" dirty="0" smtClean="0"/>
              <a:t>20 01 40 06 cín </a:t>
            </a:r>
          </a:p>
          <a:p>
            <a:pPr>
              <a:buNone/>
            </a:pPr>
            <a:r>
              <a:rPr lang="sk-SK" dirty="0" smtClean="0"/>
              <a:t>20 01 40 07 zmiešané kovy </a:t>
            </a:r>
          </a:p>
          <a:p>
            <a:pPr>
              <a:buNone/>
            </a:pPr>
            <a:r>
              <a:rPr lang="sk-SK" dirty="0" smtClean="0"/>
              <a:t>20 02 01 biologicky rozložiteľný odpad</a:t>
            </a:r>
          </a:p>
          <a:p>
            <a:pPr>
              <a:buNone/>
            </a:pPr>
            <a:endParaRPr lang="sk-SK"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lstStyle/>
          <a:p>
            <a:pPr>
              <a:buNone/>
            </a:pPr>
            <a:r>
              <a:rPr lang="sk-SK" dirty="0" smtClean="0"/>
              <a:t>330 NARIADENIE VLÁDY Slovenskej republiky zo 6. novembra 2018, ktorým sa ustanovuje výška sadzieb poplatkov za uloženie odpadov a podrobnosti súvisiace s prerozdeľovaním príjmov z poplatkov za uloženie odpadov</a:t>
            </a:r>
          </a:p>
          <a:p>
            <a:pPr>
              <a:buNone/>
            </a:pPr>
            <a:endParaRPr lang="sk-SK"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lstStyle/>
          <a:p>
            <a:pPr>
              <a:buNone/>
            </a:pPr>
            <a:r>
              <a:rPr lang="sk-SK" dirty="0" smtClean="0"/>
              <a:t>§ 1 (1) Položky a sadzby za uloženie komunálnych odpadov na skládku odpadov sú uvedené v prílohe č. 1.</a:t>
            </a:r>
          </a:p>
          <a:p>
            <a:pPr>
              <a:buNone/>
            </a:pPr>
            <a:r>
              <a:rPr lang="sk-SK" dirty="0" smtClean="0"/>
              <a:t>(2) Položky a sadzby za uloženie priemyselných odpadov na skládku odpadov sú uvedené v prílohe č. 2.</a:t>
            </a:r>
          </a:p>
          <a:p>
            <a:pPr>
              <a:buNone/>
            </a:pPr>
            <a:r>
              <a:rPr lang="sk-SK" dirty="0" smtClean="0"/>
              <a:t>(3) Položky a sadzby za uloženie odpadov na odkalisko sú uvedené v prílohe č. 3.</a:t>
            </a:r>
          </a:p>
          <a:p>
            <a:pPr>
              <a:buNone/>
            </a:pPr>
            <a:endParaRPr lang="sk-SK"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a:bodyPr>
          <a:lstStyle/>
          <a:p>
            <a:pPr>
              <a:buNone/>
            </a:pPr>
            <a:r>
              <a:rPr lang="sk-SK" dirty="0" smtClean="0"/>
              <a:t>POLOŽKY A SADZBY ZA ULOŽENIE ZMESOVÉHO KOMUNÁLNEHO ODPADU (20 03 01) A OBJEMNÉHO ODPADU (20 03 07) NA SKLÁDKU ODPADOV euro.t-1 Tabuľka č. 1</a:t>
            </a:r>
          </a:p>
          <a:p>
            <a:pPr>
              <a:buNone/>
            </a:pPr>
            <a:r>
              <a:rPr lang="sk-SK" dirty="0" smtClean="0"/>
              <a:t>		  2019	2020		2021 a </a:t>
            </a:r>
            <a:r>
              <a:rPr lang="sk-SK" dirty="0" err="1" smtClean="0"/>
              <a:t>násl</a:t>
            </a:r>
            <a:r>
              <a:rPr lang="sk-SK" dirty="0" smtClean="0"/>
              <a:t>. roky</a:t>
            </a:r>
          </a:p>
          <a:p>
            <a:pPr>
              <a:buNone/>
            </a:pPr>
            <a:r>
              <a:rPr lang="sk-SK" dirty="0" smtClean="0"/>
              <a:t>x ≤ 10    17 	  26 			33</a:t>
            </a:r>
          </a:p>
          <a:p>
            <a:pPr>
              <a:buNone/>
            </a:pPr>
            <a:r>
              <a:rPr lang="sk-SK" dirty="0" smtClean="0"/>
              <a:t>x &gt; 60      7	               8                        11</a:t>
            </a:r>
            <a:endParaRPr lang="sk-SK"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pic>
        <p:nvPicPr>
          <p:cNvPr id="4" name="Zástupný symbol obsahu 3" descr="alt"/>
          <p:cNvPicPr>
            <a:picLocks noGrp="1"/>
          </p:cNvPicPr>
          <p:nvPr>
            <p:ph idx="1"/>
          </p:nvPr>
        </p:nvPicPr>
        <p:blipFill>
          <a:blip r:embed="rId2"/>
          <a:srcRect/>
          <a:stretch>
            <a:fillRect/>
          </a:stretch>
        </p:blipFill>
        <p:spPr bwMode="auto">
          <a:xfrm>
            <a:off x="785786" y="1714488"/>
            <a:ext cx="7572428" cy="4572032"/>
          </a:xfrm>
          <a:prstGeom prst="rect">
            <a:avLst/>
          </a:prstGeom>
          <a:noFill/>
          <a:ln w="9525">
            <a:noFill/>
            <a:miter lim="800000"/>
            <a:headEnd/>
            <a:tailEnd/>
          </a:ln>
        </p:spPr>
      </p:pic>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lstStyle/>
          <a:p>
            <a:pPr>
              <a:buNone/>
            </a:pPr>
            <a:r>
              <a:rPr lang="pl-PL" b="1" dirty="0" smtClean="0"/>
              <a:t> </a:t>
            </a:r>
            <a:r>
              <a:rPr lang="pl-PL" dirty="0" smtClean="0"/>
              <a:t> </a:t>
            </a:r>
            <a:r>
              <a:rPr lang="pl-PL" b="1" dirty="0" smtClean="0"/>
              <a:t> </a:t>
            </a:r>
            <a:r>
              <a:rPr lang="pl-PL" dirty="0" smtClean="0"/>
              <a:t> </a:t>
            </a:r>
            <a:r>
              <a:rPr lang="pl-PL" b="1" dirty="0" smtClean="0"/>
              <a:t> </a:t>
            </a:r>
            <a:endParaRPr lang="sk-SK" dirty="0"/>
          </a:p>
        </p:txBody>
      </p:sp>
      <p:graphicFrame>
        <p:nvGraphicFramePr>
          <p:cNvPr id="18435" name="Object 3"/>
          <p:cNvGraphicFramePr>
            <a:graphicFrameLocks noChangeAspect="1"/>
          </p:cNvGraphicFramePr>
          <p:nvPr/>
        </p:nvGraphicFramePr>
        <p:xfrm>
          <a:off x="500034" y="928670"/>
          <a:ext cx="8020050" cy="5667375"/>
        </p:xfrm>
        <a:graphic>
          <a:graphicData uri="http://schemas.openxmlformats.org/presentationml/2006/ole">
            <p:oleObj spid="_x0000_s18435" name="Acrobat Document" r:id="rId3" imgW="8019926" imgH="5666970" progId="AcroExch.Document.11">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62500" lnSpcReduction="20000"/>
          </a:bodyPr>
          <a:lstStyle/>
          <a:p>
            <a:pPr>
              <a:buNone/>
            </a:pPr>
            <a:r>
              <a:rPr lang="sk-SK" dirty="0" smtClean="0"/>
              <a:t>(6) Výkup odpadu je zber odpadu, ak je odpad odoberaný právnickou osobou alebo fyzickou osobou – podnikateľom za dohodnutú cenu alebo inú protihodnotu. </a:t>
            </a:r>
          </a:p>
          <a:p>
            <a:pPr>
              <a:buNone/>
            </a:pPr>
            <a:r>
              <a:rPr lang="sk-SK" dirty="0" smtClean="0"/>
              <a:t>(7) Triedenie odpadov je delenie odpadov podľa druhov, kategórií alebo iných kritérií alebo oddeľovanie zložiek odpadov, ktoré možno po oddelení zaradiť ako samostatné druhy odpadov. </a:t>
            </a:r>
          </a:p>
          <a:p>
            <a:pPr>
              <a:buNone/>
            </a:pPr>
            <a:r>
              <a:rPr lang="sk-SK" dirty="0" smtClean="0"/>
              <a:t>(8) Triedený zber je zber vytriedených odpadov. </a:t>
            </a:r>
          </a:p>
          <a:p>
            <a:pPr>
              <a:buNone/>
            </a:pPr>
            <a:r>
              <a:rPr lang="sk-SK" dirty="0" smtClean="0"/>
              <a:t>(9) Úprava odpadu je činnosť, ktorá vedie k zmene chemických vlastností, biologických vlastností alebo fyzikálnych vlastností odpadu za účelom umožnenia alebo uľahčenia jeho prepravy, zhodnotenia, spracovania alebo za účelom zmenšenia objemu alebo zníženia jeho nebezpečných vlastností. (</a:t>
            </a:r>
          </a:p>
          <a:p>
            <a:pPr>
              <a:buNone/>
            </a:pPr>
            <a:r>
              <a:rPr lang="sk-SK" dirty="0" smtClean="0"/>
              <a:t>10) Príprava odpadu na opätovné použitie je činnosť zhodnocovania súvisiaca s kontrolou, čistením alebo opravou, pri ktorej sa výrobok alebo časť výrobku, ktoré sa stali odpadom, pripravia, aby sa opätovne použili bez akéhokoľvek iného predbežného spracovania. </a:t>
            </a:r>
            <a:endParaRPr lang="sk-SK"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lstStyle/>
          <a:p>
            <a:endParaRPr lang="sk-SK" dirty="0" smtClean="0"/>
          </a:p>
          <a:p>
            <a:endParaRPr lang="sk-SK" dirty="0" smtClean="0"/>
          </a:p>
          <a:p>
            <a:pPr algn="ctr"/>
            <a:r>
              <a:rPr lang="sk-SK" dirty="0" smtClean="0"/>
              <a:t>Ďakujem za pozornosť</a:t>
            </a:r>
            <a:endParaRPr lang="sk-SK"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55000" lnSpcReduction="20000"/>
          </a:bodyPr>
          <a:lstStyle/>
          <a:p>
            <a:pPr>
              <a:buNone/>
            </a:pPr>
            <a:r>
              <a:rPr lang="sk-SK" dirty="0" smtClean="0"/>
              <a:t>(10) Príprava odpadu na opätovné použitie je činnosť zhodnocovania súvisiaca s kontrolou, čistením alebo opravou, pri ktorej sa výrobok alebo časť výrobku, ktoré sa stali odpadom, pripravia, aby sa opätovne použili bez akéhokoľvek iného predbežného spracovania. </a:t>
            </a:r>
          </a:p>
          <a:p>
            <a:pPr>
              <a:buNone/>
            </a:pPr>
            <a:r>
              <a:rPr lang="sk-SK" dirty="0" smtClean="0"/>
              <a:t>(11) Spracovanie odpadu je činnosť zhodnocovania alebo zneškodňovania odpadu vrátane prípravy odpadu pred zhodnocovaním alebo zneškodňovaním, ak nie je v tomto zákone ustanovené inak. </a:t>
            </a:r>
          </a:p>
          <a:p>
            <a:pPr>
              <a:buNone/>
            </a:pPr>
            <a:r>
              <a:rPr lang="sk-SK" dirty="0" smtClean="0"/>
              <a:t>(12) Opätovné použitie je činnosť, pri ktorej sa výrobok alebo časť výrobku, ktorý nie je odpadom, znova použije na ten istý účel, na ktorý bol určený.</a:t>
            </a:r>
          </a:p>
          <a:p>
            <a:pPr>
              <a:buNone/>
            </a:pPr>
            <a:r>
              <a:rPr lang="sk-SK" dirty="0" smtClean="0"/>
              <a:t> (13) Zhodnocovanie odpadu je činnosť, ktorej hlavným výsledkom je prospešné využitie odpadu za účelom nahradiť iné materiály vo výrobnej činnosti alebo v širšom hospodárstve, alebo zabezpečenie pripravenosti odpadu na plnenie tejto funkcie; zoznam činností zhodnocovania odpadu je uvedený v prílohe č. 1. </a:t>
            </a:r>
          </a:p>
          <a:p>
            <a:pPr>
              <a:buNone/>
            </a:pPr>
            <a:r>
              <a:rPr lang="sk-SK" dirty="0" smtClean="0"/>
              <a:t>(14) Recyklácia je každá činnosť zhodnocovania odpadu, ktorou sa odpad opätovne spracuje na výrobky, materiály alebo látky určené na pôvodný účel alebo iné účely, ak § 42 ods. 12, § 52 ods. 18 a 19 a § 60 ods. 15 neustanovuje inak; recyklácia zahŕňa aj opätovné spracovanie organického materiálu. Recyklácia nezahŕňa energetické zhodnocovanie a opätovné spracovanie na materiály, ktoré sa majú použiť ako palivo alebo na činnosti spätného zasypávania. </a:t>
            </a:r>
            <a:endParaRPr lang="sk-SK"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70000" lnSpcReduction="20000"/>
          </a:bodyPr>
          <a:lstStyle/>
          <a:p>
            <a:pPr>
              <a:buNone/>
            </a:pPr>
            <a:r>
              <a:rPr lang="sk-SK" dirty="0" smtClean="0"/>
              <a:t>(15) Zneškodňovanie odpadu je činnosť, ktorá nie je zhodnocovaním, a to aj vtedy, ak je druhotným výsledkom činnosti spätné získanie látok alebo energie; zoznam činností zneškodňovania odpadu je uvedený v prílohe č. 2.</a:t>
            </a:r>
          </a:p>
          <a:p>
            <a:pPr>
              <a:buNone/>
            </a:pPr>
            <a:r>
              <a:rPr lang="sk-SK" dirty="0" smtClean="0"/>
              <a:t>(16) Skládkovanie odpadov je ukladanie odpadov na skládku odpadov. </a:t>
            </a:r>
          </a:p>
          <a:p>
            <a:pPr>
              <a:buNone/>
            </a:pPr>
            <a:r>
              <a:rPr lang="sk-SK" dirty="0" smtClean="0"/>
              <a:t>(17) Najlepšie dostupné techniky sú uvedené v osobitnom predpise. </a:t>
            </a:r>
          </a:p>
          <a:p>
            <a:pPr>
              <a:buNone/>
            </a:pPr>
            <a:r>
              <a:rPr lang="sk-SK" dirty="0" smtClean="0"/>
              <a:t>(18) Skladovanie výkopovej zeminy je dočasné uloženie odpadu – výkopovej zeminy mimo staveniska pred jej využitím na zásypové práce, terénne úpravy a iné práce súvisiace s výstavbou v mieste, ktoré nie je zariadením na zhodnocovanie odpadov alebo zariadením na zneškodňovanie odpadov a ktoré nie je miestom vzniku výkopovej zeminy. </a:t>
            </a:r>
            <a:endParaRPr lang="sk-SK" dirty="0"/>
          </a:p>
        </p:txBody>
      </p:sp>
    </p:spTree>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4961</Words>
  <Application>Microsoft Office PowerPoint</Application>
  <PresentationFormat>Prezentácia na obrazovke (4:3)</PresentationFormat>
  <Paragraphs>210</Paragraphs>
  <Slides>70</Slides>
  <Notes>0</Notes>
  <HiddenSlides>0</HiddenSlides>
  <MMClips>0</MMClips>
  <ScaleCrop>false</ScaleCrop>
  <HeadingPairs>
    <vt:vector size="6" baseType="variant">
      <vt:variant>
        <vt:lpstr>Motív</vt:lpstr>
      </vt:variant>
      <vt:variant>
        <vt:i4>1</vt:i4>
      </vt:variant>
      <vt:variant>
        <vt:lpstr>Vložené servery OLE</vt:lpstr>
      </vt:variant>
      <vt:variant>
        <vt:i4>1</vt:i4>
      </vt:variant>
      <vt:variant>
        <vt:lpstr>Nadpisy snímok</vt:lpstr>
      </vt:variant>
      <vt:variant>
        <vt:i4>70</vt:i4>
      </vt:variant>
    </vt:vector>
  </HeadingPairs>
  <TitlesOfParts>
    <vt:vector size="72" baseType="lpstr">
      <vt:lpstr>Motív Office</vt:lpstr>
      <vt:lpstr>Acrobat Document</vt:lpstr>
      <vt:lpstr>Legislatíva </vt:lpstr>
      <vt:lpstr>Snímka 2</vt:lpstr>
      <vt:lpstr>Snímka 3</vt:lpstr>
      <vt:lpstr>Snímka 4</vt:lpstr>
      <vt:lpstr>Snímka 5</vt:lpstr>
      <vt:lpstr>Snímka 6</vt:lpstr>
      <vt:lpstr>Snímka 7</vt:lpstr>
      <vt:lpstr>Snímka 8</vt:lpstr>
      <vt:lpstr>Snímka 9</vt:lpstr>
      <vt:lpstr>Snímka 10</vt:lpstr>
      <vt:lpstr>Snímka 11</vt:lpstr>
      <vt:lpstr>Snímka 12</vt:lpstr>
      <vt:lpstr>Snímka 13</vt:lpstr>
      <vt:lpstr>Snímka 14</vt:lpstr>
      <vt:lpstr>Snímka 15</vt:lpstr>
      <vt:lpstr>Snímka 16</vt:lpstr>
      <vt:lpstr>Snímka 17</vt:lpstr>
      <vt:lpstr>Snímka 18</vt:lpstr>
      <vt:lpstr>Snímka 19</vt:lpstr>
      <vt:lpstr>Snímka 20</vt:lpstr>
      <vt:lpstr>Snímka 21</vt:lpstr>
      <vt:lpstr>Snímka 22</vt:lpstr>
      <vt:lpstr>Snímka 23</vt:lpstr>
      <vt:lpstr>Snímka 24</vt:lpstr>
      <vt:lpstr>Snímka 25</vt:lpstr>
      <vt:lpstr>Snímka 26</vt:lpstr>
      <vt:lpstr>Snímka 27</vt:lpstr>
      <vt:lpstr>Snímka 28</vt:lpstr>
      <vt:lpstr>Snímka 29</vt:lpstr>
      <vt:lpstr>Snímka 30</vt:lpstr>
      <vt:lpstr>Snímka 31</vt:lpstr>
      <vt:lpstr>Snímka 32</vt:lpstr>
      <vt:lpstr>Snímka 33</vt:lpstr>
      <vt:lpstr>Snímka 34</vt:lpstr>
      <vt:lpstr>Snímka 35</vt:lpstr>
      <vt:lpstr>Snímka 36</vt:lpstr>
      <vt:lpstr>Snímka 37</vt:lpstr>
      <vt:lpstr>Snímka 38</vt:lpstr>
      <vt:lpstr>Snímka 39</vt:lpstr>
      <vt:lpstr>Snímka 40</vt:lpstr>
      <vt:lpstr>Snímka 41</vt:lpstr>
      <vt:lpstr>Snímka 42</vt:lpstr>
      <vt:lpstr>Snímka 43</vt:lpstr>
      <vt:lpstr>Snímka 44</vt:lpstr>
      <vt:lpstr>Snímka 45</vt:lpstr>
      <vt:lpstr>Snímka 46</vt:lpstr>
      <vt:lpstr>Snímka 47</vt:lpstr>
      <vt:lpstr>Snímka 48</vt:lpstr>
      <vt:lpstr>Snímka 49</vt:lpstr>
      <vt:lpstr>Snímka 50</vt:lpstr>
      <vt:lpstr>Snímka 51</vt:lpstr>
      <vt:lpstr>Snímka 52</vt:lpstr>
      <vt:lpstr>Snímka 53</vt:lpstr>
      <vt:lpstr>Snímka 54</vt:lpstr>
      <vt:lpstr>Snímka 55</vt:lpstr>
      <vt:lpstr>Snímka 56</vt:lpstr>
      <vt:lpstr>Snímka 57</vt:lpstr>
      <vt:lpstr>Snímka 58</vt:lpstr>
      <vt:lpstr>Snímka 59</vt:lpstr>
      <vt:lpstr>Snímka 60</vt:lpstr>
      <vt:lpstr>Snímka 61</vt:lpstr>
      <vt:lpstr>Snímka 62</vt:lpstr>
      <vt:lpstr>Snímka 63</vt:lpstr>
      <vt:lpstr>Snímka 64</vt:lpstr>
      <vt:lpstr>Snímka 65</vt:lpstr>
      <vt:lpstr>Snímka 66</vt:lpstr>
      <vt:lpstr>Snímka 67</vt:lpstr>
      <vt:lpstr>Snímka 68</vt:lpstr>
      <vt:lpstr>Snímka 69</vt:lpstr>
      <vt:lpstr>Snímka 70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Snímka 1</dc:title>
  <dc:creator>DELL</dc:creator>
  <cp:lastModifiedBy>DELL</cp:lastModifiedBy>
  <cp:revision>17</cp:revision>
  <dcterms:created xsi:type="dcterms:W3CDTF">2019-11-18T09:27:27Z</dcterms:created>
  <dcterms:modified xsi:type="dcterms:W3CDTF">2019-11-19T09:35:21Z</dcterms:modified>
</cp:coreProperties>
</file>