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2" r:id="rId7"/>
    <p:sldId id="261" r:id="rId8"/>
    <p:sldId id="258" r:id="rId9"/>
    <p:sldId id="265" r:id="rId10"/>
    <p:sldId id="263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57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2F33D0-778C-42E4-810E-B9B9F36473CE}" v="110" dt="2019-09-25T19:03:07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241EC-701B-4581-9E57-1435B50C7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5E97D54-489C-4AD5-949F-564943269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0F9FEDA-815E-4D98-85C4-332F5009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2979456-CC3B-4358-89D1-69DD9D7D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BE56A48-D640-4B87-AAB0-04E424E43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180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82530-3224-4A2A-A4D5-5A455004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B066E6F3-577B-4025-BDBF-1AA5E184C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5A1283B-49EF-4D9F-AC8D-86BBA79B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BB27C9-F81F-4E70-8380-8299ED98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B5A410-4EF1-4B14-BB53-60769E35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666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B047E1C-C9FE-4BA5-9996-4AF77FE32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A71F1557-566F-4E18-9AC2-1E69C74EC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2241DD-10B9-444D-BB4D-B6CF9746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FAF312F-2795-4C5B-A149-021335D9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3E0C64-F722-46D5-8BAA-A7EA1556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307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684062-84DE-4DC2-B616-8ADD7A4D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88AB4B-1B3C-4C16-B2B7-F6BEA3B6C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6B27ABA-0D8D-4A61-A325-170BC188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AD0905C-7134-473F-903F-417FC98E6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1D4526C-D862-4F36-8E0C-BF7722D5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144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19277-48D5-4C33-B9C2-272C9353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D1FE7EF-1B2F-49C2-8320-2ED1BEA68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6C7158F-3331-437D-B744-EE319878E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8EC12EC-98DE-4B57-BE04-D4E8D232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46A344C-2990-4612-97E0-E7A68EE69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494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7EE0A-4068-4AE3-BE51-2573E1F1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FE7609-BED0-4D90-8E7C-7159BAA86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C49BDCB-BFFD-4850-AA38-BC61AD8A8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977A6F1-CDAA-424A-9B06-F2494994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BF5299B-6921-4C24-BEEC-6CEBD617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598949F-8669-41BB-8349-968A45F9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10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A0456-3403-4331-86DD-EB9438FE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FFF38AC6-8CAC-47CF-8BD9-4E46E319E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A2C1AB0-523D-41E6-A907-3E40BAF82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4CD51744-BF9B-4E03-97B6-255B5E3FF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A2388CD-97D2-4795-A712-B603631A0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8EFE178-E0E2-4CA2-9CCE-308836268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A541874-B7CA-4B43-86A0-A1F39416E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4DFEED5-B2AA-452D-942A-84A07486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240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F816C-8FE2-4834-8F86-03C6482E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8DBAA91-9346-44A9-954C-FA7B76A90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67C9E78-E40C-4124-94EF-543EF5FB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5283C92-516E-471B-9DF0-9F89EBA9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285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0520AFC-5E39-45B5-854C-461B61FB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1C62019-F671-428F-8FAB-A9488A01E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C4D144E-ADC0-4892-9AE6-4914792E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939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A9499-82DC-4C13-A797-72038E1D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CB1A3F8-A810-468D-9D42-DC1AE6305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BDBB62F0-A7D7-4ED0-AED0-B8F5932B2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5841809-9C1B-437F-9003-092D9FA6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6750641-0095-4F65-BE3B-E0DC51CA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D60CFD0-FE3C-40D0-9C40-20E39D9C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299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00948-D523-48C5-BB9B-4A269B87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46BB264-1A55-4FB9-95E2-19562BFE5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40F7944-25EF-408B-8563-A033849B9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476DE43-1E65-4065-B046-4DF38720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5301892-2D16-42DA-9F6C-6C7C1C920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A3C907F-57FE-42FC-B81A-A322A278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191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1CF5ABD-3C3F-4685-B8B7-4BF86A17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8CCED46-855A-4B16-AF4F-B41B86CCE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B39EB9-19D9-4A25-B0A2-2E77972FD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75B7F-C900-4323-A0F0-4F3E405E869C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CF78516-1842-4F66-B43A-9E7A6FC51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B3B9162-D2A9-4134-B86F-E6BBBA71D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B9CBF-FD1C-4BCA-943A-B73660B781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073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E3FC5343-623A-4847-9DE4-4DB3E2F94C5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8C6FA9B4-C799-4A97-B2D2-C5AAEC102594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/>
              <a:t> </a:t>
            </a:r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7B6168C5-45EA-474C-85EE-ED79319C2E48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sk-SK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ADBA36AF-F519-457A-B444-C4B4AFBE86F4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sk-SK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BE4C5B-2C37-4EB2-9F22-59E8AB8A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r="5400000" algn="ctr" rotWithShape="0">
              <a:schemeClr val="bg1"/>
            </a:outerShdw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EE0D113-87A6-4429-8520-BBA99B3EB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3380896" y="1568252"/>
            <a:ext cx="4921504" cy="28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B31B421A-606D-4771-B2E1-AA3A66789E96}"/>
              </a:ext>
            </a:extLst>
          </p:cNvPr>
          <p:cNvSpPr txBox="1"/>
          <p:nvPr/>
        </p:nvSpPr>
        <p:spPr>
          <a:xfrm>
            <a:off x="5425850" y="4060625"/>
            <a:ext cx="2876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003399"/>
                </a:solidFill>
                <a:cs typeface="Latha" panose="020B0604020202020204" pitchFamily="34" charset="0"/>
              </a:rPr>
              <a:t>www.masdolnyliptov.sk</a:t>
            </a:r>
          </a:p>
        </p:txBody>
      </p:sp>
    </p:spTree>
    <p:extLst>
      <p:ext uri="{BB962C8B-B14F-4D97-AF65-F5344CB8AC3E}">
        <p14:creationId xmlns:p14="http://schemas.microsoft.com/office/powerpoint/2010/main" val="2004983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424793" y="1941381"/>
            <a:ext cx="58782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Program MALÝ LEADER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Názov projektu:      „V RYTMOCH TANCA“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Prijímateľ:                 O.Z. </a:t>
            </a:r>
            <a:r>
              <a:rPr lang="sk-SK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Orientalico</a:t>
            </a:r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Oblasť podpory:       Podpora zaujímavých pohybových aktivít, kultúry, umenia a miestnych tradícií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Predmet:                   Rekonštrukcia podlahy so špeciálnou zvukovou izoláciou 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A90C91D-424E-45A6-A151-5D7C12D78750}"/>
              </a:ext>
            </a:extLst>
          </p:cNvPr>
          <p:cNvSpPr txBox="1"/>
          <p:nvPr/>
        </p:nvSpPr>
        <p:spPr>
          <a:xfrm>
            <a:off x="7282039" y="2288942"/>
            <a:ext cx="341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  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22BEA49-105E-4E74-A76C-8FBD547F6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0"/>
            <a:ext cx="556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7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6013038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8125132" y="1407057"/>
            <a:ext cx="406686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Program MALÝ LEADER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Názov projektu:      „V NAŠEJ MALEJ</a:t>
            </a: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		ZÁHRADKE“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Prijímateľ:                 MŠ </a:t>
            </a:r>
            <a:r>
              <a:rPr lang="sk-SK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TatraKuk</a:t>
            </a:r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Oblasť podpory:       Ochrana prírody</a:t>
            </a: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		 a environmentálna</a:t>
            </a: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		 výchova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Predmet:                   Nákup záhradníckych</a:t>
            </a: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		potrieb pre deti  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A90C91D-424E-45A6-A151-5D7C12D78750}"/>
              </a:ext>
            </a:extLst>
          </p:cNvPr>
          <p:cNvSpPr txBox="1"/>
          <p:nvPr/>
        </p:nvSpPr>
        <p:spPr>
          <a:xfrm>
            <a:off x="7282039" y="2288942"/>
            <a:ext cx="341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  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BEF51B04-C081-4A06-893C-7F0F55856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79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0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395765" y="1901888"/>
            <a:ext cx="650577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Program MALÝ LEADER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Názov projektu:      „ZDRAVÝ CHRBÁTIK“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Prijímateľ:                 O.Z. Za zdravší život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Oblasť podpory:       Propagácia zdravého životného štýlu,</a:t>
            </a: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		prevencia negatívnych javov </a:t>
            </a: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		a zdravej starostlivosti</a:t>
            </a:r>
          </a:p>
          <a:p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Predmet:                   Rekonštrukcia podlahy so špeciálnou zvukovou 		izoláciou 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A90C91D-424E-45A6-A151-5D7C12D78750}"/>
              </a:ext>
            </a:extLst>
          </p:cNvPr>
          <p:cNvSpPr txBox="1"/>
          <p:nvPr/>
        </p:nvSpPr>
        <p:spPr>
          <a:xfrm>
            <a:off x="7282039" y="2288942"/>
            <a:ext cx="341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 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1F1B74C-A64B-4D80-A933-E04A94744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885" y="3341914"/>
            <a:ext cx="4688115" cy="351608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B9FA16D-BFA0-49B1-B297-1085A29C2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22"/>
          <a:stretch/>
        </p:blipFill>
        <p:spPr>
          <a:xfrm>
            <a:off x="7503885" y="0"/>
            <a:ext cx="4688115" cy="33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4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23857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940049" y="2163917"/>
            <a:ext cx="88679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Projekt </a:t>
            </a:r>
            <a:r>
              <a:rPr lang="sk-SK" sz="2000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Interreg</a:t>
            </a:r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 SK-CZ:   „Sieť inteligentných samospráv </a:t>
            </a:r>
            <a:r>
              <a:rPr lang="sk-SK" sz="2000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prihraničia</a:t>
            </a:r>
            <a:endParaRPr lang="sk-SK" sz="2000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endParaRPr lang="sk-SK" sz="2000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Podujatie  „Po stopách ovečky valašky“ </a:t>
            </a:r>
          </a:p>
          <a:p>
            <a:endParaRPr lang="sk-SK" sz="2000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Výtvarná súťaž  „Moja miestna akčná skupina“</a:t>
            </a:r>
          </a:p>
          <a:p>
            <a:endParaRPr lang="sk-SK" sz="2000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Liptovský vínny festival</a:t>
            </a:r>
          </a:p>
          <a:p>
            <a:endParaRPr lang="sk-SK" sz="2000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Ružomberok v pohybe</a:t>
            </a:r>
          </a:p>
          <a:p>
            <a:endParaRPr lang="sk-SK" sz="2000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a iné ...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9A381E12-E732-4306-B816-15B90EE0EAA6}"/>
              </a:ext>
            </a:extLst>
          </p:cNvPr>
          <p:cNvSpPr txBox="1"/>
          <p:nvPr/>
        </p:nvSpPr>
        <p:spPr>
          <a:xfrm>
            <a:off x="4463143" y="1037725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REALIZÁCIA PROJEKTOV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9C99C79-0A41-4403-802A-BD88036A6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8450"/>
            <a:ext cx="12192000" cy="2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0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950934" y="1501111"/>
            <a:ext cx="3936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Podujatie:   </a:t>
            </a:r>
          </a:p>
          <a:p>
            <a:endParaRPr lang="sk-SK" sz="2000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„PO STOPÁCH OVEČKY VALAŠKY“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757A533-A7F8-499F-A554-B88817672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89" r="7449"/>
          <a:stretch/>
        </p:blipFill>
        <p:spPr>
          <a:xfrm>
            <a:off x="5442856" y="0"/>
            <a:ext cx="6749143" cy="6858000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10670795-8589-4372-8C64-12C0F73B850C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 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F3FA411C-A23F-4F7F-A543-AE493921A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763"/>
            <a:ext cx="5442855" cy="40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76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6033407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940050" y="1501914"/>
            <a:ext cx="3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Výtvarná súťaž:  </a:t>
            </a:r>
          </a:p>
          <a:p>
            <a:endParaRPr lang="sk-SK" sz="2000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sz="2000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„MOJA MIESTNA AKČNÁ SKUPINA“</a:t>
            </a:r>
          </a:p>
          <a:p>
            <a:endParaRPr lang="sk-SK" sz="2000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DC1FD58-206E-4630-93A0-88E469907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343" y="10886"/>
            <a:ext cx="5366657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3706EFD-BA4C-485B-BDD6-6DD1A3C1D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88773"/>
            <a:ext cx="6825343" cy="41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6CFAF24-8F4A-4BA9-97C5-6714DD7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42B6F652-B717-450B-8405-9BCF7DC8FEA4}"/>
              </a:ext>
            </a:extLst>
          </p:cNvPr>
          <p:cNvSpPr/>
          <p:nvPr/>
        </p:nvSpPr>
        <p:spPr>
          <a:xfrm>
            <a:off x="4234543" y="1839685"/>
            <a:ext cx="5704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2E324F9E-23BE-4DE0-8B89-26E48CE9B28D}"/>
              </a:ext>
            </a:extLst>
          </p:cNvPr>
          <p:cNvSpPr txBox="1"/>
          <p:nvPr/>
        </p:nvSpPr>
        <p:spPr>
          <a:xfrm>
            <a:off x="370114" y="2286000"/>
            <a:ext cx="6422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>
                <a:solidFill>
                  <a:schemeClr val="bg1"/>
                </a:solidFill>
              </a:rPr>
              <a:t>ĎAKUJEME ZA VAŠU PRIAZEŇ </a:t>
            </a:r>
          </a:p>
          <a:p>
            <a:r>
              <a:rPr lang="sk-SK" sz="3600" dirty="0">
                <a:solidFill>
                  <a:schemeClr val="bg1"/>
                </a:solidFill>
              </a:rPr>
              <a:t>                                     A PODPORU</a:t>
            </a:r>
          </a:p>
        </p:txBody>
      </p:sp>
    </p:spTree>
    <p:extLst>
      <p:ext uri="{BB962C8B-B14F-4D97-AF65-F5344CB8AC3E}">
        <p14:creationId xmlns:p14="http://schemas.microsoft.com/office/powerpoint/2010/main" val="385237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B5AE513D-576C-454D-932D-020514F22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984" y="2275114"/>
            <a:ext cx="6520378" cy="342464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38D4EA9-6263-461E-A0FB-0DF9328B2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2" t="10436" r="3388" b="19319"/>
          <a:stretch/>
        </p:blipFill>
        <p:spPr>
          <a:xfrm>
            <a:off x="429205" y="1089476"/>
            <a:ext cx="5080566" cy="5606142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EDA5687-A486-417A-910B-3D7FEA414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8450"/>
            <a:ext cx="12192000" cy="2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E5DBA127-5578-4FA2-AA32-9F554402CE8E}"/>
              </a:ext>
            </a:extLst>
          </p:cNvPr>
          <p:cNvSpPr txBox="1"/>
          <p:nvPr/>
        </p:nvSpPr>
        <p:spPr>
          <a:xfrm>
            <a:off x="1286114" y="3429000"/>
            <a:ext cx="4223657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1BBCE3B-E02E-4F1E-9B58-1AC3F75EB170}"/>
              </a:ext>
            </a:extLst>
          </p:cNvPr>
          <p:cNvSpPr txBox="1"/>
          <p:nvPr/>
        </p:nvSpPr>
        <p:spPr>
          <a:xfrm>
            <a:off x="6682231" y="1158245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Územie MAS Dolný Liptov</a:t>
            </a:r>
          </a:p>
        </p:txBody>
      </p:sp>
    </p:spTree>
    <p:extLst>
      <p:ext uri="{BB962C8B-B14F-4D97-AF65-F5344CB8AC3E}">
        <p14:creationId xmlns:p14="http://schemas.microsoft.com/office/powerpoint/2010/main" val="950744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976124" y="1793981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Kto je to MAS Dolný Liptov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D4FB17E-A01E-4D08-A589-6554CF27EE2D}"/>
              </a:ext>
            </a:extLst>
          </p:cNvPr>
          <p:cNvSpPr txBox="1"/>
          <p:nvPr/>
        </p:nvSpPr>
        <p:spPr>
          <a:xfrm>
            <a:off x="976124" y="2550237"/>
            <a:ext cx="40696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Členská základňa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:                  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57 členov</a:t>
            </a:r>
          </a:p>
          <a:p>
            <a:pPr marL="533400" indent="-261938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verejný sektor:                   24 členov</a:t>
            </a:r>
          </a:p>
          <a:p>
            <a:pPr marL="533400" indent="-261938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podnikateľský sektor:       17 členov</a:t>
            </a:r>
          </a:p>
          <a:p>
            <a:pPr marL="533400" indent="-261938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občiansky sektor:              16 členov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Lokálni producenti, remeselníci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b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Žiadatelia/prijímatelia finančnej pomoci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b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Komunita dolného Liptova</a:t>
            </a:r>
          </a:p>
          <a:p>
            <a:endParaRPr lang="sk-SK" b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=</a:t>
            </a:r>
            <a:r>
              <a:rPr lang="en-US" b="1" dirty="0">
                <a:solidFill>
                  <a:srgbClr val="003399"/>
                </a:solidFill>
                <a:ea typeface="Cambria" panose="02040503050406030204" pitchFamily="18" charset="0"/>
              </a:rPr>
              <a:t>&gt;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3399"/>
                </a:solidFill>
                <a:ea typeface="Cambria" panose="02040503050406030204" pitchFamily="18" charset="0"/>
              </a:rPr>
              <a:t>ĽUDIA!!!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0F079EC-3148-43AD-9DF4-B6E502FA6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314" y="0"/>
            <a:ext cx="5649686" cy="3766457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7855D05-678F-4699-AF4E-9319CC9DC7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919"/>
          <a:stretch/>
        </p:blipFill>
        <p:spPr>
          <a:xfrm>
            <a:off x="6542313" y="3766457"/>
            <a:ext cx="5649687" cy="30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6324096" y="1897047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MAS Dolný Liptov v reči čísel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D4FB17E-A01E-4D08-A589-6554CF27EE2D}"/>
              </a:ext>
            </a:extLst>
          </p:cNvPr>
          <p:cNvSpPr txBox="1"/>
          <p:nvPr/>
        </p:nvSpPr>
        <p:spPr>
          <a:xfrm>
            <a:off x="6324096" y="2845817"/>
            <a:ext cx="4069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Počet 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obyvateľov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 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na území MAS DL: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Hustota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obyvateľstva: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Rozloha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územia MAS DL: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A90C91D-424E-45A6-A151-5D7C12D78750}"/>
              </a:ext>
            </a:extLst>
          </p:cNvPr>
          <p:cNvSpPr txBox="1"/>
          <p:nvPr/>
        </p:nvSpPr>
        <p:spPr>
          <a:xfrm>
            <a:off x="10393753" y="2828835"/>
            <a:ext cx="3416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53 630 obyv.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86  obyv./km2</a:t>
            </a:r>
          </a:p>
          <a:p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627 km2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2C90F29-0E5C-45CD-9784-1A47E0717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73" t="20578" r="11245" b="14694"/>
          <a:stretch/>
        </p:blipFill>
        <p:spPr>
          <a:xfrm>
            <a:off x="-9581" y="0"/>
            <a:ext cx="5954487" cy="687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8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EDA5687-A486-417A-910B-3D7FEA414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8450"/>
            <a:ext cx="12192000" cy="2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1547372" y="1493993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Príbeh  a život MAS Dolný Liptov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D4FB17E-A01E-4D08-A589-6554CF27EE2D}"/>
              </a:ext>
            </a:extLst>
          </p:cNvPr>
          <p:cNvSpPr txBox="1"/>
          <p:nvPr/>
        </p:nvSpPr>
        <p:spPr>
          <a:xfrm>
            <a:off x="1645343" y="3363686"/>
            <a:ext cx="8227999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Máj 2014 – 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Vznik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OZ Partnerstvo pre MAS Dolný Liptov (oficiálny názov)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3399"/>
                </a:solidFill>
                <a:ea typeface="Cambria" panose="02040503050406030204" pitchFamily="18" charset="0"/>
              </a:rPr>
              <a:t>Marec 2015 – </a:t>
            </a:r>
            <a:r>
              <a:rPr lang="pt-BR" b="1" dirty="0">
                <a:solidFill>
                  <a:srgbClr val="003399"/>
                </a:solidFill>
                <a:ea typeface="Cambria" panose="02040503050406030204" pitchFamily="18" charset="0"/>
              </a:rPr>
              <a:t>Vytvorenie celistvého územia </a:t>
            </a:r>
            <a:r>
              <a:rPr lang="pt-BR" dirty="0">
                <a:solidFill>
                  <a:srgbClr val="003399"/>
                </a:solidFill>
                <a:ea typeface="Cambria" panose="02040503050406030204" pitchFamily="18" charset="0"/>
              </a:rPr>
              <a:t>MAS Dolný Liptov </a:t>
            </a: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Jún 2015 – príchod 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Ivety </a:t>
            </a:r>
            <a:r>
              <a:rPr lang="sk-SK" b="1" dirty="0" err="1">
                <a:solidFill>
                  <a:srgbClr val="003399"/>
                </a:solidFill>
                <a:ea typeface="Cambria" panose="02040503050406030204" pitchFamily="18" charset="0"/>
              </a:rPr>
              <a:t>Kloptovej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 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(manažérky MAS Dolný Liptov)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Január 2016 – príchod 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Katky </a:t>
            </a:r>
            <a:r>
              <a:rPr lang="sk-SK" b="1" dirty="0" err="1">
                <a:solidFill>
                  <a:srgbClr val="003399"/>
                </a:solidFill>
                <a:ea typeface="Cambria" panose="02040503050406030204" pitchFamily="18" charset="0"/>
              </a:rPr>
              <a:t>Čižmárikovej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 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(finančnej manažérky MAS Dolný Liptov)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Apríl 2019 – príchod 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Veroniky Mikulkovej 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(</a:t>
            </a:r>
            <a:r>
              <a:rPr lang="sk-SK" dirty="0" err="1">
                <a:solidFill>
                  <a:srgbClr val="003399"/>
                </a:solidFill>
                <a:ea typeface="Cambria" panose="02040503050406030204" pitchFamily="18" charset="0"/>
              </a:rPr>
              <a:t>office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manažérky MAS Dolný Liptov)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Jún 2019 – vyhlásenie 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1. výzvy 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na predkladanie žiadosti o príspevok z PRV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55388EDE-2115-4CE1-A8B8-19F111B48674}"/>
              </a:ext>
            </a:extLst>
          </p:cNvPr>
          <p:cNvSpPr txBox="1"/>
          <p:nvPr/>
        </p:nvSpPr>
        <p:spPr>
          <a:xfrm>
            <a:off x="4932829" y="2119026"/>
            <a:ext cx="6899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>
                <a:solidFill>
                  <a:srgbClr val="003399"/>
                </a:solidFill>
              </a:rPr>
              <a:t>„Máme radi miesto, kde žijeme. Lebo je to náš domov.</a:t>
            </a:r>
          </a:p>
          <a:p>
            <a:r>
              <a:rPr lang="sk-SK" sz="2000" b="1" i="1" dirty="0">
                <a:solidFill>
                  <a:srgbClr val="003399"/>
                </a:solidFill>
              </a:rPr>
              <a:t>Preto sme sa rozhodli pomôcť, aby sa nám v ňom spolu žilo</a:t>
            </a:r>
          </a:p>
          <a:p>
            <a:r>
              <a:rPr lang="sk-SK" sz="2000" b="1" i="1" dirty="0">
                <a:solidFill>
                  <a:srgbClr val="003399"/>
                </a:solidFill>
              </a:rPr>
              <a:t>ešte lepšie.“</a:t>
            </a:r>
            <a:endParaRPr lang="sk-SK" sz="2000" b="1" i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7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EDA5687-A486-417A-910B-3D7FEA414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8450"/>
            <a:ext cx="12192000" cy="2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1547372" y="1370611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Hodnot</a:t>
            </a:r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y </a:t>
            </a:r>
            <a:r>
              <a:rPr lang="sk-SK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mas</a:t>
            </a:r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 dolný </a:t>
            </a:r>
            <a:r>
              <a:rPr lang="sk-SK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liptov</a:t>
            </a:r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D4FB17E-A01E-4D08-A589-6554CF27EE2D}"/>
              </a:ext>
            </a:extLst>
          </p:cNvPr>
          <p:cNvSpPr txBox="1"/>
          <p:nvPr/>
        </p:nvSpPr>
        <p:spPr>
          <a:xfrm>
            <a:off x="1622771" y="2057895"/>
            <a:ext cx="89464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Podpora komunitného života</a:t>
            </a: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Aktivity v réžii MAS DL sledujú predovšetkým rozvoj komunitného života regiónu Dolný Liptov ako domova jeho hlavných aktérov - občanov.  Veríme, že tvorba spolupracujúcej aktívnej komunity zároveň vytvára udržateľnosť každého projektu.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Hospodársky rozvoj regiónu</a:t>
            </a: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Grantová podpora realizácie projektov na našom území prostredníctvom MAS DL je značným príspevkom k rozvoju územia v hospodárskej rovine. Schopnosť tvoriť, podávať a obhájiť projekt, správne využiť prostriedky patrí k malým, postupným krokom k zvyšovaniu  sebestačnosti a konkurencieschopnosti subjektov pôsobiacich na území MAS DL.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Občan / Ľudia</a:t>
            </a: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Počiatočným i koncovým bodom činnosti MAS DL, ktoré sa prejavujú aj v komunikácii spoločnosti, je občan. S týmto vedomím vznikajú a realizujú sa všetky naše čiastkové aktivity.</a:t>
            </a:r>
          </a:p>
        </p:txBody>
      </p:sp>
    </p:spTree>
    <p:extLst>
      <p:ext uri="{BB962C8B-B14F-4D97-AF65-F5344CB8AC3E}">
        <p14:creationId xmlns:p14="http://schemas.microsoft.com/office/powerpoint/2010/main" val="3933981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5495A7C-2DEC-417B-8DC0-FE886D69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5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6C7E4B6-1FEB-46B7-A32C-D97553EF3EDA}"/>
              </a:ext>
            </a:extLst>
          </p:cNvPr>
          <p:cNvSpPr/>
          <p:nvPr/>
        </p:nvSpPr>
        <p:spPr>
          <a:xfrm>
            <a:off x="5974813" y="2590800"/>
            <a:ext cx="1362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sk-SK" dirty="0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6DEC6782-4548-41BD-A9EB-2543BD4FD91A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 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C0DB2B63-DF8B-4C7C-8D12-F90AECE30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978561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7DF887B4-101F-427A-AEF1-F60B3577CD99}"/>
              </a:ext>
            </a:extLst>
          </p:cNvPr>
          <p:cNvSpPr txBox="1"/>
          <p:nvPr/>
        </p:nvSpPr>
        <p:spPr>
          <a:xfrm>
            <a:off x="6655892" y="661130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Čo robí </a:t>
            </a:r>
            <a:r>
              <a:rPr lang="sk-SK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mas</a:t>
            </a:r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 dolný </a:t>
            </a:r>
            <a:r>
              <a:rPr lang="sk-SK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liptov</a:t>
            </a:r>
            <a:endParaRPr lang="sk-SK" b="1" cap="small" dirty="0">
              <a:solidFill>
                <a:srgbClr val="003399"/>
              </a:solidFill>
              <a:ea typeface="Cambria" panose="02040503050406030204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C9826F3-F4DC-4815-BFC7-E907F84E24BD}"/>
              </a:ext>
            </a:extLst>
          </p:cNvPr>
          <p:cNvSpPr txBox="1"/>
          <p:nvPr/>
        </p:nvSpPr>
        <p:spPr>
          <a:xfrm>
            <a:off x="6655892" y="1490007"/>
            <a:ext cx="52142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Poskytuje finančné zdroje</a:t>
            </a: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MAS DL je zdrojom možností čerpania finančných zdrojov na podporu lokálnych/regionálnych aktivít. </a:t>
            </a:r>
          </a:p>
          <a:p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endParaRPr lang="sk-SK" b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Realizuje projekty</a:t>
            </a: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MAS DL je realizátorom a odborným partnerom</a:t>
            </a: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pre realizáciu projektov. Projekty tým získavajú skutočný, uskutočniteľný a nápomocný charakter.</a:t>
            </a:r>
          </a:p>
          <a:p>
            <a:endParaRPr lang="sk-SK" b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endParaRPr lang="sk-SK" b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Poskytuje informačný servis</a:t>
            </a: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MAS DL je zdrojom užitočných informácií o už</a:t>
            </a: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etablovaných aktivitách, chode a možnostiach regiónu.</a:t>
            </a:r>
          </a:p>
        </p:txBody>
      </p:sp>
    </p:spTree>
    <p:extLst>
      <p:ext uri="{BB962C8B-B14F-4D97-AF65-F5344CB8AC3E}">
        <p14:creationId xmlns:p14="http://schemas.microsoft.com/office/powerpoint/2010/main" val="223962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3755320" y="923356"/>
            <a:ext cx="492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POSKYTOVANIE FINANČNÝCH ZDROJOV (EÚ a SR)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D4FB17E-A01E-4D08-A589-6554CF27EE2D}"/>
              </a:ext>
            </a:extLst>
          </p:cNvPr>
          <p:cNvSpPr txBox="1"/>
          <p:nvPr/>
        </p:nvSpPr>
        <p:spPr>
          <a:xfrm>
            <a:off x="892125" y="2288942"/>
            <a:ext cx="5323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Investície do P/H podnikov a lesníckych technológií (PRV)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Projekty spolupráce malých podnikov, dodávateľsko-odber. reťazcov, miestnych trhov (PRV)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Podpora podnikania a inovácií (IROP)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Investície do verejných služieb a verejnej infraštruktúry (PRV a IROP)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    </a:t>
            </a:r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CELKOM</a:t>
            </a:r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A90C91D-424E-45A6-A151-5D7C12D78750}"/>
              </a:ext>
            </a:extLst>
          </p:cNvPr>
          <p:cNvSpPr txBox="1"/>
          <p:nvPr/>
        </p:nvSpPr>
        <p:spPr>
          <a:xfrm>
            <a:off x="7282039" y="2288942"/>
            <a:ext cx="34165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  436 000 EUR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  148 000 EUR</a:t>
            </a:r>
          </a:p>
          <a:p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  460 000 EUR</a:t>
            </a:r>
          </a:p>
          <a:p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  543 000 EUR</a:t>
            </a:r>
          </a:p>
          <a:p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1 587 000 EUR</a:t>
            </a:r>
          </a:p>
          <a:p>
            <a:endParaRPr lang="sk-SK" dirty="0">
              <a:solidFill>
                <a:srgbClr val="003399"/>
              </a:solidFill>
              <a:ea typeface="Cambria" panose="02040503050406030204" pitchFamily="18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A68126B9-564F-4E4E-829F-8591EC36DAAE}"/>
              </a:ext>
            </a:extLst>
          </p:cNvPr>
          <p:cNvSpPr txBox="1"/>
          <p:nvPr/>
        </p:nvSpPr>
        <p:spPr>
          <a:xfrm>
            <a:off x="892125" y="1621672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Oblasti podpory (PRV a IROP)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BD75F529-94DC-4AB8-92B7-286268B407B3}"/>
              </a:ext>
            </a:extLst>
          </p:cNvPr>
          <p:cNvSpPr txBox="1"/>
          <p:nvPr/>
        </p:nvSpPr>
        <p:spPr>
          <a:xfrm>
            <a:off x="7282039" y="1666297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Dostupná alokácia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3BFA006-C843-48BD-A5F9-603AD811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8450"/>
            <a:ext cx="12192000" cy="2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18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66FC9C22-449E-4F13-8D89-50E4BB5B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30505" r="26501" b="32727"/>
          <a:stretch/>
        </p:blipFill>
        <p:spPr bwMode="auto">
          <a:xfrm>
            <a:off x="0" y="0"/>
            <a:ext cx="2419829" cy="14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1738B3-D324-4849-921E-D5F11930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753" y="5800408"/>
            <a:ext cx="1798247" cy="82459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5C8E1A9-AC8C-4EAB-B43D-24BF38C19E46}"/>
              </a:ext>
            </a:extLst>
          </p:cNvPr>
          <p:cNvSpPr txBox="1"/>
          <p:nvPr/>
        </p:nvSpPr>
        <p:spPr>
          <a:xfrm>
            <a:off x="2993571" y="955483"/>
            <a:ext cx="587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POSKYTOVANIE FINANČNÝCH ZDROJOV (vlastné zdroje </a:t>
            </a:r>
            <a:r>
              <a:rPr lang="sk-SK" b="1" cap="small" dirty="0" err="1">
                <a:solidFill>
                  <a:srgbClr val="003399"/>
                </a:solidFill>
                <a:ea typeface="Cambria" panose="02040503050406030204" pitchFamily="18" charset="0"/>
              </a:rPr>
              <a:t>mas</a:t>
            </a:r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D4FB17E-A01E-4D08-A589-6554CF27EE2D}"/>
              </a:ext>
            </a:extLst>
          </p:cNvPr>
          <p:cNvSpPr txBox="1"/>
          <p:nvPr/>
        </p:nvSpPr>
        <p:spPr>
          <a:xfrm>
            <a:off x="892125" y="2257755"/>
            <a:ext cx="37778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3399"/>
                </a:solidFill>
                <a:ea typeface="Cambria" panose="02040503050406030204" pitchFamily="18" charset="0"/>
              </a:rPr>
              <a:t>Podporené projekty pre rok 2019:</a:t>
            </a:r>
          </a:p>
          <a:p>
            <a:endParaRPr lang="sk-SK" b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i="1" dirty="0">
                <a:solidFill>
                  <a:srgbClr val="003399"/>
                </a:solidFill>
                <a:ea typeface="Cambria" panose="02040503050406030204" pitchFamily="18" charset="0"/>
              </a:rPr>
              <a:t> V rytmoch tanca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i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i="1" dirty="0">
                <a:solidFill>
                  <a:srgbClr val="003399"/>
                </a:solidFill>
                <a:ea typeface="Cambria" panose="02040503050406030204" pitchFamily="18" charset="0"/>
              </a:rPr>
              <a:t>Projekt Zdravý chrbátik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i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i="1" dirty="0">
                <a:solidFill>
                  <a:srgbClr val="003399"/>
                </a:solidFill>
                <a:ea typeface="Cambria" panose="02040503050406030204" pitchFamily="18" charset="0"/>
              </a:rPr>
              <a:t>V našej malebnej záhradke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i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i="1" dirty="0">
                <a:solidFill>
                  <a:srgbClr val="003399"/>
                </a:solidFill>
                <a:ea typeface="Cambria" panose="02040503050406030204" pitchFamily="18" charset="0"/>
              </a:rPr>
              <a:t>Žena do koča i do voza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i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i="1" dirty="0">
                <a:solidFill>
                  <a:srgbClr val="003399"/>
                </a:solidFill>
                <a:ea typeface="Cambria" panose="02040503050406030204" pitchFamily="18" charset="0"/>
              </a:rPr>
              <a:t>Stretnutie rodákov harmonikárov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A90C91D-424E-45A6-A151-5D7C12D78750}"/>
              </a:ext>
            </a:extLst>
          </p:cNvPr>
          <p:cNvSpPr txBox="1"/>
          <p:nvPr/>
        </p:nvSpPr>
        <p:spPr>
          <a:xfrm>
            <a:off x="7282039" y="2288942"/>
            <a:ext cx="341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003399"/>
                </a:solidFill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A68126B9-564F-4E4E-829F-8591EC36DAAE}"/>
              </a:ext>
            </a:extLst>
          </p:cNvPr>
          <p:cNvSpPr txBox="1"/>
          <p:nvPr/>
        </p:nvSpPr>
        <p:spPr>
          <a:xfrm>
            <a:off x="892125" y="1621672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Program MALÝ LEADER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BD75F529-94DC-4AB8-92B7-286268B407B3}"/>
              </a:ext>
            </a:extLst>
          </p:cNvPr>
          <p:cNvSpPr txBox="1"/>
          <p:nvPr/>
        </p:nvSpPr>
        <p:spPr>
          <a:xfrm>
            <a:off x="6096000" y="1634349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small" dirty="0">
                <a:solidFill>
                  <a:srgbClr val="003399"/>
                </a:solidFill>
                <a:ea typeface="Cambria" panose="02040503050406030204" pitchFamily="18" charset="0"/>
              </a:rPr>
              <a:t>Dostupná alokácia:   3 000 ERU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3BFA006-C843-48BD-A5F9-603AD811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8450"/>
            <a:ext cx="12192000" cy="2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458C8C97-248D-469B-8985-E68A7EDD4C51}"/>
              </a:ext>
            </a:extLst>
          </p:cNvPr>
          <p:cNvSpPr txBox="1"/>
          <p:nvPr/>
        </p:nvSpPr>
        <p:spPr>
          <a:xfrm>
            <a:off x="6085114" y="2334568"/>
            <a:ext cx="3777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b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endParaRPr lang="sk-SK" b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i="1" dirty="0">
                <a:solidFill>
                  <a:srgbClr val="003399"/>
                </a:solidFill>
                <a:ea typeface="Cambria" panose="02040503050406030204" pitchFamily="18" charset="0"/>
              </a:rPr>
              <a:t>Tvoríme Vianoce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i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i="1" dirty="0">
                <a:solidFill>
                  <a:srgbClr val="003399"/>
                </a:solidFill>
                <a:ea typeface="Cambria" panose="02040503050406030204" pitchFamily="18" charset="0"/>
              </a:rPr>
              <a:t>Milujem Liptov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i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i="1" dirty="0">
                <a:solidFill>
                  <a:srgbClr val="003399"/>
                </a:solidFill>
                <a:ea typeface="Cambria" panose="02040503050406030204" pitchFamily="18" charset="0"/>
              </a:rPr>
              <a:t>Okolo Liptova 40. ročník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i="1" dirty="0">
              <a:solidFill>
                <a:srgbClr val="003399"/>
              </a:solidFill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k-SK" i="1" dirty="0">
                <a:solidFill>
                  <a:srgbClr val="003399"/>
                </a:solidFill>
                <a:ea typeface="Cambria" panose="02040503050406030204" pitchFamily="18" charset="0"/>
              </a:rPr>
              <a:t>Revitalizácia Pamätného hája vzniknutého k 10. výročiu vzniku ČSR 1928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i="1" dirty="0">
              <a:solidFill>
                <a:srgbClr val="003399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7243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ACE94D28F161349B80463F398DA35EA" ma:contentTypeVersion="11" ma:contentTypeDescription="Umožňuje vytvoriť nový dokument." ma:contentTypeScope="" ma:versionID="20d41f09ee5ca19e56dd1bbe45106e7e">
  <xsd:schema xmlns:xsd="http://www.w3.org/2001/XMLSchema" xmlns:xs="http://www.w3.org/2001/XMLSchema" xmlns:p="http://schemas.microsoft.com/office/2006/metadata/properties" xmlns:ns3="0da1e845-ee1b-4e64-8d65-68bd6151ac80" xmlns:ns4="bd7422b8-5440-45c7-8f7e-87d75f1586a6" targetNamespace="http://schemas.microsoft.com/office/2006/metadata/properties" ma:root="true" ma:fieldsID="7c813836b02c0ada7e361ac1f7c5ab3c" ns3:_="" ns4:_="">
    <xsd:import namespace="0da1e845-ee1b-4e64-8d65-68bd6151ac80"/>
    <xsd:import namespace="bd7422b8-5440-45c7-8f7e-87d75f1586a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1e845-ee1b-4e64-8d65-68bd6151ac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ríkaz hash indikátora zdieľ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422b8-5440-45c7-8f7e-87d75f1586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2041CB-F4A3-4A3B-86A7-C0BA9A4F9D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972C0B-7861-4481-955F-34BF0389F8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a1e845-ee1b-4e64-8d65-68bd6151ac80"/>
    <ds:schemaRef ds:uri="bd7422b8-5440-45c7-8f7e-87d75f1586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AAAC6D-80B6-4BE7-99B7-CDFD8F89DA15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bd7422b8-5440-45c7-8f7e-87d75f1586a6"/>
    <ds:schemaRef ds:uri="http://purl.org/dc/terms/"/>
    <ds:schemaRef ds:uri="0da1e845-ee1b-4e64-8d65-68bd6151ac80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675</Words>
  <Application>Microsoft Office PowerPoint</Application>
  <PresentationFormat>Širokouhlá</PresentationFormat>
  <Paragraphs>170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</dc:title>
  <dc:creator>.</dc:creator>
  <cp:lastModifiedBy>. </cp:lastModifiedBy>
  <cp:revision>16</cp:revision>
  <dcterms:created xsi:type="dcterms:W3CDTF">2019-09-25T09:39:41Z</dcterms:created>
  <dcterms:modified xsi:type="dcterms:W3CDTF">2019-09-25T21:32:59Z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0x0101005ACE94D28F161349B80463F398DA35EA</vt:lpwstr>
  </property>
</Properties>
</file>