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79"/>
  </p:notesMasterIdLst>
  <p:sldIdLst>
    <p:sldId id="363" r:id="rId3"/>
    <p:sldId id="256" r:id="rId4"/>
    <p:sldId id="258" r:id="rId5"/>
    <p:sldId id="259" r:id="rId6"/>
    <p:sldId id="280" r:id="rId7"/>
    <p:sldId id="277" r:id="rId8"/>
    <p:sldId id="282" r:id="rId9"/>
    <p:sldId id="281" r:id="rId10"/>
    <p:sldId id="287" r:id="rId11"/>
    <p:sldId id="289" r:id="rId12"/>
    <p:sldId id="290" r:id="rId13"/>
    <p:sldId id="291" r:id="rId14"/>
    <p:sldId id="269" r:id="rId15"/>
    <p:sldId id="284" r:id="rId16"/>
    <p:sldId id="353" r:id="rId17"/>
    <p:sldId id="354" r:id="rId18"/>
    <p:sldId id="361" r:id="rId19"/>
    <p:sldId id="352" r:id="rId20"/>
    <p:sldId id="294" r:id="rId21"/>
    <p:sldId id="293" r:id="rId22"/>
    <p:sldId id="261" r:id="rId23"/>
    <p:sldId id="262" r:id="rId24"/>
    <p:sldId id="263" r:id="rId25"/>
    <p:sldId id="264" r:id="rId26"/>
    <p:sldId id="265" r:id="rId27"/>
    <p:sldId id="266" r:id="rId28"/>
    <p:sldId id="283" r:id="rId29"/>
    <p:sldId id="286" r:id="rId30"/>
    <p:sldId id="285" r:id="rId31"/>
    <p:sldId id="350" r:id="rId32"/>
    <p:sldId id="349" r:id="rId33"/>
    <p:sldId id="360" r:id="rId34"/>
    <p:sldId id="288" r:id="rId35"/>
    <p:sldId id="270" r:id="rId36"/>
    <p:sldId id="272" r:id="rId37"/>
    <p:sldId id="273" r:id="rId38"/>
    <p:sldId id="274" r:id="rId39"/>
    <p:sldId id="279" r:id="rId40"/>
    <p:sldId id="362" r:id="rId41"/>
    <p:sldId id="276" r:id="rId42"/>
    <p:sldId id="295" r:id="rId43"/>
    <p:sldId id="323" r:id="rId44"/>
    <p:sldId id="347" r:id="rId45"/>
    <p:sldId id="348" r:id="rId46"/>
    <p:sldId id="324" r:id="rId47"/>
    <p:sldId id="330" r:id="rId48"/>
    <p:sldId id="331" r:id="rId49"/>
    <p:sldId id="332" r:id="rId50"/>
    <p:sldId id="333" r:id="rId51"/>
    <p:sldId id="328" r:id="rId52"/>
    <p:sldId id="329" r:id="rId53"/>
    <p:sldId id="327" r:id="rId54"/>
    <p:sldId id="334" r:id="rId55"/>
    <p:sldId id="336" r:id="rId56"/>
    <p:sldId id="339" r:id="rId57"/>
    <p:sldId id="335" r:id="rId58"/>
    <p:sldId id="340" r:id="rId59"/>
    <p:sldId id="341" r:id="rId60"/>
    <p:sldId id="338" r:id="rId61"/>
    <p:sldId id="355" r:id="rId62"/>
    <p:sldId id="356" r:id="rId63"/>
    <p:sldId id="357" r:id="rId64"/>
    <p:sldId id="342" r:id="rId65"/>
    <p:sldId id="343" r:id="rId66"/>
    <p:sldId id="344" r:id="rId67"/>
    <p:sldId id="345" r:id="rId68"/>
    <p:sldId id="346" r:id="rId69"/>
    <p:sldId id="271" r:id="rId70"/>
    <p:sldId id="358" r:id="rId71"/>
    <p:sldId id="359" r:id="rId72"/>
    <p:sldId id="297" r:id="rId73"/>
    <p:sldId id="300" r:id="rId74"/>
    <p:sldId id="302" r:id="rId75"/>
    <p:sldId id="299" r:id="rId76"/>
    <p:sldId id="321" r:id="rId77"/>
    <p:sldId id="296" r:id="rId78"/>
  </p:sldIdLst>
  <p:sldSz cx="12192000" cy="6858000"/>
  <p:notesSz cx="7104063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rušení koloběhu" id="{E4367842-E839-472F-B60B-46DD03BCC551}">
          <p14:sldIdLst>
            <p14:sldId id="363"/>
            <p14:sldId id="256"/>
            <p14:sldId id="258"/>
            <p14:sldId id="259"/>
          </p14:sldIdLst>
        </p14:section>
        <p14:section name="priklady jesenicko" id="{4CF7CBA0-7394-42B9-8078-63CCA3778E68}">
          <p14:sldIdLst>
            <p14:sldId id="280"/>
            <p14:sldId id="277"/>
            <p14:sldId id="282"/>
            <p14:sldId id="281"/>
            <p14:sldId id="287"/>
            <p14:sldId id="289"/>
            <p14:sldId id="290"/>
            <p14:sldId id="291"/>
            <p14:sldId id="269"/>
            <p14:sldId id="284"/>
            <p14:sldId id="353"/>
            <p14:sldId id="354"/>
            <p14:sldId id="361"/>
            <p14:sldId id="352"/>
            <p14:sldId id="294"/>
            <p14:sldId id="293"/>
            <p14:sldId id="261"/>
            <p14:sldId id="262"/>
            <p14:sldId id="263"/>
            <p14:sldId id="264"/>
            <p14:sldId id="265"/>
            <p14:sldId id="266"/>
            <p14:sldId id="283"/>
            <p14:sldId id="286"/>
            <p14:sldId id="285"/>
            <p14:sldId id="350"/>
            <p14:sldId id="349"/>
            <p14:sldId id="360"/>
            <p14:sldId id="288"/>
            <p14:sldId id="270"/>
            <p14:sldId id="272"/>
            <p14:sldId id="273"/>
            <p14:sldId id="274"/>
            <p14:sldId id="279"/>
            <p14:sldId id="362"/>
            <p14:sldId id="276"/>
            <p14:sldId id="295"/>
            <p14:sldId id="323"/>
            <p14:sldId id="347"/>
            <p14:sldId id="348"/>
            <p14:sldId id="324"/>
            <p14:sldId id="330"/>
            <p14:sldId id="331"/>
            <p14:sldId id="332"/>
            <p14:sldId id="333"/>
            <p14:sldId id="328"/>
            <p14:sldId id="329"/>
            <p14:sldId id="327"/>
            <p14:sldId id="334"/>
            <p14:sldId id="336"/>
            <p14:sldId id="339"/>
            <p14:sldId id="335"/>
            <p14:sldId id="340"/>
            <p14:sldId id="341"/>
            <p14:sldId id="338"/>
            <p14:sldId id="355"/>
            <p14:sldId id="356"/>
            <p14:sldId id="357"/>
            <p14:sldId id="342"/>
            <p14:sldId id="343"/>
            <p14:sldId id="344"/>
            <p14:sldId id="345"/>
            <p14:sldId id="346"/>
            <p14:sldId id="271"/>
            <p14:sldId id="358"/>
            <p14:sldId id="359"/>
            <p14:sldId id="297"/>
            <p14:sldId id="300"/>
            <p14:sldId id="302"/>
            <p14:sldId id="299"/>
            <p14:sldId id="321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3800" autoAdjust="0"/>
  </p:normalViewPr>
  <p:slideViewPr>
    <p:cSldViewPr snapToGrid="0">
      <p:cViewPr varScale="1">
        <p:scale>
          <a:sx n="75" d="100"/>
          <a:sy n="75" d="100"/>
        </p:scale>
        <p:origin x="516" y="72"/>
      </p:cViewPr>
      <p:guideLst>
        <p:guide orient="horz" pos="2160"/>
        <p:guide pos="3863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46" d="100"/>
          <a:sy n="46" d="100"/>
        </p:scale>
        <p:origin x="3024" y="36"/>
      </p:cViewPr>
      <p:guideLst>
        <p:guide orient="horz" pos="3223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BE43C2-7CE8-4CA9-86F4-E51FB6F97917}" type="datetimeFigureOut">
              <a:rPr lang="cs-CZ" smtClean="0"/>
              <a:pPr/>
              <a:t>07.06.2019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EAC8F-CFF0-43EA-97E9-E1FF11D1728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1341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EAC8F-CFF0-43EA-97E9-E1FF11D17286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033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EAC8F-CFF0-43EA-97E9-E1FF11D17286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5605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EAC8F-CFF0-43EA-97E9-E1FF11D17286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8979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EAC8F-CFF0-43EA-97E9-E1FF11D17286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6058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EAC8F-CFF0-43EA-97E9-E1FF11D17286}" type="slidenum">
              <a:rPr lang="cs-CZ" smtClean="0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913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EAC8F-CFF0-43EA-97E9-E1FF11D17286}" type="slidenum">
              <a:rPr lang="cs-CZ" smtClean="0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5618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BE757-1012-4055-B106-A3AB74D6FF48}" type="datetimeFigureOut">
              <a:rPr lang="cs-CZ" smtClean="0"/>
              <a:pPr/>
              <a:t>07.06.2019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801C-DF0C-43EF-9436-E634345D730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412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BE757-1012-4055-B106-A3AB74D6FF48}" type="datetimeFigureOut">
              <a:rPr lang="cs-CZ" smtClean="0"/>
              <a:pPr/>
              <a:t>07.06.2019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801C-DF0C-43EF-9436-E634345D730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8850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BE757-1012-4055-B106-A3AB74D6FF48}" type="datetimeFigureOut">
              <a:rPr lang="cs-CZ" smtClean="0"/>
              <a:pPr/>
              <a:t>07.06.2019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801C-DF0C-43EF-9436-E634345D730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2211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BE757-1012-4055-B106-A3AB74D6FF48}" type="datetimeFigureOut">
              <a:rPr lang="cs-CZ" smtClean="0"/>
              <a:pPr/>
              <a:t>07.06.2019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801C-DF0C-43EF-9436-E634345D730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7724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BE757-1012-4055-B106-A3AB74D6FF48}" type="datetimeFigureOut">
              <a:rPr lang="cs-CZ" smtClean="0"/>
              <a:pPr/>
              <a:t>07.06.2019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801C-DF0C-43EF-9436-E634345D730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5083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953F60-1B45-425E-9106-094D7C2A46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495632A-36CF-4E1B-9A3D-A97F5F01A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E6F42F-5BBB-44A4-B95E-F909BD2E7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F9C93-925E-448C-AFF1-EB93882DB68C}" type="datetimeFigureOut">
              <a:rPr lang="cs-CZ" smtClean="0"/>
              <a:t>07.06.2019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CA00AC-DE77-42B5-BCC9-6C9C65583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90FA21D-1350-42AC-9A37-3CA170BBC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84D0-2DCF-4262-8929-E0B00CB8C7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1147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7F3778-1079-440C-8CB3-A04622240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7D10EFD-C549-4557-9123-958F675DD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53F1EA-FF8E-4E1F-8F4D-B64CF73B7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F9C93-925E-448C-AFF1-EB93882DB68C}" type="datetimeFigureOut">
              <a:rPr lang="cs-CZ" smtClean="0"/>
              <a:t>07.06.2019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DA1AF0E-B28E-4438-A7AD-E450D7859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F6A7D0-7932-475E-8E18-D04AA13FA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84D0-2DCF-4262-8929-E0B00CB8C7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56518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74D23E-A9DD-40E4-B05E-4C5A8DD3C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853BC1A-ED7E-4664-80A6-67BE984A2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367434-AE16-464D-A830-46600B109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F9C93-925E-448C-AFF1-EB93882DB68C}" type="datetimeFigureOut">
              <a:rPr lang="cs-CZ" smtClean="0"/>
              <a:t>07.06.2019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9C2E840-DF9B-467F-9B69-2CD714028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4831B3-DB6D-4ACD-B0CA-17AE05772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84D0-2DCF-4262-8929-E0B00CB8C7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92470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DE4A14-DF5E-478D-9E67-BF064C46E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053A337-5252-4548-B53B-B564C2DE0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8AE674F-02C0-47E8-928E-482AE3615B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06D4BE1-1BEF-4DC6-A60C-CC1FED51E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F9C93-925E-448C-AFF1-EB93882DB68C}" type="datetimeFigureOut">
              <a:rPr lang="cs-CZ" smtClean="0"/>
              <a:t>07.06.2019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318FEA3-5C1D-4528-A572-5BE0DB926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00A5FC5-895B-4026-979E-503625C41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84D0-2DCF-4262-8929-E0B00CB8C7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8804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BEC0A7-F9A9-4499-BC0B-E9F3189C3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A83A731-894C-46A3-B067-9C427316D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54A5F8C-3529-4F0C-93D1-3AE3B7BF45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EB32C9CA-002C-4DDD-BF55-842A2D4E3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A94096F-50AC-4AED-A9BC-22436F3184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25C759B-7C0A-40B7-8995-41D04EFD1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F9C93-925E-448C-AFF1-EB93882DB68C}" type="datetimeFigureOut">
              <a:rPr lang="cs-CZ" smtClean="0"/>
              <a:t>07.06.2019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DC247C4-9A4D-42E1-A1B7-23CB4C0E8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9D502C4-7126-4737-BF67-9866FDB43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84D0-2DCF-4262-8929-E0B00CB8C7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70228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B61D30-8605-4C46-8582-FA0CE12CB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B11C956-642D-492C-882D-EF689719A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F9C93-925E-448C-AFF1-EB93882DB68C}" type="datetimeFigureOut">
              <a:rPr lang="cs-CZ" smtClean="0"/>
              <a:t>07.06.2019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D5DA471-FC88-40D9-91A3-3C315C16A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DBD344F-89D4-429A-A96F-1D45EC48C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84D0-2DCF-4262-8929-E0B00CB8C7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1984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BE757-1012-4055-B106-A3AB74D6FF48}" type="datetimeFigureOut">
              <a:rPr lang="cs-CZ" smtClean="0"/>
              <a:pPr/>
              <a:t>07.06.2019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801C-DF0C-43EF-9436-E634345D730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73773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5953F7E-67E1-43A4-9434-462D5761D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F9C93-925E-448C-AFF1-EB93882DB68C}" type="datetimeFigureOut">
              <a:rPr lang="cs-CZ" smtClean="0"/>
              <a:t>07.06.2019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8C4C26F-1F7C-477B-90AD-ADD850326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17B02F2-7BF4-4534-80CB-1B09BDD1D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84D0-2DCF-4262-8929-E0B00CB8C7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0932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830DBD-6E96-4BC1-B7CF-AFC9CF85B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7D7FEAD-A841-4AA4-8DA8-D155D24EE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E886D1E-0AC3-4D67-8106-4C61F33DD7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4D403DD-4E7B-4A11-A536-5024A11F3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F9C93-925E-448C-AFF1-EB93882DB68C}" type="datetimeFigureOut">
              <a:rPr lang="cs-CZ" smtClean="0"/>
              <a:t>07.06.2019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1C6F1F4-AC66-4849-8F61-B1B1425E4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7968F67-FDA9-4CE2-9916-DA5FE5863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84D0-2DCF-4262-8929-E0B00CB8C7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00957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CD3011-26AD-482D-85FA-478C389DB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4EAD0A9-A519-41F5-A8AE-DF4BBC36BB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2041AFD-0E18-4138-AC3D-7C5FA00F4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95CD0AB-F792-4D06-AC10-64169F76F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F9C93-925E-448C-AFF1-EB93882DB68C}" type="datetimeFigureOut">
              <a:rPr lang="cs-CZ" smtClean="0"/>
              <a:t>07.06.2019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50DCACF-10EA-4F46-A15C-ECD7B1E3B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5CC243-87A1-4476-9750-29793A699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84D0-2DCF-4262-8929-E0B00CB8C7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00466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281E68-4BDF-4425-BC1F-3081F2C7E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FECF1DB-D782-4052-AA9B-F8A0C8EBDC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12A9105-63A2-4CFB-94CF-1910E9376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F9C93-925E-448C-AFF1-EB93882DB68C}" type="datetimeFigureOut">
              <a:rPr lang="cs-CZ" smtClean="0"/>
              <a:t>07.06.2019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BB0CDC-1BD9-4F2D-9626-62F658579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F317C44-67E3-49C5-8BA6-B0BC5A0CC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84D0-2DCF-4262-8929-E0B00CB8C7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85844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7ACE3FA-84A4-4365-882D-6D7CEC96F3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22A488C-8C9C-4C89-B8A7-48F6C529B2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7354B3-E1BA-46F1-B946-9A917BC4A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F9C93-925E-448C-AFF1-EB93882DB68C}" type="datetimeFigureOut">
              <a:rPr lang="cs-CZ" smtClean="0"/>
              <a:t>07.06.2019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F80D2B8-FD0C-42F5-9955-059BD2A2F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8A56EB-1619-401C-9A5C-0C702EA9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84D0-2DCF-4262-8929-E0B00CB8C7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33557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244B97-80F8-4502-AB60-C7E8ACF94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07868B4-33A7-405C-89E6-B4A8B13EB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F9C93-925E-448C-AFF1-EB93882DB68C}" type="datetimeFigureOut">
              <a:rPr lang="cs-CZ" smtClean="0"/>
              <a:t>07.06.2019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E483823-24EF-4F19-A188-3F62DD46A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ACD3EC-FC9D-4DC1-8A05-AF8A7FC1E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84D0-2DCF-4262-8929-E0B00CB8C7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5713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8A9F5E-D7FB-4028-8C8F-D1AAA1332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0CBC5FF-4623-45E0-8384-7B20F15D9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BE757-1012-4055-B106-A3AB74D6FF48}" type="datetimeFigureOut">
              <a:rPr lang="cs-CZ" smtClean="0"/>
              <a:pPr/>
              <a:t>07.06.2019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C553BFC-8F9E-4983-983B-EA45409C9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77DCE5A-FEB6-4867-BEB1-8061E05C3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801C-DF0C-43EF-9436-E634345D730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6241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438F51-A18D-4425-B9AC-A0F9CA78F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2BE5EC5-D579-4AA7-A3EE-1BDC57531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BE757-1012-4055-B106-A3AB74D6FF48}" type="datetimeFigureOut">
              <a:rPr lang="cs-CZ" smtClean="0"/>
              <a:pPr/>
              <a:t>07.06.2019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2ED6C9-8397-4B91-80B3-5747A2CB5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BE67316-ECB0-4823-A2F6-5C671FBA4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801C-DF0C-43EF-9436-E634345D730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7327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BE757-1012-4055-B106-A3AB74D6FF48}" type="datetimeFigureOut">
              <a:rPr lang="cs-CZ" smtClean="0"/>
              <a:pPr/>
              <a:t>07.06.2019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801C-DF0C-43EF-9436-E634345D730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7768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BE757-1012-4055-B106-A3AB74D6FF48}" type="datetimeFigureOut">
              <a:rPr lang="cs-CZ" smtClean="0"/>
              <a:pPr/>
              <a:t>07.06.2019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801C-DF0C-43EF-9436-E634345D730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3355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BE757-1012-4055-B106-A3AB74D6FF48}" type="datetimeFigureOut">
              <a:rPr lang="cs-CZ" smtClean="0"/>
              <a:pPr/>
              <a:t>07.06.2019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801C-DF0C-43EF-9436-E634345D730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1347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BE757-1012-4055-B106-A3AB74D6FF48}" type="datetimeFigureOut">
              <a:rPr lang="cs-CZ" smtClean="0"/>
              <a:pPr/>
              <a:t>07.06.2019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801C-DF0C-43EF-9436-E634345D730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4559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BE757-1012-4055-B106-A3AB74D6FF48}" type="datetimeFigureOut">
              <a:rPr lang="cs-CZ" smtClean="0"/>
              <a:pPr/>
              <a:t>07.06.2019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8801C-DF0C-43EF-9436-E634345D730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219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BE757-1012-4055-B106-A3AB74D6FF48}" type="datetimeFigureOut">
              <a:rPr lang="cs-CZ" smtClean="0"/>
              <a:pPr/>
              <a:t>07.06.2019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8801C-DF0C-43EF-9436-E634345D730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6698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E6D3EED-69EE-42A4-AB3B-5815445F5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93711B9-0C20-40C4-992E-DA2BA05955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87CB55-059C-4E58-87D3-3DA3187E27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F9C93-925E-448C-AFF1-EB93882DB68C}" type="datetimeFigureOut">
              <a:rPr lang="cs-CZ" smtClean="0"/>
              <a:t>07.06.2019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F7D342B-33CD-4A23-9852-52C296DCEC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30C7FBD-8027-4A76-9FEB-538A9A791D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484D0-2DCF-4262-8929-E0B00CB8C7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1253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9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9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9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9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9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9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A98F81A3-9269-4859-A24F-123A4AD83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9512" y="382012"/>
            <a:ext cx="10259203" cy="6093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cs-CZ" altLang="cs-CZ" sz="4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cs-CZ" altLang="cs-CZ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Juraj Grňo, Silezika, z. 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cs-CZ" altLang="cs-CZ" sz="4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cs-CZ" altLang="cs-CZ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www.silezika.org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lang="cs-CZ" altLang="cs-CZ" sz="4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lang="cs-CZ" altLang="cs-CZ" sz="4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lang="cs-CZ" altLang="cs-CZ" sz="5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Opatření pro </a:t>
            </a:r>
            <a:r>
              <a:rPr lang="cs-CZ" altLang="cs-CZ" sz="5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zadržování vody,  </a:t>
            </a:r>
            <a:r>
              <a:rPr lang="cs-CZ" altLang="cs-CZ" sz="5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ORP Jeseník.</a:t>
            </a:r>
            <a:endParaRPr kumimoji="0" lang="cs-CZ" altLang="cs-CZ" sz="5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1" name="Obrázek 21">
            <a:extLst>
              <a:ext uri="{FF2B5EF4-FFF2-40B4-BE49-F238E27FC236}">
                <a16:creationId xmlns:a16="http://schemas.microsoft.com/office/drawing/2014/main" id="{2611C6CB-1462-4D57-A23F-37CB57786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309" y="535900"/>
            <a:ext cx="4006407" cy="40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973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FF0616C-BADA-4FCF-974F-E1E35C37DE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ABC7AB0-F681-4160-A908-0958CDD93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300">
                <a:solidFill>
                  <a:schemeClr val="tx1">
                    <a:lumMod val="85000"/>
                    <a:lumOff val="15000"/>
                  </a:schemeClr>
                </a:solidFill>
              </a:rPr>
              <a:t>Příklady zadržování vody ze zastavěných ploch. Rakousko, 2016.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9625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3CCCFD8-B201-4EC6-9CAA-0AB04D9B27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80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5900A3DD-E8F7-40E1-BBB6-27CCD2E94A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7" b="2174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445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ul_2">
            <a:extLst>
              <a:ext uri="{FF2B5EF4-FFF2-40B4-BE49-F238E27FC236}">
                <a16:creationId xmlns:a16="http://schemas.microsoft.com/office/drawing/2014/main" id="{CAE0A343-1D33-49FE-A8D0-1C39244300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5" t="2050" b="1815"/>
          <a:stretch/>
        </p:blipFill>
        <p:spPr bwMode="auto">
          <a:xfrm>
            <a:off x="3797300" y="-5781"/>
            <a:ext cx="8458200" cy="686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63CEAEB-0636-4C50-BEAC-078E7B517422}"/>
              </a:ext>
            </a:extLst>
          </p:cNvPr>
          <p:cNvSpPr txBox="1"/>
          <p:nvPr/>
        </p:nvSpPr>
        <p:spPr>
          <a:xfrm>
            <a:off x="121920" y="2307763"/>
            <a:ext cx="4629694" cy="4435934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Hydrologická</a:t>
            </a:r>
            <a:r>
              <a:rPr lang="en-US" sz="3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studie</a:t>
            </a:r>
            <a:r>
              <a:rPr lang="en-US" sz="3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pro </a:t>
            </a:r>
            <a:r>
              <a:rPr lang="en-US" sz="34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mikroregion</a:t>
            </a:r>
            <a:r>
              <a:rPr lang="en-US" sz="3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Žulovsko</a:t>
            </a:r>
            <a:r>
              <a:rPr lang="en-US" sz="3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        (</a:t>
            </a:r>
            <a:r>
              <a:rPr lang="en-US" sz="34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povodí</a:t>
            </a:r>
            <a:r>
              <a:rPr lang="en-US" sz="3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Vidnavky</a:t>
            </a:r>
            <a:r>
              <a:rPr lang="en-US" sz="3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      18 000 ha).</a:t>
            </a:r>
          </a:p>
        </p:txBody>
      </p:sp>
      <p:cxnSp>
        <p:nvCxnSpPr>
          <p:cNvPr id="3" name="Přímá spojnice se šipkou 2">
            <a:extLst>
              <a:ext uri="{FF2B5EF4-FFF2-40B4-BE49-F238E27FC236}">
                <a16:creationId xmlns:a16="http://schemas.microsoft.com/office/drawing/2014/main" id="{A6BE7984-800E-4D6B-B36D-A2DF5F0A1793}"/>
              </a:ext>
            </a:extLst>
          </p:cNvPr>
          <p:cNvCxnSpPr>
            <a:cxnSpLocks/>
          </p:cNvCxnSpPr>
          <p:nvPr/>
        </p:nvCxnSpPr>
        <p:spPr>
          <a:xfrm flipH="1">
            <a:off x="11087099" y="1240972"/>
            <a:ext cx="522514" cy="14695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AEE5893F-87A6-4B4D-9C26-37548EE0E828}"/>
              </a:ext>
            </a:extLst>
          </p:cNvPr>
          <p:cNvCxnSpPr>
            <a:cxnSpLocks/>
          </p:cNvCxnSpPr>
          <p:nvPr/>
        </p:nvCxnSpPr>
        <p:spPr>
          <a:xfrm flipH="1">
            <a:off x="10945577" y="2422066"/>
            <a:ext cx="522514" cy="14695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8361AD61-83EE-4545-B131-6E6F781BF38F}"/>
              </a:ext>
            </a:extLst>
          </p:cNvPr>
          <p:cNvCxnSpPr>
            <a:cxnSpLocks/>
          </p:cNvCxnSpPr>
          <p:nvPr/>
        </p:nvCxnSpPr>
        <p:spPr>
          <a:xfrm flipH="1">
            <a:off x="10983674" y="2019288"/>
            <a:ext cx="522514" cy="14695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34A62638-B0EA-4A7D-9978-67008B049424}"/>
              </a:ext>
            </a:extLst>
          </p:cNvPr>
          <p:cNvCxnSpPr>
            <a:cxnSpLocks/>
          </p:cNvCxnSpPr>
          <p:nvPr/>
        </p:nvCxnSpPr>
        <p:spPr>
          <a:xfrm flipH="1">
            <a:off x="8692242" y="2307780"/>
            <a:ext cx="522514" cy="14695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B3706B64-18B8-4B95-878B-BE718E9929A9}"/>
              </a:ext>
            </a:extLst>
          </p:cNvPr>
          <p:cNvCxnSpPr>
            <a:cxnSpLocks/>
          </p:cNvCxnSpPr>
          <p:nvPr/>
        </p:nvCxnSpPr>
        <p:spPr>
          <a:xfrm flipH="1">
            <a:off x="9497795" y="6215757"/>
            <a:ext cx="522514" cy="14695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453997BA-A2B1-4120-90F6-94B9FA9C20B4}"/>
              </a:ext>
            </a:extLst>
          </p:cNvPr>
          <p:cNvCxnSpPr>
            <a:cxnSpLocks/>
          </p:cNvCxnSpPr>
          <p:nvPr/>
        </p:nvCxnSpPr>
        <p:spPr>
          <a:xfrm flipH="1">
            <a:off x="7979218" y="3325604"/>
            <a:ext cx="522514" cy="14695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E6A17B3B-CDCF-4859-8ED0-5FD912C2A6D5}"/>
              </a:ext>
            </a:extLst>
          </p:cNvPr>
          <p:cNvCxnSpPr>
            <a:cxnSpLocks/>
          </p:cNvCxnSpPr>
          <p:nvPr/>
        </p:nvCxnSpPr>
        <p:spPr>
          <a:xfrm flipH="1">
            <a:off x="500743" y="664037"/>
            <a:ext cx="522514" cy="14695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Nadpis 8">
            <a:extLst>
              <a:ext uri="{FF2B5EF4-FFF2-40B4-BE49-F238E27FC236}">
                <a16:creationId xmlns:a16="http://schemas.microsoft.com/office/drawing/2014/main" id="{988D3685-E8F6-4200-A2C7-B2571F850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812" y="250825"/>
            <a:ext cx="3477987" cy="1626961"/>
          </a:xfrm>
        </p:spPr>
        <p:txBody>
          <a:bodyPr>
            <a:normAutofit/>
          </a:bodyPr>
          <a:lstStyle/>
          <a:p>
            <a:r>
              <a:rPr lang="cs-CZ" sz="2800" dirty="0"/>
              <a:t>         </a:t>
            </a:r>
            <a:br>
              <a:rPr lang="cs-CZ" sz="2800" dirty="0"/>
            </a:br>
            <a:r>
              <a:rPr lang="cs-CZ" sz="2800" dirty="0"/>
              <a:t>stavební projekty v různém stádiu přípravy</a:t>
            </a:r>
          </a:p>
        </p:txBody>
      </p:sp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C2F1698B-4C1B-400A-A19F-97582B4B30AC}"/>
              </a:ext>
            </a:extLst>
          </p:cNvPr>
          <p:cNvCxnSpPr>
            <a:cxnSpLocks/>
          </p:cNvCxnSpPr>
          <p:nvPr/>
        </p:nvCxnSpPr>
        <p:spPr>
          <a:xfrm flipH="1">
            <a:off x="11017251" y="1667758"/>
            <a:ext cx="528874" cy="116592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A6C0CBC3-F01A-4B3A-A003-31660FF3A9F8}"/>
              </a:ext>
            </a:extLst>
          </p:cNvPr>
          <p:cNvCxnSpPr>
            <a:cxnSpLocks/>
          </p:cNvCxnSpPr>
          <p:nvPr/>
        </p:nvCxnSpPr>
        <p:spPr>
          <a:xfrm flipH="1">
            <a:off x="11087101" y="1675043"/>
            <a:ext cx="459024" cy="344245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E2DC6922-58E2-472B-9983-EFCFE8C45D81}"/>
              </a:ext>
            </a:extLst>
          </p:cNvPr>
          <p:cNvCxnSpPr>
            <a:cxnSpLocks/>
          </p:cNvCxnSpPr>
          <p:nvPr/>
        </p:nvCxnSpPr>
        <p:spPr>
          <a:xfrm flipH="1">
            <a:off x="11087100" y="1683192"/>
            <a:ext cx="459025" cy="834583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718AA20A-A120-4DD2-9109-348D23DAB9F8}"/>
              </a:ext>
            </a:extLst>
          </p:cNvPr>
          <p:cNvSpPr txBox="1"/>
          <p:nvPr/>
        </p:nvSpPr>
        <p:spPr>
          <a:xfrm>
            <a:off x="11281688" y="1202834"/>
            <a:ext cx="1002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00B050"/>
                </a:solidFill>
              </a:rPr>
              <a:t>Výsadba</a:t>
            </a:r>
          </a:p>
          <a:p>
            <a:r>
              <a:rPr lang="cs-CZ" sz="1400" dirty="0">
                <a:solidFill>
                  <a:srgbClr val="00B050"/>
                </a:solidFill>
              </a:rPr>
              <a:t>dřevin, 3ha</a:t>
            </a:r>
          </a:p>
        </p:txBody>
      </p:sp>
    </p:spTree>
    <p:extLst>
      <p:ext uri="{BB962C8B-B14F-4D97-AF65-F5344CB8AC3E}">
        <p14:creationId xmlns:p14="http://schemas.microsoft.com/office/powerpoint/2010/main" val="2460823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47A171-CC5A-41F4-9AC1-8764292BB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2800" b="1" i="1" dirty="0"/>
              <a:t>Odtokové charakteristiky pro řešené sběrné plochy k závěrovým profilům</a:t>
            </a:r>
            <a:r>
              <a:rPr lang="cs-CZ" sz="2800" dirty="0"/>
              <a:t> </a:t>
            </a:r>
            <a:br>
              <a:rPr lang="cs-CZ" sz="2800" i="1" dirty="0"/>
            </a:br>
            <a:endParaRPr lang="cs-CZ" sz="2800" dirty="0"/>
          </a:p>
        </p:txBody>
      </p:sp>
      <p:graphicFrame>
        <p:nvGraphicFramePr>
          <p:cNvPr id="8" name="Zástupný obsah 7">
            <a:extLst>
              <a:ext uri="{FF2B5EF4-FFF2-40B4-BE49-F238E27FC236}">
                <a16:creationId xmlns:a16="http://schemas.microsoft.com/office/drawing/2014/main" id="{1B6B3DA2-2255-4A94-B662-6FF031BED1E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990600"/>
          <a:ext cx="12085321" cy="58674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3143">
                  <a:extLst>
                    <a:ext uri="{9D8B030D-6E8A-4147-A177-3AD203B41FA5}">
                      <a16:colId xmlns:a16="http://schemas.microsoft.com/office/drawing/2014/main" val="4284027650"/>
                    </a:ext>
                  </a:extLst>
                </a:gridCol>
                <a:gridCol w="1068683">
                  <a:extLst>
                    <a:ext uri="{9D8B030D-6E8A-4147-A177-3AD203B41FA5}">
                      <a16:colId xmlns:a16="http://schemas.microsoft.com/office/drawing/2014/main" val="2659346820"/>
                    </a:ext>
                  </a:extLst>
                </a:gridCol>
                <a:gridCol w="1273142">
                  <a:extLst>
                    <a:ext uri="{9D8B030D-6E8A-4147-A177-3AD203B41FA5}">
                      <a16:colId xmlns:a16="http://schemas.microsoft.com/office/drawing/2014/main" val="586899385"/>
                    </a:ext>
                  </a:extLst>
                </a:gridCol>
                <a:gridCol w="1329260">
                  <a:extLst>
                    <a:ext uri="{9D8B030D-6E8A-4147-A177-3AD203B41FA5}">
                      <a16:colId xmlns:a16="http://schemas.microsoft.com/office/drawing/2014/main" val="935879816"/>
                    </a:ext>
                  </a:extLst>
                </a:gridCol>
                <a:gridCol w="1278020">
                  <a:extLst>
                    <a:ext uri="{9D8B030D-6E8A-4147-A177-3AD203B41FA5}">
                      <a16:colId xmlns:a16="http://schemas.microsoft.com/office/drawing/2014/main" val="2472615505"/>
                    </a:ext>
                  </a:extLst>
                </a:gridCol>
                <a:gridCol w="1106745">
                  <a:extLst>
                    <a:ext uri="{9D8B030D-6E8A-4147-A177-3AD203B41FA5}">
                      <a16:colId xmlns:a16="http://schemas.microsoft.com/office/drawing/2014/main" val="2804445770"/>
                    </a:ext>
                  </a:extLst>
                </a:gridCol>
                <a:gridCol w="1704995">
                  <a:extLst>
                    <a:ext uri="{9D8B030D-6E8A-4147-A177-3AD203B41FA5}">
                      <a16:colId xmlns:a16="http://schemas.microsoft.com/office/drawing/2014/main" val="149448172"/>
                    </a:ext>
                  </a:extLst>
                </a:gridCol>
                <a:gridCol w="1687917">
                  <a:extLst>
                    <a:ext uri="{9D8B030D-6E8A-4147-A177-3AD203B41FA5}">
                      <a16:colId xmlns:a16="http://schemas.microsoft.com/office/drawing/2014/main" val="4284373884"/>
                    </a:ext>
                  </a:extLst>
                </a:gridCol>
                <a:gridCol w="1363416">
                  <a:extLst>
                    <a:ext uri="{9D8B030D-6E8A-4147-A177-3AD203B41FA5}">
                      <a16:colId xmlns:a16="http://schemas.microsoft.com/office/drawing/2014/main" val="2837431391"/>
                    </a:ext>
                  </a:extLst>
                </a:gridCol>
              </a:tblGrid>
              <a:tr h="8749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Označení sběrné plochy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Plocha povodí [km</a:t>
                      </a:r>
                      <a:r>
                        <a:rPr lang="cs-CZ" sz="1100" baseline="30000">
                          <a:effectLst/>
                        </a:rPr>
                        <a:t>2</a:t>
                      </a:r>
                      <a:r>
                        <a:rPr lang="cs-CZ" sz="1100">
                          <a:effectLst/>
                        </a:rPr>
                        <a:t>]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Průměrný sklon povodí [%]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Průměrný úhrn srážek H</a:t>
                      </a:r>
                      <a:r>
                        <a:rPr lang="cs-CZ" sz="1100" baseline="-25000">
                          <a:effectLst/>
                        </a:rPr>
                        <a:t>max</a:t>
                      </a:r>
                      <a:r>
                        <a:rPr lang="cs-CZ" sz="1100">
                          <a:effectLst/>
                        </a:rPr>
                        <a:t> [mm]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Průměrné CN [-]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Kulmin. průtok Q</a:t>
                      </a:r>
                      <a:r>
                        <a:rPr lang="cs-CZ" sz="1100" baseline="-25000">
                          <a:effectLst/>
                        </a:rPr>
                        <a:t>ph </a:t>
                      </a:r>
                      <a:r>
                        <a:rPr lang="cs-CZ" sz="1100">
                          <a:effectLst/>
                        </a:rPr>
                        <a:t>[m</a:t>
                      </a:r>
                      <a:r>
                        <a:rPr lang="cs-CZ" sz="1100" baseline="30000">
                          <a:effectLst/>
                        </a:rPr>
                        <a:t>3</a:t>
                      </a:r>
                      <a:r>
                        <a:rPr lang="cs-CZ" sz="1100">
                          <a:effectLst/>
                        </a:rPr>
                        <a:t>/s]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Celkový objem odtoku (před vsakem) [m</a:t>
                      </a:r>
                      <a:r>
                        <a:rPr lang="cs-CZ" sz="1100" baseline="30000">
                          <a:effectLst/>
                        </a:rPr>
                        <a:t>3</a:t>
                      </a:r>
                      <a:r>
                        <a:rPr lang="cs-CZ" sz="1100">
                          <a:effectLst/>
                        </a:rPr>
                        <a:t>]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Povrchový odtok O</a:t>
                      </a:r>
                      <a:r>
                        <a:rPr lang="cs-CZ" sz="1100" baseline="-25000">
                          <a:effectLst/>
                        </a:rPr>
                        <a:t>ph </a:t>
                      </a:r>
                      <a:r>
                        <a:rPr lang="cs-CZ" sz="1100">
                          <a:effectLst/>
                        </a:rPr>
                        <a:t>[m</a:t>
                      </a:r>
                      <a:r>
                        <a:rPr lang="cs-CZ" sz="1100" baseline="30000">
                          <a:effectLst/>
                        </a:rPr>
                        <a:t>3</a:t>
                      </a:r>
                      <a:r>
                        <a:rPr lang="cs-CZ" sz="1100">
                          <a:effectLst/>
                        </a:rPr>
                        <a:t>]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Uvažovaný objem k zachycení [m</a:t>
                      </a:r>
                      <a:r>
                        <a:rPr lang="cs-CZ" sz="1100" baseline="30000">
                          <a:effectLst/>
                        </a:rPr>
                        <a:t>3</a:t>
                      </a:r>
                      <a:r>
                        <a:rPr lang="cs-CZ" sz="1100">
                          <a:effectLst/>
                        </a:rPr>
                        <a:t>]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ctr"/>
                </a:tc>
                <a:extLst>
                  <a:ext uri="{0D108BD9-81ED-4DB2-BD59-A6C34878D82A}">
                    <a16:rowId xmlns:a16="http://schemas.microsoft.com/office/drawing/2014/main" val="197053254"/>
                  </a:ext>
                </a:extLst>
              </a:tr>
              <a:tr h="31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SP_ZP1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5,9600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21,59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115,04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43,51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0,61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685 612,70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37 324,13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6 030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extLst>
                  <a:ext uri="{0D108BD9-81ED-4DB2-BD59-A6C34878D82A}">
                    <a16:rowId xmlns:a16="http://schemas.microsoft.com/office/drawing/2014/main" val="4094513319"/>
                  </a:ext>
                </a:extLst>
              </a:tr>
              <a:tr h="31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SP_ZP10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1,6934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10,88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104,66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66,20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6,63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177 231,05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48 321,23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27 260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extLst>
                  <a:ext uri="{0D108BD9-81ED-4DB2-BD59-A6C34878D82A}">
                    <a16:rowId xmlns:a16="http://schemas.microsoft.com/office/drawing/2014/main" val="1778958061"/>
                  </a:ext>
                </a:extLst>
              </a:tr>
              <a:tr h="31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SP_ZP11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3,0799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7,47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99,14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64,36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5,91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305 355,06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70 390,58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39 110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extLst>
                  <a:ext uri="{0D108BD9-81ED-4DB2-BD59-A6C34878D82A}">
                    <a16:rowId xmlns:a16="http://schemas.microsoft.com/office/drawing/2014/main" val="4177345426"/>
                  </a:ext>
                </a:extLst>
              </a:tr>
              <a:tr h="31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SP_ZP12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1,9811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5,84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97,94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74,79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7,03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194 030,68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76 877,43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43 690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extLst>
                  <a:ext uri="{0D108BD9-81ED-4DB2-BD59-A6C34878D82A}">
                    <a16:rowId xmlns:a16="http://schemas.microsoft.com/office/drawing/2014/main" val="1715712240"/>
                  </a:ext>
                </a:extLst>
              </a:tr>
              <a:tr h="31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SP_ZP13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1,7200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3,13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97,05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84,01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11,50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166 918,55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95 522,51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56 850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extLst>
                  <a:ext uri="{0D108BD9-81ED-4DB2-BD59-A6C34878D82A}">
                    <a16:rowId xmlns:a16="http://schemas.microsoft.com/office/drawing/2014/main" val="1268552660"/>
                  </a:ext>
                </a:extLst>
              </a:tr>
              <a:tr h="31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SP_ZP14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0,9983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7,27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99,96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56,97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1,16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99 791,30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14 715,71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4 580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extLst>
                  <a:ext uri="{0D108BD9-81ED-4DB2-BD59-A6C34878D82A}">
                    <a16:rowId xmlns:a16="http://schemas.microsoft.com/office/drawing/2014/main" val="374160451"/>
                  </a:ext>
                </a:extLst>
              </a:tr>
              <a:tr h="31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SP_ZP15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0,4637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11,53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100,48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48,43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0,13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46 590,75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3 188,95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-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extLst>
                  <a:ext uri="{0D108BD9-81ED-4DB2-BD59-A6C34878D82A}">
                    <a16:rowId xmlns:a16="http://schemas.microsoft.com/office/drawing/2014/main" val="539722139"/>
                  </a:ext>
                </a:extLst>
              </a:tr>
              <a:tr h="31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SP_ZP16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3,5263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7,09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103,71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66,94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8,04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365 697,40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102 596,16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59 180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extLst>
                  <a:ext uri="{0D108BD9-81ED-4DB2-BD59-A6C34878D82A}">
                    <a16:rowId xmlns:a16="http://schemas.microsoft.com/office/drawing/2014/main" val="1685041155"/>
                  </a:ext>
                </a:extLst>
              </a:tr>
              <a:tr h="31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SP_ZP17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0,8607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3,74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108,75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76,10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5,56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93 605,28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42 390,49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23 350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extLst>
                  <a:ext uri="{0D108BD9-81ED-4DB2-BD59-A6C34878D82A}">
                    <a16:rowId xmlns:a16="http://schemas.microsoft.com/office/drawing/2014/main" val="444422257"/>
                  </a:ext>
                </a:extLst>
              </a:tr>
              <a:tr h="31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SP_ZP18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0,5132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7,72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115,23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76,87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5,72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59 137,07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28 625,30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15 830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extLst>
                  <a:ext uri="{0D108BD9-81ED-4DB2-BD59-A6C34878D82A}">
                    <a16:rowId xmlns:a16="http://schemas.microsoft.com/office/drawing/2014/main" val="2023654144"/>
                  </a:ext>
                </a:extLst>
              </a:tr>
              <a:tr h="31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SP_ZP19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0,7570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15,23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116,95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65,56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5,33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88 529,96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26 669,05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14 590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extLst>
                  <a:ext uri="{0D108BD9-81ED-4DB2-BD59-A6C34878D82A}">
                    <a16:rowId xmlns:a16="http://schemas.microsoft.com/office/drawing/2014/main" val="1817469604"/>
                  </a:ext>
                </a:extLst>
              </a:tr>
              <a:tr h="31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SP_ZP2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1,6312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35,33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116,59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40,37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0,19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190 174,24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6 690,90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60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extLst>
                  <a:ext uri="{0D108BD9-81ED-4DB2-BD59-A6C34878D82A}">
                    <a16:rowId xmlns:a16="http://schemas.microsoft.com/office/drawing/2014/main" val="1440215881"/>
                  </a:ext>
                </a:extLst>
              </a:tr>
              <a:tr h="31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SP_ZP20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7,1195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26,13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119,49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45,85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1,98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850 684,30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68 578,08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28 780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extLst>
                  <a:ext uri="{0D108BD9-81ED-4DB2-BD59-A6C34878D82A}">
                    <a16:rowId xmlns:a16="http://schemas.microsoft.com/office/drawing/2014/main" val="2608840115"/>
                  </a:ext>
                </a:extLst>
              </a:tr>
              <a:tr h="31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SP_ZP21a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4,3099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31,48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130,83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51,37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8,79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563 869,39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89 883,40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52 310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extLst>
                  <a:ext uri="{0D108BD9-81ED-4DB2-BD59-A6C34878D82A}">
                    <a16:rowId xmlns:a16="http://schemas.microsoft.com/office/drawing/2014/main" val="3454058273"/>
                  </a:ext>
                </a:extLst>
              </a:tr>
              <a:tr h="31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SP_ZP21b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8,9959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33,01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132,48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45,55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8,14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1 191 770,76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122 580,78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70 800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extLst>
                  <a:ext uri="{0D108BD9-81ED-4DB2-BD59-A6C34878D82A}">
                    <a16:rowId xmlns:a16="http://schemas.microsoft.com/office/drawing/2014/main" val="3523643495"/>
                  </a:ext>
                </a:extLst>
              </a:tr>
              <a:tr h="31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SP_ZP22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0,4469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23,51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121,96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46,02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0,55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54 504,44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4 748,16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660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70" marR="44170" marT="0" marB="0" anchor="b"/>
                </a:tc>
                <a:extLst>
                  <a:ext uri="{0D108BD9-81ED-4DB2-BD59-A6C34878D82A}">
                    <a16:rowId xmlns:a16="http://schemas.microsoft.com/office/drawing/2014/main" val="960680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4680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1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DAD716A-3229-44C8-A7EA-DD169BCBE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Zvýšení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retence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akumulace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vody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v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lázeňsky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významné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části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Studničního</a:t>
            </a:r>
            <a:r>
              <a:rPr lang="en-US" sz="41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vrchu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</a:t>
            </a:r>
            <a:br>
              <a:rPr lang="cs-CZ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cs-CZ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s-ES" sz="2700" dirty="0" err="1">
                <a:solidFill>
                  <a:srgbClr val="FFFFFF"/>
                </a:solidFill>
              </a:rPr>
              <a:t>Zájmové</a:t>
            </a:r>
            <a:r>
              <a:rPr lang="es-ES" sz="2700" dirty="0">
                <a:solidFill>
                  <a:srgbClr val="FFFFFF"/>
                </a:solidFill>
              </a:rPr>
              <a:t> </a:t>
            </a:r>
            <a:r>
              <a:rPr lang="es-ES" sz="2700" dirty="0" err="1">
                <a:solidFill>
                  <a:srgbClr val="FFFFFF"/>
                </a:solidFill>
              </a:rPr>
              <a:t>území</a:t>
            </a:r>
            <a:r>
              <a:rPr lang="es-ES" sz="2700" dirty="0">
                <a:solidFill>
                  <a:srgbClr val="FFFFFF"/>
                </a:solidFill>
              </a:rPr>
              <a:t> o </a:t>
            </a:r>
            <a:r>
              <a:rPr lang="es-ES" sz="2700" dirty="0" err="1">
                <a:solidFill>
                  <a:srgbClr val="FFFFFF"/>
                </a:solidFill>
              </a:rPr>
              <a:t>ploše</a:t>
            </a:r>
            <a:r>
              <a:rPr lang="es-ES" sz="2700" dirty="0">
                <a:solidFill>
                  <a:srgbClr val="FFFFFF"/>
                </a:solidFill>
              </a:rPr>
              <a:t> 840 ha.</a:t>
            </a:r>
            <a:br>
              <a:rPr lang="es-ES" sz="2700" dirty="0">
                <a:solidFill>
                  <a:srgbClr val="FFFFFF"/>
                </a:solidFill>
              </a:rPr>
            </a:br>
            <a:endParaRPr lang="en-US" sz="27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Zástupný obsah 3">
            <a:extLst>
              <a:ext uri="{FF2B5EF4-FFF2-40B4-BE49-F238E27FC236}">
                <a16:creationId xmlns:a16="http://schemas.microsoft.com/office/drawing/2014/main" id="{16624403-CD0D-4CE9-9F3E-E8E23DBE25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0" t="9613" r="4140" b="9332"/>
          <a:stretch/>
        </p:blipFill>
        <p:spPr>
          <a:xfrm>
            <a:off x="4791075" y="952500"/>
            <a:ext cx="740092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527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AFFEA05-0A22-427C-8621-A606431F1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První</a:t>
            </a:r>
            <a:r>
              <a:rPr lang="en-US" sz="3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část</a:t>
            </a:r>
            <a:r>
              <a:rPr lang="en-US" sz="3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hydrogeologického</a:t>
            </a:r>
            <a:r>
              <a:rPr lang="en-US" sz="3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průzkumu</a:t>
            </a:r>
            <a:r>
              <a:rPr lang="cs-CZ" sz="3400" dirty="0">
                <a:solidFill>
                  <a:srgbClr val="FFFFFF"/>
                </a:solidFill>
              </a:rPr>
              <a:t>.</a:t>
            </a:r>
            <a:r>
              <a:rPr lang="en-US" sz="3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cs-CZ" sz="3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Unigeo</a:t>
            </a:r>
            <a:r>
              <a:rPr lang="en-US" sz="3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2019.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E5343AE-D485-499B-8783-A332BAB257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2" t="1773" r="9926"/>
          <a:stretch/>
        </p:blipFill>
        <p:spPr>
          <a:xfrm>
            <a:off x="4752975" y="250255"/>
            <a:ext cx="7439025" cy="643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1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>
            <a:extLst>
              <a:ext uri="{FF2B5EF4-FFF2-40B4-BE49-F238E27FC236}">
                <a16:creationId xmlns:a16="http://schemas.microsoft.com/office/drawing/2014/main" id="{3441F548-A375-4A22-9B5C-52FFBDA20514}"/>
              </a:ext>
            </a:extLst>
          </p:cNvPr>
          <p:cNvGrpSpPr/>
          <p:nvPr/>
        </p:nvGrpSpPr>
        <p:grpSpPr>
          <a:xfrm>
            <a:off x="1723177" y="0"/>
            <a:ext cx="10468823" cy="6840000"/>
            <a:chOff x="1066791" y="18000"/>
            <a:chExt cx="10468823" cy="6840000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05C53A7D-3692-4A04-95F9-CAE7E8A6E0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904"/>
            <a:stretch/>
          </p:blipFill>
          <p:spPr bwMode="auto">
            <a:xfrm>
              <a:off x="1066791" y="18000"/>
              <a:ext cx="10468823" cy="68400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" name="Přímá spojnice 4">
              <a:extLst>
                <a:ext uri="{FF2B5EF4-FFF2-40B4-BE49-F238E27FC236}">
                  <a16:creationId xmlns:a16="http://schemas.microsoft.com/office/drawing/2014/main" id="{31834F72-555F-4EE6-8138-BE13C1D1274E}"/>
                </a:ext>
              </a:extLst>
            </p:cNvPr>
            <p:cNvCxnSpPr>
              <a:cxnSpLocks/>
            </p:cNvCxnSpPr>
            <p:nvPr/>
          </p:nvCxnSpPr>
          <p:spPr>
            <a:xfrm>
              <a:off x="4678680" y="838200"/>
              <a:ext cx="484632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Obdélník 8">
            <a:extLst>
              <a:ext uri="{FF2B5EF4-FFF2-40B4-BE49-F238E27FC236}">
                <a16:creationId xmlns:a16="http://schemas.microsoft.com/office/drawing/2014/main" id="{C732127E-FC55-491B-95D3-178E1B419678}"/>
              </a:ext>
            </a:extLst>
          </p:cNvPr>
          <p:cNvSpPr/>
          <p:nvPr/>
        </p:nvSpPr>
        <p:spPr>
          <a:xfrm>
            <a:off x="3870960" y="4272677"/>
            <a:ext cx="8321040" cy="258532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/>
            <a:r>
              <a:rPr lang="cs-CZ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Dnes již převážně suché koryto horní části vodoteče, asi 200 m pod </a:t>
            </a:r>
            <a:r>
              <a:rPr lang="cs-CZ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Priessnitzovým</a:t>
            </a:r>
            <a:r>
              <a:rPr lang="cs-CZ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pramenem. Ve skále (1,5 – 2 m pod povrchem) vedou v různém směru k údolnici tektonické zlomy. Voda, která prosákne až do těchto prasklin ve skalním masivu později níže vyvěrá na povrch jako pramen nebo je jímána pro zásobování.  </a:t>
            </a:r>
          </a:p>
          <a:p>
            <a:pPr algn="just"/>
            <a:r>
              <a:rPr lang="cs-CZ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Navrhované opatření spočívá ve vybudování přehrážky (kamenné vodotěsné zdi - červená čára značí její korunku), nad kterou se v době nadbytku voda odtékající korytem shromáždí a vytvoří malé jezírko o určité výšce vodního sloupce. Vzedmutím vodního slupce se zvýší tlak vody na podloží. Místo navrhovaného opatření se proto nachází v trase tektonického zlomu. </a:t>
            </a:r>
            <a:endParaRPr lang="cs-CZ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478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EA6B5E2-F443-4DA1-AFAC-80F222BAC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pPr algn="ctr"/>
            <a:r>
              <a:rPr lang="cs-CZ" sz="2800" dirty="0">
                <a:solidFill>
                  <a:schemeClr val="bg1"/>
                </a:solidFill>
              </a:rPr>
              <a:t>Vidnava – Tůně u Farského lesa.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C9A93D5-CF33-4435-A3EC-4AFF2D739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4"/>
            <a:ext cx="3363974" cy="3415622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Sběrné povodí o ploše 60 ha</a:t>
            </a:r>
          </a:p>
          <a:p>
            <a:r>
              <a:rPr lang="cs-CZ" sz="2000" dirty="0">
                <a:solidFill>
                  <a:schemeClr val="bg1"/>
                </a:solidFill>
              </a:rPr>
              <a:t>Povrchový odtok po extrémní srážce 10 000 m</a:t>
            </a:r>
            <a:r>
              <a:rPr lang="cs-CZ" sz="2000" baseline="30000" dirty="0">
                <a:solidFill>
                  <a:schemeClr val="bg1"/>
                </a:solidFill>
              </a:rPr>
              <a:t>3</a:t>
            </a:r>
            <a:r>
              <a:rPr lang="cs-CZ" sz="2000" dirty="0">
                <a:solidFill>
                  <a:schemeClr val="bg1"/>
                </a:solidFill>
              </a:rPr>
              <a:t>.</a:t>
            </a:r>
          </a:p>
          <a:p>
            <a:r>
              <a:rPr lang="cs-CZ" sz="2000" dirty="0">
                <a:solidFill>
                  <a:schemeClr val="bg1"/>
                </a:solidFill>
              </a:rPr>
              <a:t>Požadovaný retenční objem min. 5 000 m</a:t>
            </a:r>
            <a:r>
              <a:rPr lang="cs-CZ" sz="2000" baseline="30000" dirty="0">
                <a:solidFill>
                  <a:schemeClr val="bg1"/>
                </a:solidFill>
              </a:rPr>
              <a:t>3</a:t>
            </a:r>
            <a:r>
              <a:rPr lang="cs-CZ" sz="2000" dirty="0">
                <a:solidFill>
                  <a:schemeClr val="bg1"/>
                </a:solidFill>
              </a:rPr>
              <a:t>.</a:t>
            </a:r>
          </a:p>
          <a:p>
            <a:endParaRPr lang="cs-CZ" sz="2000" dirty="0">
              <a:solidFill>
                <a:schemeClr val="bg1"/>
              </a:solidFill>
            </a:endParaRPr>
          </a:p>
        </p:txBody>
      </p:sp>
      <p:pic>
        <p:nvPicPr>
          <p:cNvPr id="5" name="obrázek 1" descr="F:\Výroční zprávy 2016,2015\1.jpg">
            <a:extLst>
              <a:ext uri="{FF2B5EF4-FFF2-40B4-BE49-F238E27FC236}">
                <a16:creationId xmlns:a16="http://schemas.microsoft.com/office/drawing/2014/main" id="{5A07D058-8F17-4019-8B6A-47E1B7055B7D}"/>
              </a:ext>
            </a:extLst>
          </p:cNvPr>
          <p:cNvPicPr/>
          <p:nvPr/>
        </p:nvPicPr>
        <p:blipFill rotWithShape="1">
          <a:blip r:embed="rId3" cstate="print"/>
          <a:srcRect l="19258" t="10499" r="16348" b="48467"/>
          <a:stretch/>
        </p:blipFill>
        <p:spPr bwMode="auto">
          <a:xfrm>
            <a:off x="5419761" y="643467"/>
            <a:ext cx="6006772" cy="5410199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377924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D0B8EA-A7A8-4C7E-BE7A-B738FCEE24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795" y="-2"/>
            <a:ext cx="9129370" cy="684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49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obr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0" b="1081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63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B95C86A-8C3F-4F19-9C60-3D6A70503C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00" b="93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175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symbol pro obsah 4">
            <a:extLst>
              <a:ext uri="{FF2B5EF4-FFF2-40B4-BE49-F238E27FC236}">
                <a16:creationId xmlns:a16="http://schemas.microsoft.com/office/drawing/2014/main" id="{31FB9029-84D0-47F0-A8B1-EBEF2C8008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0" r="4002" b="1"/>
          <a:stretch/>
        </p:blipFill>
        <p:spPr>
          <a:xfrm>
            <a:off x="643467" y="1341867"/>
            <a:ext cx="10905066" cy="417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433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AEEF466-AC78-4143-8DF4-70CC6EB0F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pPr algn="ctr"/>
            <a:r>
              <a:rPr lang="cs-CZ" sz="2600" dirty="0">
                <a:solidFill>
                  <a:schemeClr val="bg1"/>
                </a:solidFill>
              </a:rPr>
              <a:t>Umístění tůní s přepážkou v mezi u Johanky </a:t>
            </a:r>
            <a:br>
              <a:rPr lang="cs-CZ" sz="2600" dirty="0">
                <a:solidFill>
                  <a:schemeClr val="bg1"/>
                </a:solidFill>
              </a:rPr>
            </a:br>
            <a:r>
              <a:rPr lang="cs-CZ" sz="2600" dirty="0">
                <a:solidFill>
                  <a:schemeClr val="bg1"/>
                </a:solidFill>
              </a:rPr>
              <a:t>(červenou čarou).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67E9C5D-4DEF-4A5E-B7EE-A907A74D7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4"/>
            <a:ext cx="3363974" cy="3415622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4 drobné tůně s celkovým objemem cca 350.</a:t>
            </a:r>
          </a:p>
          <a:p>
            <a:r>
              <a:rPr lang="cs-CZ" sz="2000" dirty="0">
                <a:solidFill>
                  <a:schemeClr val="bg1"/>
                </a:solidFill>
              </a:rPr>
              <a:t>Přehrazení suchého koryta s vyústěnou trubkovou drenáží zemním valem.</a:t>
            </a:r>
          </a:p>
          <a:p>
            <a:endParaRPr lang="cs-CZ" sz="2000" dirty="0">
              <a:solidFill>
                <a:schemeClr val="bg1"/>
              </a:solidFill>
            </a:endParaRPr>
          </a:p>
          <a:p>
            <a:endParaRPr lang="cs-CZ" sz="2000" dirty="0">
              <a:solidFill>
                <a:schemeClr val="bg1"/>
              </a:solidFill>
            </a:endParaRPr>
          </a:p>
        </p:txBody>
      </p:sp>
      <p:pic>
        <p:nvPicPr>
          <p:cNvPr id="7" name="obrázek 2" descr="F:\Výroční zprávy 2016,2015\2.jpg">
            <a:extLst>
              <a:ext uri="{FF2B5EF4-FFF2-40B4-BE49-F238E27FC236}">
                <a16:creationId xmlns:a16="http://schemas.microsoft.com/office/drawing/2014/main" id="{EF00BE37-024F-40F5-95E2-2CAB65E32F47}"/>
              </a:ext>
            </a:extLst>
          </p:cNvPr>
          <p:cNvPicPr/>
          <p:nvPr/>
        </p:nvPicPr>
        <p:blipFill rotWithShape="1">
          <a:blip r:embed="rId3" cstate="print"/>
          <a:srcRect t="31566" b="13319"/>
          <a:stretch/>
        </p:blipFill>
        <p:spPr bwMode="auto">
          <a:xfrm rot="16200000">
            <a:off x="5297763" y="913859"/>
            <a:ext cx="6250769" cy="4869416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774375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9750195-70B3-4F37-A581-5F64B31AD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i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Nejvrchnější přepážka bezprostředně po vyhloubení.</a:t>
            </a:r>
            <a:b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Zástupný symbol pro obsah 4" descr="C:\Users\Silezika zs\AppData\Local\Microsoft\Windows\INetCache\Content.Word\6.jpg">
            <a:extLst>
              <a:ext uri="{FF2B5EF4-FFF2-40B4-BE49-F238E27FC236}">
                <a16:creationId xmlns:a16="http://schemas.microsoft.com/office/drawing/2014/main" id="{EB1FC0C1-2FCF-4894-9FB5-A40EAE9E204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822" y="975392"/>
            <a:ext cx="6553545" cy="49151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03774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852D1AF-DB1D-4BD4-B6A3-EB3D2AC62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4800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</a:t>
            </a:r>
            <a:r>
              <a:rPr lang="en-US" sz="4800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</a:t>
            </a:r>
            <a:r>
              <a:rPr lang="cs-CZ" sz="4800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celodenním</a:t>
            </a:r>
            <a:r>
              <a:rPr lang="en-US" sz="4800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dešti</a:t>
            </a:r>
            <a:r>
              <a:rPr lang="en-US" sz="4800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Zástupný symbol pro obsah 3" descr="C:\Users\Silezika zs\AppData\Local\Microsoft\Windows\INetCache\Content.Word\DSCN2852.jpg">
            <a:extLst>
              <a:ext uri="{FF2B5EF4-FFF2-40B4-BE49-F238E27FC236}">
                <a16:creationId xmlns:a16="http://schemas.microsoft.com/office/drawing/2014/main" id="{0D4C796A-C78B-429E-93E8-0B39CE54FD2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822" y="967200"/>
            <a:ext cx="6553545" cy="49315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35018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Zástupný symbol pro obsah 3">
            <a:extLst>
              <a:ext uri="{FF2B5EF4-FFF2-40B4-BE49-F238E27FC236}">
                <a16:creationId xmlns:a16="http://schemas.microsoft.com/office/drawing/2014/main" id="{5BA0F883-E8BE-463F-B661-318698913B13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18" b="10782"/>
          <a:stretch/>
        </p:blipFill>
        <p:spPr bwMode="auto">
          <a:xfrm>
            <a:off x="-1" y="10"/>
            <a:ext cx="12192000" cy="6857990"/>
          </a:xfrm>
          <a:prstGeom prst="rect">
            <a:avLst/>
          </a:prstGeom>
          <a:noFill/>
        </p:spPr>
      </p:pic>
      <p:sp>
        <p:nvSpPr>
          <p:cNvPr id="6" name="Nadpis 5">
            <a:extLst>
              <a:ext uri="{FF2B5EF4-FFF2-40B4-BE49-F238E27FC236}">
                <a16:creationId xmlns:a16="http://schemas.microsoft.com/office/drawing/2014/main" id="{CD4B587E-8F51-45F4-A366-1FDB6CBE5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195" y="3840480"/>
            <a:ext cx="2752354" cy="2709275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200" i="1">
                <a:solidFill>
                  <a:srgbClr val="FFFFFF"/>
                </a:solidFill>
              </a:rPr>
              <a:t>Největší a nejníže položená tůň s přepážkou bezprostředně po vyhloubení.</a:t>
            </a:r>
            <a:endParaRPr lang="en-US" sz="2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4810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Zástupný symbol pro obsah 3">
            <a:extLst>
              <a:ext uri="{FF2B5EF4-FFF2-40B4-BE49-F238E27FC236}">
                <a16:creationId xmlns:a16="http://schemas.microsoft.com/office/drawing/2014/main" id="{2CA45E84-926D-4F86-8695-A8C3B94E89FA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0" b="12910"/>
          <a:stretch/>
        </p:blipFill>
        <p:spPr bwMode="auto">
          <a:xfrm>
            <a:off x="-1" y="10"/>
            <a:ext cx="12192000" cy="6857990"/>
          </a:xfrm>
          <a:prstGeom prst="rect">
            <a:avLst/>
          </a:prstGeom>
          <a:noFill/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2AFC17F-11E7-4CE9-9E1E-B60F4696B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" y="3185160"/>
            <a:ext cx="4892040" cy="3547475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2400" i="1" dirty="0" err="1">
                <a:solidFill>
                  <a:srgbClr val="FFFFFF"/>
                </a:solidFill>
              </a:rPr>
              <a:t>Rok</a:t>
            </a:r>
            <a:r>
              <a:rPr lang="en-US" sz="2400" i="1" dirty="0">
                <a:solidFill>
                  <a:srgbClr val="FFFFFF"/>
                </a:solidFill>
              </a:rPr>
              <a:t> po </a:t>
            </a:r>
            <a:r>
              <a:rPr lang="en-US" sz="2400" i="1" dirty="0" err="1">
                <a:solidFill>
                  <a:srgbClr val="FFFFFF"/>
                </a:solidFill>
              </a:rPr>
              <a:t>vyhotovení</a:t>
            </a:r>
            <a:r>
              <a:rPr lang="cs-CZ" sz="2400" i="1" dirty="0">
                <a:solidFill>
                  <a:srgbClr val="FFFFFF"/>
                </a:solidFill>
              </a:rPr>
              <a:t>. S</a:t>
            </a:r>
            <a:r>
              <a:rPr lang="en-US" sz="2400" i="1" dirty="0" err="1">
                <a:solidFill>
                  <a:srgbClr val="FFFFFF"/>
                </a:solidFill>
              </a:rPr>
              <a:t>tromy</a:t>
            </a:r>
            <a:r>
              <a:rPr lang="en-US" sz="2400" i="1" dirty="0">
                <a:solidFill>
                  <a:srgbClr val="FFFFFF"/>
                </a:solidFill>
              </a:rPr>
              <a:t> v </a:t>
            </a:r>
            <a:r>
              <a:rPr lang="en-US" sz="2400" i="1" dirty="0" err="1">
                <a:solidFill>
                  <a:srgbClr val="FFFFFF"/>
                </a:solidFill>
              </a:rPr>
              <a:t>hrázce</a:t>
            </a:r>
            <a:r>
              <a:rPr lang="en-US" sz="2400" i="1" dirty="0">
                <a:solidFill>
                  <a:srgbClr val="FFFFFF"/>
                </a:solidFill>
              </a:rPr>
              <a:t> </a:t>
            </a:r>
            <a:r>
              <a:rPr lang="en-US" sz="2400" i="1" dirty="0" err="1">
                <a:solidFill>
                  <a:srgbClr val="FFFFFF"/>
                </a:solidFill>
              </a:rPr>
              <a:t>byly</a:t>
            </a:r>
            <a:r>
              <a:rPr lang="en-US" sz="2400" i="1" dirty="0">
                <a:solidFill>
                  <a:srgbClr val="FFFFFF"/>
                </a:solidFill>
              </a:rPr>
              <a:t> </a:t>
            </a:r>
            <a:r>
              <a:rPr lang="en-US" sz="2400" i="1" dirty="0" err="1">
                <a:solidFill>
                  <a:srgbClr val="FFFFFF"/>
                </a:solidFill>
              </a:rPr>
              <a:t>odstraněny</a:t>
            </a:r>
            <a:r>
              <a:rPr lang="en-US" sz="2400" i="1" dirty="0">
                <a:solidFill>
                  <a:srgbClr val="FFFFFF"/>
                </a:solidFill>
              </a:rPr>
              <a:t> </a:t>
            </a:r>
            <a:r>
              <a:rPr lang="en-US" sz="2400" i="1" dirty="0" err="1">
                <a:solidFill>
                  <a:srgbClr val="FFFFFF"/>
                </a:solidFill>
              </a:rPr>
              <a:t>až</a:t>
            </a:r>
            <a:r>
              <a:rPr lang="en-US" sz="2400" i="1" dirty="0">
                <a:solidFill>
                  <a:srgbClr val="FFFFFF"/>
                </a:solidFill>
              </a:rPr>
              <a:t> po </a:t>
            </a:r>
            <a:r>
              <a:rPr lang="en-US" sz="2400" i="1" dirty="0" err="1">
                <a:solidFill>
                  <a:srgbClr val="FFFFFF"/>
                </a:solidFill>
              </a:rPr>
              <a:t>ukončení</a:t>
            </a:r>
            <a:r>
              <a:rPr lang="en-US" sz="2400" i="1" dirty="0">
                <a:solidFill>
                  <a:srgbClr val="FFFFFF"/>
                </a:solidFill>
              </a:rPr>
              <a:t> </a:t>
            </a:r>
            <a:r>
              <a:rPr lang="en-US" sz="2400" i="1" dirty="0" err="1">
                <a:solidFill>
                  <a:srgbClr val="FFFFFF"/>
                </a:solidFill>
              </a:rPr>
              <a:t>zemních</a:t>
            </a:r>
            <a:r>
              <a:rPr lang="en-US" sz="2400" i="1" dirty="0">
                <a:solidFill>
                  <a:srgbClr val="FFFFFF"/>
                </a:solidFill>
              </a:rPr>
              <a:t> </a:t>
            </a:r>
            <a:r>
              <a:rPr lang="en-US" sz="2400" i="1" dirty="0" err="1">
                <a:solidFill>
                  <a:srgbClr val="FFFFFF"/>
                </a:solidFill>
              </a:rPr>
              <a:t>prací</a:t>
            </a:r>
            <a:r>
              <a:rPr lang="en-US" sz="2400" i="1" dirty="0">
                <a:solidFill>
                  <a:srgbClr val="FFFFFF"/>
                </a:solidFill>
              </a:rPr>
              <a:t> – </a:t>
            </a:r>
            <a:r>
              <a:rPr lang="en-US" sz="2400" i="1" dirty="0" err="1">
                <a:solidFill>
                  <a:srgbClr val="FFFFFF"/>
                </a:solidFill>
              </a:rPr>
              <a:t>průsak</a:t>
            </a:r>
            <a:r>
              <a:rPr lang="en-US" sz="2400" i="1" dirty="0">
                <a:solidFill>
                  <a:srgbClr val="FFFFFF"/>
                </a:solidFill>
              </a:rPr>
              <a:t> </a:t>
            </a:r>
            <a:r>
              <a:rPr lang="en-US" sz="2400" i="1" dirty="0" err="1">
                <a:solidFill>
                  <a:srgbClr val="FFFFFF"/>
                </a:solidFill>
              </a:rPr>
              <a:t>přes</a:t>
            </a:r>
            <a:r>
              <a:rPr lang="en-US" sz="2400" i="1" dirty="0">
                <a:solidFill>
                  <a:srgbClr val="FFFFFF"/>
                </a:solidFill>
              </a:rPr>
              <a:t> </a:t>
            </a:r>
            <a:r>
              <a:rPr lang="en-US" sz="2400" i="1" dirty="0" err="1">
                <a:solidFill>
                  <a:srgbClr val="FFFFFF"/>
                </a:solidFill>
              </a:rPr>
              <a:t>kořenový</a:t>
            </a:r>
            <a:r>
              <a:rPr lang="en-US" sz="2400" i="1" dirty="0">
                <a:solidFill>
                  <a:srgbClr val="FFFFFF"/>
                </a:solidFill>
              </a:rPr>
              <a:t> </a:t>
            </a:r>
            <a:r>
              <a:rPr lang="en-US" sz="2400" i="1" dirty="0" err="1">
                <a:solidFill>
                  <a:srgbClr val="FFFFFF"/>
                </a:solidFill>
              </a:rPr>
              <a:t>systém</a:t>
            </a:r>
            <a:r>
              <a:rPr lang="en-US" sz="2400" i="1" dirty="0">
                <a:solidFill>
                  <a:srgbClr val="FFFFFF"/>
                </a:solidFill>
              </a:rPr>
              <a:t> </a:t>
            </a:r>
            <a:r>
              <a:rPr lang="en-US" sz="2400" i="1" dirty="0" err="1">
                <a:solidFill>
                  <a:srgbClr val="FFFFFF"/>
                </a:solidFill>
              </a:rPr>
              <a:t>zvyšuje</a:t>
            </a:r>
            <a:r>
              <a:rPr lang="en-US" sz="2400" i="1" dirty="0">
                <a:solidFill>
                  <a:srgbClr val="FFFFFF"/>
                </a:solidFill>
              </a:rPr>
              <a:t> </a:t>
            </a:r>
            <a:r>
              <a:rPr lang="en-US" sz="2400" i="1" dirty="0" err="1">
                <a:solidFill>
                  <a:srgbClr val="FFFFFF"/>
                </a:solidFill>
              </a:rPr>
              <a:t>retenci</a:t>
            </a:r>
            <a:r>
              <a:rPr lang="en-US" sz="2400" i="1" dirty="0">
                <a:solidFill>
                  <a:srgbClr val="FFFFFF"/>
                </a:solidFill>
              </a:rPr>
              <a:t> </a:t>
            </a:r>
            <a:r>
              <a:rPr lang="en-US" sz="2400" i="1" dirty="0" err="1">
                <a:solidFill>
                  <a:srgbClr val="FFFFFF"/>
                </a:solidFill>
              </a:rPr>
              <a:t>na</a:t>
            </a:r>
            <a:r>
              <a:rPr lang="en-US" sz="2400" i="1" dirty="0">
                <a:solidFill>
                  <a:srgbClr val="FFFFFF"/>
                </a:solidFill>
              </a:rPr>
              <a:t> </a:t>
            </a:r>
            <a:r>
              <a:rPr lang="en-US" sz="2400" i="1" dirty="0" err="1">
                <a:solidFill>
                  <a:srgbClr val="FFFFFF"/>
                </a:solidFill>
              </a:rPr>
              <a:t>úkor</a:t>
            </a:r>
            <a:r>
              <a:rPr lang="en-US" sz="2400" i="1" dirty="0">
                <a:solidFill>
                  <a:srgbClr val="FFFFFF"/>
                </a:solidFill>
              </a:rPr>
              <a:t> </a:t>
            </a:r>
            <a:r>
              <a:rPr lang="en-US" sz="2400" i="1" dirty="0" err="1">
                <a:solidFill>
                  <a:srgbClr val="FFFFFF"/>
                </a:solidFill>
              </a:rPr>
              <a:t>akumulace</a:t>
            </a:r>
            <a:r>
              <a:rPr lang="en-US" sz="2400" i="1" dirty="0">
                <a:solidFill>
                  <a:srgbClr val="FFFFFF"/>
                </a:solidFill>
              </a:rPr>
              <a:t>. </a:t>
            </a:r>
            <a:br>
              <a:rPr lang="en-US" sz="2400" dirty="0">
                <a:solidFill>
                  <a:srgbClr val="FFFFFF"/>
                </a:solidFill>
              </a:rPr>
            </a:b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648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EA6B5E2-F443-4DA1-AFAC-80F222BAC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pPr algn="ctr"/>
            <a:r>
              <a:rPr lang="cs-CZ" sz="2800" dirty="0">
                <a:solidFill>
                  <a:schemeClr val="bg1"/>
                </a:solidFill>
              </a:rPr>
              <a:t>Stará Červená Voda – revitalizace </a:t>
            </a:r>
            <a:r>
              <a:rPr lang="cs-CZ" sz="2800" dirty="0" err="1">
                <a:solidFill>
                  <a:schemeClr val="bg1"/>
                </a:solidFill>
              </a:rPr>
              <a:t>zatrubněné</a:t>
            </a:r>
            <a:r>
              <a:rPr lang="cs-CZ" sz="2800" dirty="0">
                <a:solidFill>
                  <a:schemeClr val="bg1"/>
                </a:solidFill>
              </a:rPr>
              <a:t> údolnice.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C9A93D5-CF33-4435-A3EC-4AFF2D739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4"/>
            <a:ext cx="3363974" cy="3415622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Sběrné povodí o ploše 69 ha</a:t>
            </a:r>
          </a:p>
          <a:p>
            <a:r>
              <a:rPr lang="cs-CZ" sz="2000" dirty="0">
                <a:solidFill>
                  <a:schemeClr val="bg1"/>
                </a:solidFill>
              </a:rPr>
              <a:t>Povrchový odtok po extrémní srážce 17 000 m</a:t>
            </a:r>
            <a:r>
              <a:rPr lang="cs-CZ" sz="2000" baseline="30000" dirty="0">
                <a:solidFill>
                  <a:schemeClr val="bg1"/>
                </a:solidFill>
              </a:rPr>
              <a:t>3</a:t>
            </a:r>
            <a:r>
              <a:rPr lang="cs-CZ" sz="2000" dirty="0">
                <a:solidFill>
                  <a:schemeClr val="bg1"/>
                </a:solidFill>
              </a:rPr>
              <a:t>.</a:t>
            </a:r>
          </a:p>
          <a:p>
            <a:r>
              <a:rPr lang="cs-CZ" sz="2000" dirty="0">
                <a:solidFill>
                  <a:schemeClr val="bg1"/>
                </a:solidFill>
              </a:rPr>
              <a:t>Požadovaný retenční objem min. 8 000 m</a:t>
            </a:r>
            <a:r>
              <a:rPr lang="cs-CZ" sz="2000" baseline="30000" dirty="0">
                <a:solidFill>
                  <a:schemeClr val="bg1"/>
                </a:solidFill>
              </a:rPr>
              <a:t>3</a:t>
            </a:r>
            <a:r>
              <a:rPr lang="cs-CZ" sz="2000" dirty="0">
                <a:solidFill>
                  <a:schemeClr val="bg1"/>
                </a:solidFill>
              </a:rPr>
              <a:t>.</a:t>
            </a:r>
          </a:p>
          <a:p>
            <a:endParaRPr lang="cs-CZ" sz="2000" dirty="0">
              <a:solidFill>
                <a:schemeClr val="bg1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A113683-CA8B-4D3F-8B0D-E0224D01F3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4391" b="2169"/>
          <a:stretch/>
        </p:blipFill>
        <p:spPr>
          <a:xfrm>
            <a:off x="4650908" y="-2317"/>
            <a:ext cx="7528686" cy="690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9097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Zástupný obsah 4">
            <a:extLst>
              <a:ext uri="{FF2B5EF4-FFF2-40B4-BE49-F238E27FC236}">
                <a16:creationId xmlns:a16="http://schemas.microsoft.com/office/drawing/2014/main" id="{D289A554-38C0-40DD-A72F-3E3841172A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9"/>
          <a:stretch/>
        </p:blipFill>
        <p:spPr>
          <a:xfrm>
            <a:off x="914389" y="-4"/>
            <a:ext cx="10224654" cy="685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6936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3048C61-D4C5-44DB-919F-EE2B1FD3AE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" t="3430" r="1371" b="3430"/>
          <a:stretch/>
        </p:blipFill>
        <p:spPr>
          <a:xfrm>
            <a:off x="-18479" y="594360"/>
            <a:ext cx="12210479" cy="554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926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906" y="108054"/>
            <a:ext cx="3505495" cy="1622321"/>
          </a:xfrm>
        </p:spPr>
        <p:txBody>
          <a:bodyPr>
            <a:normAutofit/>
          </a:bodyPr>
          <a:lstStyle/>
          <a:p>
            <a:pPr algn="ctr"/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Důsledky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civilizačního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působení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krátký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vodní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cyklus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400" b="1" dirty="0"/>
          </a:p>
        </p:txBody>
      </p:sp>
      <p:sp>
        <p:nvSpPr>
          <p:cNvPr id="1150" name="Content Placeholder 35">
            <a:extLst>
              <a:ext uri="{FF2B5EF4-FFF2-40B4-BE49-F238E27FC236}">
                <a16:creationId xmlns:a16="http://schemas.microsoft.com/office/drawing/2014/main" id="{CEC1764B-F4B0-4258-A661-16C05AE8E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1730375"/>
            <a:ext cx="3505494" cy="4493444"/>
          </a:xfrm>
        </p:spPr>
        <p:txBody>
          <a:bodyPr>
            <a:normAutofit/>
          </a:bodyPr>
          <a:lstStyle/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Co se děje se srážkami ve zdravé krajině.</a:t>
            </a:r>
          </a:p>
          <a:p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Co se děje se srážkami v krajině s narušenou schopností zadržovat vodu. </a:t>
            </a:r>
            <a:endParaRPr lang="cs-CZ" altLang="cs-CZ" sz="4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Převzato a upraveno z: Voda pro ozdravení klimatu – nové vodní paradigma (M. </a:t>
            </a:r>
            <a:r>
              <a:rPr lang="cs-CZ" sz="12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Kravčík</a:t>
            </a:r>
            <a:r>
              <a:rPr lang="cs-CZ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J. Pokorný, J. </a:t>
            </a:r>
            <a:r>
              <a:rPr lang="cs-CZ" sz="12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Kohutiar</a:t>
            </a:r>
            <a:r>
              <a:rPr lang="cs-CZ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M. Kováč, E. Tóth, 2007). </a:t>
            </a:r>
            <a:endParaRPr lang="en-US" sz="1200" i="1" dirty="0"/>
          </a:p>
        </p:txBody>
      </p:sp>
      <p:sp>
        <p:nvSpPr>
          <p:cNvPr id="1152" name="Rectangle 38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3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484632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5" name="Group 226">
            <a:extLst>
              <a:ext uri="{FF2B5EF4-FFF2-40B4-BE49-F238E27FC236}">
                <a16:creationId xmlns:a16="http://schemas.microsoft.com/office/drawing/2014/main" id="{E1ECCC9F-F38C-4B31-9ED5-0839E5DF7BB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123688" y="484632"/>
            <a:ext cx="6419381" cy="5972939"/>
            <a:chOff x="3743" y="609"/>
            <a:chExt cx="3184" cy="3029"/>
          </a:xfrm>
        </p:grpSpPr>
        <p:sp>
          <p:nvSpPr>
            <p:cNvPr id="1157" name="AutoShape 225">
              <a:extLst>
                <a:ext uri="{FF2B5EF4-FFF2-40B4-BE49-F238E27FC236}">
                  <a16:creationId xmlns:a16="http://schemas.microsoft.com/office/drawing/2014/main" id="{F7FA7717-0173-48BA-8EF5-456DA83FD92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811" y="609"/>
              <a:ext cx="3116" cy="3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pic>
          <p:nvPicPr>
            <p:cNvPr id="1251" name="Picture 227">
              <a:extLst>
                <a:ext uri="{FF2B5EF4-FFF2-40B4-BE49-F238E27FC236}">
                  <a16:creationId xmlns:a16="http://schemas.microsoft.com/office/drawing/2014/main" id="{EAE0F6D0-8768-4AAC-8ED8-F36AB0EFE2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3" y="609"/>
              <a:ext cx="2863" cy="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58" name="Rectangle 228">
              <a:extLst>
                <a:ext uri="{FF2B5EF4-FFF2-40B4-BE49-F238E27FC236}">
                  <a16:creationId xmlns:a16="http://schemas.microsoft.com/office/drawing/2014/main" id="{645B38B0-8F32-4972-A1B7-CA807A5394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06" y="1867"/>
              <a:ext cx="47" cy="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9" name="Rectangle 229">
              <a:extLst>
                <a:ext uri="{FF2B5EF4-FFF2-40B4-BE49-F238E27FC236}">
                  <a16:creationId xmlns:a16="http://schemas.microsoft.com/office/drawing/2014/main" id="{E112004B-8826-4B1A-8EC3-6037734894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" y="1931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0" name="Rectangle 230">
              <a:extLst>
                <a:ext uri="{FF2B5EF4-FFF2-40B4-BE49-F238E27FC236}">
                  <a16:creationId xmlns:a16="http://schemas.microsoft.com/office/drawing/2014/main" id="{240A036F-A84D-472F-9F4B-38FF57BA41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1931"/>
              <a:ext cx="47" cy="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1" name="Rectangle 231">
              <a:extLst>
                <a:ext uri="{FF2B5EF4-FFF2-40B4-BE49-F238E27FC236}">
                  <a16:creationId xmlns:a16="http://schemas.microsoft.com/office/drawing/2014/main" id="{2BD92088-242D-4320-AE0B-1C3DC872AA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" y="2010"/>
              <a:ext cx="58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1256" name="Picture 232">
              <a:extLst>
                <a:ext uri="{FF2B5EF4-FFF2-40B4-BE49-F238E27FC236}">
                  <a16:creationId xmlns:a16="http://schemas.microsoft.com/office/drawing/2014/main" id="{F85D72C7-D7C5-4673-931B-7F951EF550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3" y="2165"/>
              <a:ext cx="2839" cy="1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62" name="Rectangle 233">
              <a:extLst>
                <a:ext uri="{FF2B5EF4-FFF2-40B4-BE49-F238E27FC236}">
                  <a16:creationId xmlns:a16="http://schemas.microsoft.com/office/drawing/2014/main" id="{5940F046-379D-4FAE-8118-6221811B0A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2" y="3461"/>
              <a:ext cx="58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4" name="Rectangle 235">
              <a:extLst>
                <a:ext uri="{FF2B5EF4-FFF2-40B4-BE49-F238E27FC236}">
                  <a16:creationId xmlns:a16="http://schemas.microsoft.com/office/drawing/2014/main" id="{B59003FA-F048-4BD3-BD79-EE0AD9E79E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" y="3539"/>
              <a:ext cx="47" cy="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6" name="Rectangle 237">
              <a:extLst>
                <a:ext uri="{FF2B5EF4-FFF2-40B4-BE49-F238E27FC236}">
                  <a16:creationId xmlns:a16="http://schemas.microsoft.com/office/drawing/2014/main" id="{A31E8A66-2E40-42B3-8F94-1CC946DB4A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7" y="3539"/>
              <a:ext cx="47" cy="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8" name="Rectangle 239">
              <a:extLst>
                <a:ext uri="{FF2B5EF4-FFF2-40B4-BE49-F238E27FC236}">
                  <a16:creationId xmlns:a16="http://schemas.microsoft.com/office/drawing/2014/main" id="{F6627033-3361-4E5E-BF8A-0A7DF6FA7B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4" y="3539"/>
              <a:ext cx="18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0" name="Rectangle 241">
              <a:extLst>
                <a:ext uri="{FF2B5EF4-FFF2-40B4-BE49-F238E27FC236}">
                  <a16:creationId xmlns:a16="http://schemas.microsoft.com/office/drawing/2014/main" id="{DFBC181F-0719-4D08-BE13-ADC02D7357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4" y="3539"/>
              <a:ext cx="47" cy="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1" name="Rectangle 242">
              <a:extLst>
                <a:ext uri="{FF2B5EF4-FFF2-40B4-BE49-F238E27FC236}">
                  <a16:creationId xmlns:a16="http://schemas.microsoft.com/office/drawing/2014/main" id="{9BA7386D-27B0-4963-837B-A1EB2CAABD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4" y="2437"/>
              <a:ext cx="728" cy="33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72" name="Rectangle 243">
              <a:extLst>
                <a:ext uri="{FF2B5EF4-FFF2-40B4-BE49-F238E27FC236}">
                  <a16:creationId xmlns:a16="http://schemas.microsoft.com/office/drawing/2014/main" id="{1853485E-A391-4611-B589-332E804025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4" y="2437"/>
              <a:ext cx="728" cy="334"/>
            </a:xfrm>
            <a:prstGeom prst="rect">
              <a:avLst/>
            </a:prstGeom>
            <a:noFill/>
            <a:ln w="793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73" name="Rectangle 244">
              <a:extLst>
                <a:ext uri="{FF2B5EF4-FFF2-40B4-BE49-F238E27FC236}">
                  <a16:creationId xmlns:a16="http://schemas.microsoft.com/office/drawing/2014/main" id="{3A48AD9B-C803-424F-AB89-C40BBA86EC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6" y="2467"/>
              <a:ext cx="525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snížený výpar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4" name="Rectangle 245">
              <a:extLst>
                <a:ext uri="{FF2B5EF4-FFF2-40B4-BE49-F238E27FC236}">
                  <a16:creationId xmlns:a16="http://schemas.microsoft.com/office/drawing/2014/main" id="{27302DB9-8F4F-4F7A-8C6C-736C7D64C9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9" y="2467"/>
              <a:ext cx="58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5" name="Rectangle 246">
              <a:extLst>
                <a:ext uri="{FF2B5EF4-FFF2-40B4-BE49-F238E27FC236}">
                  <a16:creationId xmlns:a16="http://schemas.microsoft.com/office/drawing/2014/main" id="{5256CF7A-C5AC-4310-9D91-82E1213129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7" y="2274"/>
              <a:ext cx="727" cy="41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76" name="Rectangle 247">
              <a:extLst>
                <a:ext uri="{FF2B5EF4-FFF2-40B4-BE49-F238E27FC236}">
                  <a16:creationId xmlns:a16="http://schemas.microsoft.com/office/drawing/2014/main" id="{E9B122A8-005F-4E2E-9DDF-1AF1CD7937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7" y="2274"/>
              <a:ext cx="727" cy="415"/>
            </a:xfrm>
            <a:prstGeom prst="rect">
              <a:avLst/>
            </a:prstGeom>
            <a:noFill/>
            <a:ln w="793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77" name="Rectangle 248">
              <a:extLst>
                <a:ext uri="{FF2B5EF4-FFF2-40B4-BE49-F238E27FC236}">
                  <a16:creationId xmlns:a16="http://schemas.microsoft.com/office/drawing/2014/main" id="{4B883C7A-A195-434A-A532-FE5F2295C4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9" y="2305"/>
              <a:ext cx="313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velký a 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8" name="Rectangle 249">
              <a:extLst>
                <a:ext uri="{FF2B5EF4-FFF2-40B4-BE49-F238E27FC236}">
                  <a16:creationId xmlns:a16="http://schemas.microsoft.com/office/drawing/2014/main" id="{55F9F836-0AE0-4C18-9074-BBCDF6CE6A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9" y="2408"/>
              <a:ext cx="467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rozkolísaný 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9" name="Rectangle 250">
              <a:extLst>
                <a:ext uri="{FF2B5EF4-FFF2-40B4-BE49-F238E27FC236}">
                  <a16:creationId xmlns:a16="http://schemas.microsoft.com/office/drawing/2014/main" id="{0BDCC794-7426-4759-9CDB-28B35B3FCF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9" y="2511"/>
              <a:ext cx="632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povrchový odtok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80" name="Rectangle 251">
              <a:extLst>
                <a:ext uri="{FF2B5EF4-FFF2-40B4-BE49-F238E27FC236}">
                  <a16:creationId xmlns:a16="http://schemas.microsoft.com/office/drawing/2014/main" id="{7C272DB3-D2AC-48AB-8E7C-165D95F529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" y="2511"/>
              <a:ext cx="58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81" name="Rectangle 252">
              <a:extLst>
                <a:ext uri="{FF2B5EF4-FFF2-40B4-BE49-F238E27FC236}">
                  <a16:creationId xmlns:a16="http://schemas.microsoft.com/office/drawing/2014/main" id="{ABDB6ED2-DF98-4798-BFDC-86790EEEC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5" y="3083"/>
              <a:ext cx="869" cy="4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82" name="Rectangle 253">
              <a:extLst>
                <a:ext uri="{FF2B5EF4-FFF2-40B4-BE49-F238E27FC236}">
                  <a16:creationId xmlns:a16="http://schemas.microsoft.com/office/drawing/2014/main" id="{0EDE6CDE-A106-440E-83CF-75872E7E03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5" y="3083"/>
              <a:ext cx="869" cy="416"/>
            </a:xfrm>
            <a:prstGeom prst="rect">
              <a:avLst/>
            </a:prstGeom>
            <a:noFill/>
            <a:ln w="793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83" name="Rectangle 254">
              <a:extLst>
                <a:ext uri="{FF2B5EF4-FFF2-40B4-BE49-F238E27FC236}">
                  <a16:creationId xmlns:a16="http://schemas.microsoft.com/office/drawing/2014/main" id="{C2A12AF1-9DFE-4D17-9330-7E1B8C84A8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8" y="3114"/>
              <a:ext cx="434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nízký vsak 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84" name="Rectangle 255">
              <a:extLst>
                <a:ext uri="{FF2B5EF4-FFF2-40B4-BE49-F238E27FC236}">
                  <a16:creationId xmlns:a16="http://schemas.microsoft.com/office/drawing/2014/main" id="{F9BD9DF8-E6D2-4F55-B7E0-F4AD76AD51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5" y="3114"/>
              <a:ext cx="430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(infiltrace) 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85" name="Rectangle 256">
              <a:extLst>
                <a:ext uri="{FF2B5EF4-FFF2-40B4-BE49-F238E27FC236}">
                  <a16:creationId xmlns:a16="http://schemas.microsoft.com/office/drawing/2014/main" id="{6B57BE0F-7B13-4B28-8DDE-F751D36119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8" y="3217"/>
              <a:ext cx="703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a doplňování hladiny </a:t>
              </a:r>
              <a:endPara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86" name="Rectangle 257">
              <a:extLst>
                <a:ext uri="{FF2B5EF4-FFF2-40B4-BE49-F238E27FC236}">
                  <a16:creationId xmlns:a16="http://schemas.microsoft.com/office/drawing/2014/main" id="{7037D2A8-BF91-40D6-919F-1F353FAD5B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8" y="3320"/>
              <a:ext cx="617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podzemních vod</a:t>
              </a:r>
              <a:endPara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87" name="Rectangle 258">
              <a:extLst>
                <a:ext uri="{FF2B5EF4-FFF2-40B4-BE49-F238E27FC236}">
                  <a16:creationId xmlns:a16="http://schemas.microsoft.com/office/drawing/2014/main" id="{39E6A78C-2281-48A0-AF6B-38E7ACEE3B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8" y="3320"/>
              <a:ext cx="58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88" name="Rectangle 259">
              <a:extLst>
                <a:ext uri="{FF2B5EF4-FFF2-40B4-BE49-F238E27FC236}">
                  <a16:creationId xmlns:a16="http://schemas.microsoft.com/office/drawing/2014/main" id="{D4888FC8-FF75-447D-965D-683DA7DA9C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4" y="768"/>
              <a:ext cx="728" cy="33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89" name="Rectangle 260">
              <a:extLst>
                <a:ext uri="{FF2B5EF4-FFF2-40B4-BE49-F238E27FC236}">
                  <a16:creationId xmlns:a16="http://schemas.microsoft.com/office/drawing/2014/main" id="{ADA7BD57-4F43-4746-B58E-7155EB6D4C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4" y="768"/>
              <a:ext cx="728" cy="333"/>
            </a:xfrm>
            <a:prstGeom prst="rect">
              <a:avLst/>
            </a:prstGeom>
            <a:noFill/>
            <a:ln w="793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90" name="Rectangle 261">
              <a:extLst>
                <a:ext uri="{FF2B5EF4-FFF2-40B4-BE49-F238E27FC236}">
                  <a16:creationId xmlns:a16="http://schemas.microsoft.com/office/drawing/2014/main" id="{D51E5046-8957-472E-BC4D-13F77C1DF5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7" y="798"/>
              <a:ext cx="507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vysoký výpar</a:t>
              </a:r>
              <a:endPara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1" name="Rectangle 262">
              <a:extLst>
                <a:ext uri="{FF2B5EF4-FFF2-40B4-BE49-F238E27FC236}">
                  <a16:creationId xmlns:a16="http://schemas.microsoft.com/office/drawing/2014/main" id="{8953CB21-BE06-421D-8028-2D97D818F6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" y="798"/>
              <a:ext cx="58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2" name="Rectangle 263">
              <a:extLst>
                <a:ext uri="{FF2B5EF4-FFF2-40B4-BE49-F238E27FC236}">
                  <a16:creationId xmlns:a16="http://schemas.microsoft.com/office/drawing/2014/main" id="{30417624-4CF1-403C-9500-0F184B446D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7" y="835"/>
              <a:ext cx="728" cy="33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93" name="Rectangle 264">
              <a:extLst>
                <a:ext uri="{FF2B5EF4-FFF2-40B4-BE49-F238E27FC236}">
                  <a16:creationId xmlns:a16="http://schemas.microsoft.com/office/drawing/2014/main" id="{4F7B96C2-0535-4DD4-BD9A-92695629D0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7" y="835"/>
              <a:ext cx="728" cy="334"/>
            </a:xfrm>
            <a:prstGeom prst="rect">
              <a:avLst/>
            </a:prstGeom>
            <a:noFill/>
            <a:ln w="793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94" name="Rectangle 265">
              <a:extLst>
                <a:ext uri="{FF2B5EF4-FFF2-40B4-BE49-F238E27FC236}">
                  <a16:creationId xmlns:a16="http://schemas.microsoft.com/office/drawing/2014/main" id="{D92F90CC-10A8-462A-8938-3A7C8AF0A1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" y="866"/>
              <a:ext cx="68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malý a vyrovnaný 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5" name="Rectangle 266">
              <a:extLst>
                <a:ext uri="{FF2B5EF4-FFF2-40B4-BE49-F238E27FC236}">
                  <a16:creationId xmlns:a16="http://schemas.microsoft.com/office/drawing/2014/main" id="{D5802C33-1E70-4998-B070-1BCAFF2B0A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" y="968"/>
              <a:ext cx="632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povrchový odtok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6" name="Rectangle 267">
              <a:extLst>
                <a:ext uri="{FF2B5EF4-FFF2-40B4-BE49-F238E27FC236}">
                  <a16:creationId xmlns:a16="http://schemas.microsoft.com/office/drawing/2014/main" id="{76DA272E-C444-494B-9EA5-F036669EA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4" y="968"/>
              <a:ext cx="58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7" name="Rectangle 268">
              <a:extLst>
                <a:ext uri="{FF2B5EF4-FFF2-40B4-BE49-F238E27FC236}">
                  <a16:creationId xmlns:a16="http://schemas.microsoft.com/office/drawing/2014/main" id="{1CAE5C51-CA8F-4F6D-ACA4-3ADB874571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4" y="1483"/>
              <a:ext cx="921" cy="41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98" name="Rectangle 269">
              <a:extLst>
                <a:ext uri="{FF2B5EF4-FFF2-40B4-BE49-F238E27FC236}">
                  <a16:creationId xmlns:a16="http://schemas.microsoft.com/office/drawing/2014/main" id="{64F4F535-EE94-4162-81F4-F2570C046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4" y="1483"/>
              <a:ext cx="921" cy="415"/>
            </a:xfrm>
            <a:prstGeom prst="rect">
              <a:avLst/>
            </a:prstGeom>
            <a:noFill/>
            <a:ln w="793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99" name="Rectangle 270">
              <a:extLst>
                <a:ext uri="{FF2B5EF4-FFF2-40B4-BE49-F238E27FC236}">
                  <a16:creationId xmlns:a16="http://schemas.microsoft.com/office/drawing/2014/main" id="{6D29017C-8623-4FFC-98A0-11706066DE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7" y="1514"/>
              <a:ext cx="885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vysoký vsak (infiltrace) 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0" name="Rectangle 271">
              <a:extLst>
                <a:ext uri="{FF2B5EF4-FFF2-40B4-BE49-F238E27FC236}">
                  <a16:creationId xmlns:a16="http://schemas.microsoft.com/office/drawing/2014/main" id="{2C053A72-7B2C-4665-96A8-5E1D4C6AD7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7" y="1617"/>
              <a:ext cx="703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a doplňování hladiny </a:t>
              </a:r>
              <a:endPara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2" name="Rectangle 272">
              <a:extLst>
                <a:ext uri="{FF2B5EF4-FFF2-40B4-BE49-F238E27FC236}">
                  <a16:creationId xmlns:a16="http://schemas.microsoft.com/office/drawing/2014/main" id="{E6EDD23D-D230-4A9E-8877-A6CD6DA99D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7" y="1720"/>
              <a:ext cx="617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podzemních vod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3" name="Rectangle 273">
              <a:extLst>
                <a:ext uri="{FF2B5EF4-FFF2-40B4-BE49-F238E27FC236}">
                  <a16:creationId xmlns:a16="http://schemas.microsoft.com/office/drawing/2014/main" id="{5BEF9AE7-6FCA-4639-A571-8E2761E44F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" y="1720"/>
              <a:ext cx="58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56993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E3A840A-F472-489B-B8F3-DDB8DAB83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cs-CZ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Žulová -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sběrn</a:t>
            </a:r>
            <a:r>
              <a:rPr lang="cs-CZ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é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ploch</a:t>
            </a:r>
            <a:r>
              <a:rPr lang="cs-CZ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y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fialová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čára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) a k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nim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příslušející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závěrové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profily</a:t>
            </a:r>
            <a:r>
              <a:rPr lang="cs-CZ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v katastru.</a:t>
            </a:r>
            <a:endParaRPr lang="en-US" sz="41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obrázek 5" descr="ku_Zulova">
            <a:extLst>
              <a:ext uri="{FF2B5EF4-FFF2-40B4-BE49-F238E27FC236}">
                <a16:creationId xmlns:a16="http://schemas.microsoft.com/office/drawing/2014/main" id="{8ACFDF91-8571-42A7-82E4-DEB6F3D45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1" t="29978" r="694" b="16218"/>
          <a:stretch/>
        </p:blipFill>
        <p:spPr bwMode="auto">
          <a:xfrm>
            <a:off x="4300176" y="1264920"/>
            <a:ext cx="7897298" cy="4145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36946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5420A1FA-ACA2-4B00-8491-B54D3D8E84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3" t="15860" r="27716" b="12859"/>
          <a:stretch/>
        </p:blipFill>
        <p:spPr>
          <a:xfrm rot="16200000">
            <a:off x="2621286" y="-2712714"/>
            <a:ext cx="6857999" cy="12283430"/>
          </a:xfrm>
          <a:prstGeom prst="rect">
            <a:avLst/>
          </a:prstGeom>
        </p:spPr>
      </p:pic>
      <p:sp>
        <p:nvSpPr>
          <p:cNvPr id="3" name="Nadpis 1">
            <a:extLst>
              <a:ext uri="{FF2B5EF4-FFF2-40B4-BE49-F238E27FC236}">
                <a16:creationId xmlns:a16="http://schemas.microsoft.com/office/drawing/2014/main" id="{B0043ED0-FB8D-4553-A028-2B0BF6830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" y="3962400"/>
            <a:ext cx="3689685" cy="2895599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cs-CZ" sz="2800" dirty="0">
                <a:solidFill>
                  <a:srgbClr val="FFFFFF"/>
                </a:solidFill>
              </a:rPr>
              <a:t>Žulová – pod Boží horou.</a:t>
            </a:r>
            <a:br>
              <a:rPr lang="cs-CZ" sz="2800" dirty="0">
                <a:solidFill>
                  <a:srgbClr val="FFFFFF"/>
                </a:solidFill>
              </a:rPr>
            </a:br>
            <a:r>
              <a:rPr lang="cs-CZ" sz="2800" dirty="0">
                <a:solidFill>
                  <a:srgbClr val="FFFFFF"/>
                </a:solidFill>
              </a:rPr>
              <a:t>Zasakování odtoku ze silnice akumulace vody ze zemědělských ploch. 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8018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EA6B5E2-F443-4DA1-AFAC-80F222BAC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pPr algn="ctr"/>
            <a:r>
              <a:rPr lang="cs-CZ" sz="2800" dirty="0">
                <a:solidFill>
                  <a:schemeClr val="bg1"/>
                </a:solidFill>
              </a:rPr>
              <a:t>Stará Červená Voda – výsadba mezí a remízku.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C9A93D5-CF33-4435-A3EC-4AFF2D739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4"/>
            <a:ext cx="3363974" cy="3415622"/>
          </a:xfrm>
        </p:spPr>
        <p:txBody>
          <a:bodyPr>
            <a:normAutofit/>
          </a:bodyPr>
          <a:lstStyle/>
          <a:p>
            <a:endParaRPr lang="cs-CZ" sz="2000" dirty="0">
              <a:solidFill>
                <a:schemeClr val="bg1"/>
              </a:solidFill>
            </a:endParaRPr>
          </a:p>
          <a:p>
            <a:r>
              <a:rPr lang="cs-CZ" sz="2000" dirty="0">
                <a:solidFill>
                  <a:schemeClr val="bg1"/>
                </a:solidFill>
              </a:rPr>
              <a:t>Dřeviny jako nejúčinnější mechanizmus zadržování srážek v místě dopadu. </a:t>
            </a:r>
          </a:p>
          <a:p>
            <a:r>
              <a:rPr lang="cs-CZ" sz="2000" dirty="0">
                <a:solidFill>
                  <a:schemeClr val="bg1"/>
                </a:solidFill>
              </a:rPr>
              <a:t>Celková plocha výsadby asi 3 ha. </a:t>
            </a:r>
          </a:p>
          <a:p>
            <a:r>
              <a:rPr lang="cs-CZ" sz="2000" dirty="0">
                <a:solidFill>
                  <a:schemeClr val="bg1"/>
                </a:solidFill>
              </a:rPr>
              <a:t>Divoké dřeviny převážně </a:t>
            </a:r>
            <a:r>
              <a:rPr lang="cs-CZ" sz="2000">
                <a:solidFill>
                  <a:schemeClr val="bg1"/>
                </a:solidFill>
              </a:rPr>
              <a:t>místního genofondu doplní </a:t>
            </a:r>
            <a:r>
              <a:rPr lang="cs-CZ" sz="2000" dirty="0">
                <a:solidFill>
                  <a:schemeClr val="bg1"/>
                </a:solidFill>
              </a:rPr>
              <a:t>4 drobné vodní plochy o ploše do 300 m</a:t>
            </a:r>
            <a:r>
              <a:rPr lang="cs-CZ" sz="2000" baseline="30000" dirty="0">
                <a:solidFill>
                  <a:schemeClr val="bg1"/>
                </a:solidFill>
              </a:rPr>
              <a:t>2</a:t>
            </a:r>
            <a:r>
              <a:rPr lang="cs-CZ" sz="20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857041E-8A76-4A57-A6CB-9A11E4688B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9" t="13333" r="31562" b="6385"/>
          <a:stretch/>
        </p:blipFill>
        <p:spPr>
          <a:xfrm>
            <a:off x="4650908" y="0"/>
            <a:ext cx="7544062" cy="6858000"/>
          </a:xfrm>
          <a:prstGeom prst="rect">
            <a:avLst/>
          </a:prstGeom>
        </p:spPr>
      </p:pic>
      <p:pic>
        <p:nvPicPr>
          <p:cNvPr id="9" name="Zástupný obsah 4">
            <a:extLst>
              <a:ext uri="{FF2B5EF4-FFF2-40B4-BE49-F238E27FC236}">
                <a16:creationId xmlns:a16="http://schemas.microsoft.com/office/drawing/2014/main" id="{CA4F42B2-A19D-45DC-A920-60E52ECB54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13" t="14082" r="8987" b="74577"/>
          <a:stretch/>
        </p:blipFill>
        <p:spPr>
          <a:xfrm>
            <a:off x="11058464" y="0"/>
            <a:ext cx="1133536" cy="91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5037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140825-F4BE-4694-AA8D-7316BED15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976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Hloubení tůní na vhodných místech ORP Jeseník v roce 2018.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ADC6042-9F41-4D0A-B0A8-218D1EB6CC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5" y="934272"/>
            <a:ext cx="11448888" cy="5898667"/>
          </a:xfrm>
        </p:spPr>
      </p:pic>
    </p:spTree>
    <p:extLst>
      <p:ext uri="{BB962C8B-B14F-4D97-AF65-F5344CB8AC3E}">
        <p14:creationId xmlns:p14="http://schemas.microsoft.com/office/powerpoint/2010/main" val="5566768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B5DB8E1-51A7-4584-B2E5-DFB099EEB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algn="ctr"/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Lesní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pozemky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výkopy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u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lesních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cest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Dolní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Červená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Voda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/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Vidnava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, u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Latzelovy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kaple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). 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7162F252-39E0-4349-9DFE-6648726B8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857" y="2638044"/>
            <a:ext cx="4654295" cy="3415622"/>
          </a:xfrm>
        </p:spPr>
        <p:txBody>
          <a:bodyPr>
            <a:noAutofit/>
          </a:bodyPr>
          <a:lstStyle/>
          <a:p>
            <a:pPr lvl="1"/>
            <a:r>
              <a:rPr lang="cs-CZ" sz="1800" dirty="0">
                <a:solidFill>
                  <a:schemeClr val="bg1"/>
                </a:solidFill>
              </a:rPr>
              <a:t>Ve výkopu o objemu 100 m</a:t>
            </a:r>
            <a:r>
              <a:rPr lang="cs-CZ" sz="1800" baseline="30000" dirty="0">
                <a:solidFill>
                  <a:schemeClr val="bg1"/>
                </a:solidFill>
              </a:rPr>
              <a:t> 3  </a:t>
            </a:r>
            <a:r>
              <a:rPr lang="cs-CZ" sz="1800" dirty="0">
                <a:solidFill>
                  <a:schemeClr val="bg1"/>
                </a:solidFill>
              </a:rPr>
              <a:t>se shromažďuje voda ze dvou lesních cest. </a:t>
            </a:r>
          </a:p>
          <a:p>
            <a:pPr lvl="1"/>
            <a:r>
              <a:rPr lang="cs-CZ" sz="1800" dirty="0">
                <a:solidFill>
                  <a:schemeClr val="bg1"/>
                </a:solidFill>
              </a:rPr>
              <a:t>Před nátokem se nachází sedimentační jáma o objemu cca 5 m</a:t>
            </a:r>
            <a:r>
              <a:rPr lang="cs-CZ" sz="1800" baseline="30000" dirty="0">
                <a:solidFill>
                  <a:schemeClr val="bg1"/>
                </a:solidFill>
              </a:rPr>
              <a:t>3</a:t>
            </a:r>
            <a:r>
              <a:rPr lang="cs-CZ" sz="1800" dirty="0">
                <a:solidFill>
                  <a:schemeClr val="bg1"/>
                </a:solidFill>
              </a:rPr>
              <a:t>. Jejím účelem je zpomalit zanášení tůně. Sedimentační výkop leží v bezprostřední blízkosti cesty, jeho obnova je tak na rozdíl od tůně přístupná i pro mechanizaci používanou k běžné údržbě lesních komunikací</a:t>
            </a:r>
          </a:p>
          <a:p>
            <a:pPr lvl="1"/>
            <a:r>
              <a:rPr lang="cs-CZ" sz="1800" dirty="0">
                <a:solidFill>
                  <a:schemeClr val="bg1"/>
                </a:solidFill>
              </a:rPr>
              <a:t>Snímáno 27.4.2018.  </a:t>
            </a:r>
          </a:p>
        </p:txBody>
      </p:sp>
      <p:pic>
        <p:nvPicPr>
          <p:cNvPr id="12" name="Zástupný obsah 3">
            <a:extLst>
              <a:ext uri="{FF2B5EF4-FFF2-40B4-BE49-F238E27FC236}">
                <a16:creationId xmlns:a16="http://schemas.microsoft.com/office/drawing/2014/main" id="{471C5B10-DB3F-4A7C-937D-771558AC36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" r="15964"/>
          <a:stretch/>
        </p:blipFill>
        <p:spPr bwMode="auto">
          <a:xfrm>
            <a:off x="4651439" y="3373"/>
            <a:ext cx="7574915" cy="6876288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528849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obsah 3">
            <a:extLst>
              <a:ext uri="{FF2B5EF4-FFF2-40B4-BE49-F238E27FC236}">
                <a16:creationId xmlns:a16="http://schemas.microsoft.com/office/drawing/2014/main" id="{850A6302-ACCA-4CEC-9388-1F2E6629A12C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4" b="1858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0645823-EE8C-46AB-A733-A634C221D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91440"/>
            <a:ext cx="2752354" cy="2709275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>
                <a:solidFill>
                  <a:srgbClr val="FFFFFF"/>
                </a:solidFill>
              </a:rPr>
              <a:t>Po vydatné bouřce.</a:t>
            </a:r>
            <a:br>
              <a:rPr lang="en-US" sz="2800">
                <a:solidFill>
                  <a:srgbClr val="FFFFFF"/>
                </a:solidFill>
              </a:rPr>
            </a:br>
            <a:r>
              <a:rPr lang="en-US" sz="2800">
                <a:solidFill>
                  <a:srgbClr val="FFFFFF"/>
                </a:solidFill>
              </a:rPr>
              <a:t> Snímáno 29. 6. 2018</a:t>
            </a:r>
          </a:p>
        </p:txBody>
      </p:sp>
    </p:spTree>
    <p:extLst>
      <p:ext uri="{BB962C8B-B14F-4D97-AF65-F5344CB8AC3E}">
        <p14:creationId xmlns:p14="http://schemas.microsoft.com/office/powerpoint/2010/main" val="12918116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obsah 3">
            <a:extLst>
              <a:ext uri="{FF2B5EF4-FFF2-40B4-BE49-F238E27FC236}">
                <a16:creationId xmlns:a16="http://schemas.microsoft.com/office/drawing/2014/main" id="{2400C4C1-21B9-4EEA-8250-669E935E049B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 bwMode="auto">
          <a:xfrm>
            <a:off x="-1" y="10"/>
            <a:ext cx="12192000" cy="6857990"/>
          </a:xfrm>
          <a:prstGeom prst="rect">
            <a:avLst/>
          </a:prstGeom>
          <a:noFill/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D065634-45DC-40C3-888C-C577D0109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94" y="152400"/>
            <a:ext cx="2752354" cy="2709275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1800" dirty="0" err="1">
                <a:solidFill>
                  <a:srgbClr val="FFFFFF"/>
                </a:solidFill>
              </a:rPr>
              <a:t>Hladina</a:t>
            </a:r>
            <a:r>
              <a:rPr lang="en-US" sz="1800" dirty="0">
                <a:solidFill>
                  <a:srgbClr val="FFFFFF"/>
                </a:solidFill>
              </a:rPr>
              <a:t> v </a:t>
            </a:r>
            <a:r>
              <a:rPr lang="en-US" sz="1800" dirty="0" err="1">
                <a:solidFill>
                  <a:srgbClr val="FFFFFF"/>
                </a:solidFill>
              </a:rPr>
              <a:t>tůn</a:t>
            </a:r>
            <a:r>
              <a:rPr lang="cs-CZ" sz="1800" dirty="0">
                <a:solidFill>
                  <a:srgbClr val="FFFFFF"/>
                </a:solidFill>
              </a:rPr>
              <a:t>i</a:t>
            </a:r>
            <a:r>
              <a:rPr lang="en-US" sz="1800" dirty="0">
                <a:solidFill>
                  <a:srgbClr val="FFFFFF"/>
                </a:solidFill>
              </a:rPr>
              <a:t> za 6 </a:t>
            </a:r>
            <a:r>
              <a:rPr lang="en-US" sz="1800" dirty="0" err="1">
                <a:solidFill>
                  <a:srgbClr val="FFFFFF"/>
                </a:solidFill>
              </a:rPr>
              <a:t>dnů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poklesla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cca</a:t>
            </a:r>
            <a:r>
              <a:rPr lang="en-US" sz="1800" dirty="0">
                <a:solidFill>
                  <a:srgbClr val="FFFFFF"/>
                </a:solidFill>
              </a:rPr>
              <a:t> o 0,3 m,</a:t>
            </a:r>
            <a:r>
              <a:rPr lang="cs-CZ" sz="1800" dirty="0">
                <a:solidFill>
                  <a:srgbClr val="FFFFFF"/>
                </a:solidFill>
              </a:rPr>
              <a:t>                     </a:t>
            </a:r>
            <a:r>
              <a:rPr lang="en-US" sz="1800" dirty="0">
                <a:solidFill>
                  <a:srgbClr val="FFFFFF"/>
                </a:solidFill>
              </a:rPr>
              <a:t> v </a:t>
            </a:r>
            <a:r>
              <a:rPr lang="en-US" sz="1800" dirty="0" err="1">
                <a:solidFill>
                  <a:srgbClr val="FFFFFF"/>
                </a:solidFill>
              </a:rPr>
              <a:t>sedimentační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jámě</a:t>
            </a:r>
            <a:r>
              <a:rPr lang="en-US" sz="1800" dirty="0">
                <a:solidFill>
                  <a:srgbClr val="FFFFFF"/>
                </a:solidFill>
              </a:rPr>
              <a:t> o </a:t>
            </a:r>
            <a:r>
              <a:rPr lang="en-US" sz="1800" dirty="0" err="1">
                <a:solidFill>
                  <a:srgbClr val="FFFFFF"/>
                </a:solidFill>
              </a:rPr>
              <a:t>cca</a:t>
            </a:r>
            <a:r>
              <a:rPr lang="en-US" sz="1800" dirty="0">
                <a:solidFill>
                  <a:srgbClr val="FFFFFF"/>
                </a:solidFill>
              </a:rPr>
              <a:t> 0,5 m.</a:t>
            </a:r>
            <a:br>
              <a:rPr lang="cs-CZ" sz="1800" dirty="0">
                <a:solidFill>
                  <a:srgbClr val="FFFFFF"/>
                </a:solidFill>
              </a:rPr>
            </a:br>
            <a:br>
              <a:rPr lang="en-US" sz="1800" dirty="0">
                <a:solidFill>
                  <a:srgbClr val="FFFFFF"/>
                </a:solidFill>
              </a:rPr>
            </a:br>
            <a:r>
              <a:rPr lang="en-US" sz="1800" dirty="0" err="1">
                <a:solidFill>
                  <a:srgbClr val="FFFFFF"/>
                </a:solidFill>
              </a:rPr>
              <a:t>Snímáno</a:t>
            </a:r>
            <a:r>
              <a:rPr lang="en-US" sz="1800" dirty="0">
                <a:solidFill>
                  <a:srgbClr val="FFFFFF"/>
                </a:solidFill>
              </a:rPr>
              <a:t> 5.7.2018.</a:t>
            </a:r>
          </a:p>
        </p:txBody>
      </p:sp>
    </p:spTree>
    <p:extLst>
      <p:ext uri="{BB962C8B-B14F-4D97-AF65-F5344CB8AC3E}">
        <p14:creationId xmlns:p14="http://schemas.microsoft.com/office/powerpoint/2010/main" val="8941524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obsah 3">
            <a:extLst>
              <a:ext uri="{FF2B5EF4-FFF2-40B4-BE49-F238E27FC236}">
                <a16:creationId xmlns:a16="http://schemas.microsoft.com/office/drawing/2014/main" id="{2A338818-E3CB-454E-AF8C-E2D187C48501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AD7D2A8-C0A7-4BF4-9D4B-F26C5FCBF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" y="121921"/>
            <a:ext cx="2240280" cy="2057400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>
                <a:solidFill>
                  <a:srgbClr val="FFFFFF"/>
                </a:solidFill>
              </a:rPr>
              <a:t>Pohled zezadu.</a:t>
            </a:r>
          </a:p>
        </p:txBody>
      </p:sp>
    </p:spTree>
    <p:extLst>
      <p:ext uri="{BB962C8B-B14F-4D97-AF65-F5344CB8AC3E}">
        <p14:creationId xmlns:p14="http://schemas.microsoft.com/office/powerpoint/2010/main" val="27499544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99F8C74B-E925-402C-9EFA-3B54E8CCBBA3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32" b="4468"/>
          <a:stretch/>
        </p:blipFill>
        <p:spPr bwMode="auto">
          <a:xfrm>
            <a:off x="20" y="15250"/>
            <a:ext cx="12191980" cy="6857990"/>
          </a:xfrm>
          <a:prstGeom prst="rect">
            <a:avLst/>
          </a:prstGeom>
          <a:noFill/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AD7D2A8-C0A7-4BF4-9D4B-F26C5FCBF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931920"/>
            <a:ext cx="3383280" cy="2709275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dirty="0" err="1">
                <a:solidFill>
                  <a:srgbClr val="FFFFFF"/>
                </a:solidFill>
              </a:rPr>
              <a:t>Pohled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zezadu</a:t>
            </a:r>
            <a:r>
              <a:rPr lang="cs-CZ" sz="2800" dirty="0">
                <a:solidFill>
                  <a:srgbClr val="FFFFFF"/>
                </a:solidFill>
              </a:rPr>
              <a:t> po 6 dnech</a:t>
            </a:r>
            <a:r>
              <a:rPr lang="en-US" sz="2800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691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497D8ACF-4148-4E9B-BE79-AC93DF7BD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627" y="830580"/>
            <a:ext cx="9927771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AD7D2A8-C0A7-4BF4-9D4B-F26C5FCBF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0093" y="1943100"/>
            <a:ext cx="3383280" cy="2709275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cs-CZ" sz="2800" dirty="0">
                <a:solidFill>
                  <a:srgbClr val="FFFFFF"/>
                </a:solidFill>
              </a:rPr>
              <a:t>Tůň je umístěná na křižovatce lesních cest a svážnic. 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171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Termoregulační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funkce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vody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3200" b="1" dirty="0"/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AE2762F7-9A2A-42BF-BDBF-DEB02901F7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8793" y="1539240"/>
            <a:ext cx="9477917" cy="495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4232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obsah 3">
            <a:extLst>
              <a:ext uri="{FF2B5EF4-FFF2-40B4-BE49-F238E27FC236}">
                <a16:creationId xmlns:a16="http://schemas.microsoft.com/office/drawing/2014/main" id="{9B7F2C09-2FF9-4FC7-AF46-92F4BB4E0387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4FA93F2-393C-4AED-B670-3151FBF72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992880"/>
            <a:ext cx="2752354" cy="2709275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dirty="0" err="1">
                <a:solidFill>
                  <a:srgbClr val="FFFFFF"/>
                </a:solidFill>
              </a:rPr>
              <a:t>Příznivý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dopad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na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biodiverzitu</a:t>
            </a:r>
            <a:r>
              <a:rPr lang="en-US" sz="2400" dirty="0">
                <a:solidFill>
                  <a:srgbClr val="FFFFFF"/>
                </a:solidFill>
              </a:rPr>
              <a:t> – </a:t>
            </a:r>
            <a:r>
              <a:rPr lang="en-US" sz="2400" dirty="0" err="1">
                <a:solidFill>
                  <a:srgbClr val="FFFFFF"/>
                </a:solidFill>
              </a:rPr>
              <a:t>larvy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obojživelníků</a:t>
            </a:r>
            <a:r>
              <a:rPr lang="en-US" sz="2400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50759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04A7C913-1265-4E02-A298-1B1E9036A5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12" b="58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4FA93F2-393C-4AED-B670-3151FBF72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451" y="277585"/>
            <a:ext cx="3066506" cy="2759529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cs-CZ" sz="2400" dirty="0">
                <a:solidFill>
                  <a:srgbClr val="FFFFFF"/>
                </a:solidFill>
              </a:rPr>
              <a:t>Téměř metamorfovaná </a:t>
            </a:r>
            <a:r>
              <a:rPr lang="en-US" sz="2400" dirty="0">
                <a:solidFill>
                  <a:srgbClr val="FFFFFF"/>
                </a:solidFill>
              </a:rPr>
              <a:t>larva</a:t>
            </a:r>
            <a:r>
              <a:rPr lang="cs-CZ" sz="2400" dirty="0">
                <a:solidFill>
                  <a:srgbClr val="FFFFFF"/>
                </a:solidFill>
              </a:rPr>
              <a:t> kuňky žlutobřiché</a:t>
            </a:r>
            <a:r>
              <a:rPr lang="en-US" sz="240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C86D56C5-0B25-4C35-AEB7-3FA4AAE6ACDC}"/>
              </a:ext>
            </a:extLst>
          </p:cNvPr>
          <p:cNvSpPr/>
          <p:nvPr/>
        </p:nvSpPr>
        <p:spPr>
          <a:xfrm>
            <a:off x="5551716" y="1469571"/>
            <a:ext cx="669468" cy="50618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98068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B5DB8E1-51A7-4584-B2E5-DFB099EEB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314" y="267212"/>
            <a:ext cx="2267373" cy="1981702"/>
          </a:xfrm>
          <a:noFill/>
          <a:ln w="19050">
            <a:solidFill>
              <a:schemeClr val="bg1"/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algn="ctr"/>
            <a:r>
              <a:rPr lang="cs-CZ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Černá Voda, U Píšťaly –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výkopy</a:t>
            </a:r>
            <a:r>
              <a:rPr lang="cs-CZ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se zemním valem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pod meliorovanou loukou a lesem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. 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7162F252-39E0-4349-9DFE-6648726B8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47536"/>
            <a:ext cx="3050857" cy="4182366"/>
          </a:xfrm>
        </p:spPr>
        <p:txBody>
          <a:bodyPr>
            <a:noAutofit/>
          </a:bodyPr>
          <a:lstStyle/>
          <a:p>
            <a:r>
              <a:rPr lang="cs-CZ" sz="1800" dirty="0">
                <a:solidFill>
                  <a:schemeClr val="bg1"/>
                </a:solidFill>
              </a:rPr>
              <a:t>V lokalitě byly vyhotoveny 4 tůně o celkovém objemu cca 1000 m</a:t>
            </a:r>
            <a:r>
              <a:rPr lang="cs-CZ" sz="1800" baseline="30000" dirty="0">
                <a:solidFill>
                  <a:schemeClr val="bg1"/>
                </a:solidFill>
              </a:rPr>
              <a:t> 3 </a:t>
            </a:r>
            <a:r>
              <a:rPr lang="cs-CZ" sz="1800" dirty="0">
                <a:solidFill>
                  <a:schemeClr val="bg1"/>
                </a:solidFill>
              </a:rPr>
              <a:t>. Vzhledem k ustálení hladiny na maximální výši nevzniká retence. </a:t>
            </a:r>
          </a:p>
          <a:p>
            <a:r>
              <a:rPr lang="cs-CZ" sz="1800" dirty="0">
                <a:solidFill>
                  <a:schemeClr val="bg1"/>
                </a:solidFill>
              </a:rPr>
              <a:t>3 tůně (30x10, 30x10, 20 x 3) jsou vyhotoveny ve svahu. K výškovému dorovnání spodního okraje výkopu je využit výkopek minerální zeminy. </a:t>
            </a:r>
          </a:p>
          <a:p>
            <a:r>
              <a:rPr lang="cs-CZ" sz="1800" dirty="0">
                <a:solidFill>
                  <a:schemeClr val="bg1"/>
                </a:solidFill>
              </a:rPr>
              <a:t>Snímáno měsíc po vyhotovení (červenec, 2018).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C50C6721-91D1-4175-B9F5-0BD6FF303C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2359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79E1F34-DFB6-455C-A4A5-74981452DC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35" b="29229"/>
          <a:stretch/>
        </p:blipFill>
        <p:spPr>
          <a:xfrm>
            <a:off x="2635576" y="480060"/>
            <a:ext cx="7128514" cy="589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5258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82ABD0-66E9-4193-941C-D96704E4DA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0070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7BCA7BF6-8126-4C76-B64C-5DA5646377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4561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AABDBFF-FA10-485B-A19E-BA866E95C0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6845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AFA8E79-EF35-40C6-A360-78BC66B4C6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3319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FE5D745-090B-4254-9B69-6350D1614C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0213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F49FDB3-9266-4690-9C96-8C6185AFDD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130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EA6B5E2-F443-4DA1-AFAC-80F222BAC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wrap="square">
            <a:normAutofit fontScale="90000"/>
          </a:bodyPr>
          <a:lstStyle/>
          <a:p>
            <a:pPr algn="ctr"/>
            <a:r>
              <a:rPr lang="cs-CZ" sz="3100" dirty="0">
                <a:solidFill>
                  <a:schemeClr val="bg1"/>
                </a:solidFill>
              </a:rPr>
              <a:t>Příklad hydrologické bilance katastru samosprávy: Supíkovice</a:t>
            </a:r>
            <a:r>
              <a:rPr lang="cs-CZ" sz="2800" dirty="0"/>
              <a:t>.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C9A93D5-CF33-4435-A3EC-4AFF2D739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4"/>
            <a:ext cx="3500104" cy="3415622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Velikost katastrálního území 921 ha.</a:t>
            </a:r>
          </a:p>
          <a:p>
            <a:r>
              <a:rPr lang="cs-CZ" sz="2000" dirty="0">
                <a:solidFill>
                  <a:schemeClr val="bg1"/>
                </a:solidFill>
              </a:rPr>
              <a:t>Téměř celá obec leží v povodí </a:t>
            </a:r>
            <a:r>
              <a:rPr lang="cs-CZ" sz="2000" dirty="0" err="1">
                <a:solidFill>
                  <a:schemeClr val="bg1"/>
                </a:solidFill>
              </a:rPr>
              <a:t>Kunětičky</a:t>
            </a:r>
            <a:r>
              <a:rPr lang="cs-CZ" sz="2000" dirty="0">
                <a:solidFill>
                  <a:schemeClr val="bg1"/>
                </a:solidFill>
              </a:rPr>
              <a:t>.</a:t>
            </a:r>
          </a:p>
          <a:p>
            <a:r>
              <a:rPr lang="cs-CZ" sz="2000" dirty="0">
                <a:solidFill>
                  <a:schemeClr val="bg1"/>
                </a:solidFill>
              </a:rPr>
              <a:t>Povrchový odtok po extrémní srážce 100 mm:                      cca </a:t>
            </a:r>
            <a:r>
              <a:rPr lang="cs-CZ" sz="3600" dirty="0">
                <a:solidFill>
                  <a:schemeClr val="bg1"/>
                </a:solidFill>
              </a:rPr>
              <a:t>160 000 m</a:t>
            </a:r>
            <a:r>
              <a:rPr lang="cs-CZ" sz="3600" baseline="30000" dirty="0">
                <a:solidFill>
                  <a:schemeClr val="bg1"/>
                </a:solidFill>
              </a:rPr>
              <a:t>3</a:t>
            </a:r>
            <a:r>
              <a:rPr lang="cs-CZ" sz="2000" dirty="0">
                <a:solidFill>
                  <a:schemeClr val="bg1"/>
                </a:solidFill>
              </a:rPr>
              <a:t>.</a:t>
            </a:r>
          </a:p>
          <a:p>
            <a:endParaRPr lang="cs-CZ" sz="2000" dirty="0">
              <a:solidFill>
                <a:schemeClr val="bg1"/>
              </a:solidFill>
            </a:endParaRPr>
          </a:p>
        </p:txBody>
      </p:sp>
      <p:pic>
        <p:nvPicPr>
          <p:cNvPr id="5" name="obrázek 1">
            <a:extLst>
              <a:ext uri="{FF2B5EF4-FFF2-40B4-BE49-F238E27FC236}">
                <a16:creationId xmlns:a16="http://schemas.microsoft.com/office/drawing/2014/main" id="{5A07D058-8F17-4019-8B6A-47E1B7055B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43572" y="588605"/>
            <a:ext cx="8028763" cy="5596064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097588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9C1E9CB-CAC2-4490-B9E8-120D98CF3A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5470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F366D4C-3159-4B73-9A1B-3EA7517EC7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6867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8DF2634-73FE-4232-86F5-F6456BD2C3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4685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0A97D230-474D-40D3-82BB-BC697C179C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993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B5DB8E1-51A7-4584-B2E5-DFB099EEB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314" y="267212"/>
            <a:ext cx="2267373" cy="1981702"/>
          </a:xfrm>
          <a:noFill/>
          <a:ln w="19050">
            <a:solidFill>
              <a:schemeClr val="bg1"/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algn="ctr"/>
            <a:r>
              <a:rPr lang="cs-CZ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Kobylá n. V., Nad </a:t>
            </a:r>
            <a:r>
              <a:rPr lang="cs-CZ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Šíravou</a:t>
            </a:r>
            <a:r>
              <a:rPr lang="cs-CZ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-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výkop</a:t>
            </a:r>
            <a:r>
              <a:rPr lang="cs-CZ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se zemním valem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v údolnici  meliorované pastviny.</a:t>
            </a:r>
            <a:endPara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7162F252-39E0-4349-9DFE-6648726B8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48914"/>
            <a:ext cx="3048001" cy="4876298"/>
          </a:xfrm>
        </p:spPr>
        <p:txBody>
          <a:bodyPr>
            <a:noAutofit/>
          </a:bodyPr>
          <a:lstStyle/>
          <a:p>
            <a:r>
              <a:rPr lang="cs-CZ" sz="1800" dirty="0">
                <a:solidFill>
                  <a:schemeClr val="bg1"/>
                </a:solidFill>
              </a:rPr>
              <a:t>V lokalitě byla ve svahu vyhotovena 1 tůň o objemu cca 350 m</a:t>
            </a:r>
            <a:r>
              <a:rPr lang="cs-CZ" sz="1800" baseline="30000" dirty="0">
                <a:solidFill>
                  <a:schemeClr val="bg1"/>
                </a:solidFill>
              </a:rPr>
              <a:t> 3</a:t>
            </a:r>
            <a:r>
              <a:rPr lang="cs-CZ" sz="1800" dirty="0">
                <a:solidFill>
                  <a:schemeClr val="bg1"/>
                </a:solidFill>
              </a:rPr>
              <a:t> (15 m x 20 m x 1,5 m s valem o výšce 1,3 m). </a:t>
            </a:r>
          </a:p>
          <a:p>
            <a:r>
              <a:rPr lang="cs-CZ" sz="1800" dirty="0">
                <a:solidFill>
                  <a:schemeClr val="bg1"/>
                </a:solidFill>
              </a:rPr>
              <a:t>Při hloubení došlo k prokopnutí </a:t>
            </a:r>
            <a:r>
              <a:rPr lang="cs-CZ" sz="1800" dirty="0" err="1">
                <a:solidFill>
                  <a:schemeClr val="bg1"/>
                </a:solidFill>
              </a:rPr>
              <a:t>jílovo</a:t>
            </a:r>
            <a:r>
              <a:rPr lang="cs-CZ" sz="1800" dirty="0">
                <a:solidFill>
                  <a:schemeClr val="bg1"/>
                </a:solidFill>
              </a:rPr>
              <a:t>-písčité vrstvy. Dno tůně tak tvoří drobnější kamenivo až štěrk. Hladina v tůni stoupá velmi pomalu, v případě, že nedosáhne maximální úrovně o února 2019, dojde k strojní úpravě (k vymazání dna jílovou zeminou. </a:t>
            </a:r>
          </a:p>
          <a:p>
            <a:r>
              <a:rPr lang="cs-CZ" sz="1800" dirty="0">
                <a:solidFill>
                  <a:schemeClr val="bg1"/>
                </a:solidFill>
              </a:rPr>
              <a:t>Snímáno měsíc po vyhotovení (VII, 2018).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7D03FC3-8ED2-466D-A9C7-67598F04E3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7100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B75C934-40B7-4EB6-A24B-FB3A6B44D9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5619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8784F7AE-F4E9-4209-B1FA-9234F56C07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524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8530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9469E7C-2819-4F73-BC2C-AA008A8BC1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1383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B5DB8E1-51A7-4584-B2E5-DFB099EEB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314" y="267212"/>
            <a:ext cx="2267373" cy="1981702"/>
          </a:xfrm>
          <a:noFill/>
          <a:ln w="19050">
            <a:solidFill>
              <a:schemeClr val="bg1"/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algn="ctr"/>
            <a:r>
              <a:rPr lang="cs-CZ" sz="2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Písečná, Nad Studeným Zejfem – 3 </a:t>
            </a:r>
            <a:r>
              <a:rPr lang="en-US" sz="2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výkop</a:t>
            </a:r>
            <a:r>
              <a:rPr lang="cs-CZ" sz="2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y se zemním valem pod meliorovanou loukou.</a:t>
            </a:r>
            <a:endPara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7162F252-39E0-4349-9DFE-6648726B8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48914"/>
            <a:ext cx="3048001" cy="4876298"/>
          </a:xfrm>
        </p:spPr>
        <p:txBody>
          <a:bodyPr>
            <a:noAutofit/>
          </a:bodyPr>
          <a:lstStyle/>
          <a:p>
            <a:r>
              <a:rPr lang="cs-CZ" sz="1800">
                <a:solidFill>
                  <a:schemeClr val="bg1"/>
                </a:solidFill>
              </a:rPr>
              <a:t>V lokalitě byly vyhotoveny 3 tůně o celkovém objemu cca 800 m</a:t>
            </a:r>
            <a:r>
              <a:rPr lang="cs-CZ" sz="1800" baseline="30000">
                <a:solidFill>
                  <a:schemeClr val="bg1"/>
                </a:solidFill>
              </a:rPr>
              <a:t> 3 </a:t>
            </a:r>
            <a:r>
              <a:rPr lang="cs-CZ" sz="1800">
                <a:solidFill>
                  <a:schemeClr val="bg1"/>
                </a:solidFill>
              </a:rPr>
              <a:t>. Vzhledem k ustálení hladiny na maximální výši nevzniká retence. </a:t>
            </a:r>
          </a:p>
          <a:p>
            <a:r>
              <a:rPr lang="cs-CZ" sz="1800">
                <a:solidFill>
                  <a:schemeClr val="bg1"/>
                </a:solidFill>
              </a:rPr>
              <a:t>Tůně (18 x 8, 30 x 10, 27 x 10) jsou vyhotoveny ve svahu. K výškovému dorovnání spodního okraje výkopu je využit výkopek minerální zeminy. </a:t>
            </a:r>
          </a:p>
          <a:p>
            <a:r>
              <a:rPr lang="cs-CZ" sz="1800">
                <a:solidFill>
                  <a:schemeClr val="bg1"/>
                </a:solidFill>
              </a:rPr>
              <a:t>Snímáno 2 týdny po vyhotovení (prosinec, 2018).</a:t>
            </a:r>
          </a:p>
          <a:p>
            <a:endParaRPr lang="cs-CZ" sz="1800" dirty="0">
              <a:solidFill>
                <a:schemeClr val="bg1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616A97F-CD18-4C3A-A5C5-92C12699BA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197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FB9E71B-71EB-452D-B48B-4825324291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05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56189E5-8A3E-4CFD-B71B-CCD0F8495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96367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E95D989-81FA-4BAD-9AD5-E46CEDA91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C0E9267-2130-48BA-8098-0A3FFC0CE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654293" cy="6858001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Z </a:t>
            </a:r>
            <a:r>
              <a:rPr lang="cs-CZ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řešeného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území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cca 920 ha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při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extrémní srážce 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po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povrchu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odteče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cca 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16</a:t>
            </a:r>
            <a:r>
              <a:rPr lang="cs-CZ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0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000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m3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vody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br>
              <a:rPr lang="cs-CZ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en-US" sz="2400" b="1" dirty="0" err="1">
                <a:solidFill>
                  <a:srgbClr val="FFFF00"/>
                </a:solidFill>
              </a:rPr>
              <a:t>Největší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podíl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na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povodňové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vlně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a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vysušování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území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má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zastavěné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území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obce</a:t>
            </a:r>
            <a:r>
              <a:rPr lang="cs-CZ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(zabírá 9% celkové plochy katastru)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 </a:t>
            </a:r>
            <a:r>
              <a:rPr lang="cs-CZ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  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Spolu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se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silnicemi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různých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tříd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(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asfaltový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nebo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zhutněný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povrch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)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dosahuje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podíl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odtoku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b="1" dirty="0">
                <a:solidFill>
                  <a:srgbClr val="FFFF00"/>
                </a:solidFill>
              </a:rPr>
              <a:t>ze </a:t>
            </a:r>
            <a:r>
              <a:rPr lang="en-US" sz="2400" b="1" dirty="0" err="1">
                <a:solidFill>
                  <a:srgbClr val="FFFF00"/>
                </a:solidFill>
              </a:rPr>
              <a:t>zpevněných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ploch</a:t>
            </a:r>
            <a:r>
              <a:rPr lang="en-US" sz="2400" b="1" dirty="0">
                <a:solidFill>
                  <a:srgbClr val="FFFF00"/>
                </a:solidFill>
              </a:rPr>
              <a:t> 43%!</a:t>
            </a:r>
            <a:br>
              <a:rPr lang="cs-CZ" sz="24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en-US" sz="2400" b="1" dirty="0" err="1">
                <a:solidFill>
                  <a:srgbClr val="FFFF00"/>
                </a:solidFill>
              </a:rPr>
              <a:t>Druh</a:t>
            </a:r>
            <a:r>
              <a:rPr lang="cs-CZ" sz="2400" b="1" dirty="0">
                <a:solidFill>
                  <a:srgbClr val="FFFF00"/>
                </a:solidFill>
              </a:rPr>
              <a:t>ý</a:t>
            </a:r>
            <a:r>
              <a:rPr lang="cs-CZ" sz="24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nejvýznamnější příspěvek tvoří </a:t>
            </a:r>
            <a:r>
              <a:rPr lang="en-US" sz="2400" b="1" dirty="0" err="1">
                <a:solidFill>
                  <a:srgbClr val="FFFF00"/>
                </a:solidFill>
              </a:rPr>
              <a:t>zemědělská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půda</a:t>
            </a:r>
            <a:r>
              <a:rPr lang="cs-CZ" sz="24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r>
              <a:rPr lang="pt-BR" sz="24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Rozloha TTP tvoří </a:t>
            </a:r>
            <a:r>
              <a:rPr lang="pt-BR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26% a orn</a:t>
            </a:r>
            <a:r>
              <a:rPr lang="cs-CZ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é</a:t>
            </a:r>
            <a:r>
              <a:rPr lang="pt-BR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půd</a:t>
            </a:r>
            <a:r>
              <a:rPr lang="cs-CZ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y</a:t>
            </a:r>
            <a:r>
              <a:rPr lang="pt-BR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13%</a:t>
            </a:r>
            <a:r>
              <a:rPr lang="cs-CZ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výměry katastru. </a:t>
            </a:r>
            <a:r>
              <a:rPr lang="cs-CZ" sz="24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Generuje </a:t>
            </a:r>
            <a:r>
              <a:rPr lang="en-US" sz="2400" b="1" dirty="0">
                <a:solidFill>
                  <a:srgbClr val="FFFF00"/>
                </a:solidFill>
              </a:rPr>
              <a:t>42%</a:t>
            </a:r>
            <a:r>
              <a:rPr lang="cs-CZ" sz="24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z celkového odtoku (</a:t>
            </a:r>
            <a:r>
              <a:rPr lang="en-US" sz="2400" b="1" dirty="0" err="1">
                <a:solidFill>
                  <a:srgbClr val="FFFF00"/>
                </a:solidFill>
              </a:rPr>
              <a:t>orná</a:t>
            </a:r>
            <a:r>
              <a:rPr lang="en-US" sz="2400" b="1" dirty="0">
                <a:solidFill>
                  <a:srgbClr val="FFFF00"/>
                </a:solidFill>
              </a:rPr>
              <a:t> 26%</a:t>
            </a:r>
            <a:r>
              <a:rPr lang="en-US" sz="2400" dirty="0">
                <a:solidFill>
                  <a:srgbClr val="FFFF00"/>
                </a:solidFill>
              </a:rPr>
              <a:t>,</a:t>
            </a:r>
            <a:r>
              <a:rPr lang="en-US" sz="2400" b="1" dirty="0">
                <a:solidFill>
                  <a:srgbClr val="FFFF00"/>
                </a:solidFill>
              </a:rPr>
              <a:t> TTP 15%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). </a:t>
            </a:r>
            <a:br>
              <a:rPr lang="cs-CZ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en-US" sz="2400" b="1" dirty="0">
                <a:solidFill>
                  <a:srgbClr val="FFFF00"/>
                </a:solidFill>
              </a:rPr>
              <a:t>Les</a:t>
            </a:r>
            <a:r>
              <a:rPr lang="cs-CZ" sz="24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z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abírá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téměř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polovinu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(48%)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rozlohy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katastru</a:t>
            </a:r>
            <a:r>
              <a:rPr lang="cs-CZ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k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povodňové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vlně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b="1" dirty="0">
                <a:solidFill>
                  <a:srgbClr val="FFFF00"/>
                </a:solidFill>
              </a:rPr>
              <a:t>přispívá</a:t>
            </a:r>
            <a:r>
              <a:rPr lang="cs-CZ" sz="2400" dirty="0">
                <a:solidFill>
                  <a:srgbClr val="FFFF00"/>
                </a:solidFill>
              </a:rPr>
              <a:t> </a:t>
            </a:r>
            <a:r>
              <a:rPr lang="en-US" sz="2400" b="1" dirty="0">
                <a:solidFill>
                  <a:srgbClr val="FFFF00"/>
                </a:solidFill>
              </a:rPr>
              <a:t>11%</a:t>
            </a:r>
            <a:r>
              <a:rPr lang="cs-CZ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en-US" sz="2400" kern="1200" dirty="0">
              <a:solidFill>
                <a:schemeClr val="bg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6DC9EC8C-AEC0-4D6B-A08F-29D6E1A7F6E7}"/>
              </a:ext>
            </a:extLst>
          </p:cNvPr>
          <p:cNvGraphicFramePr>
            <a:graphicFrameLocks noGrp="1"/>
          </p:cNvGraphicFramePr>
          <p:nvPr/>
        </p:nvGraphicFramePr>
        <p:xfrm>
          <a:off x="5458965" y="989954"/>
          <a:ext cx="6089570" cy="4878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9761">
                  <a:extLst>
                    <a:ext uri="{9D8B030D-6E8A-4147-A177-3AD203B41FA5}">
                      <a16:colId xmlns:a16="http://schemas.microsoft.com/office/drawing/2014/main" val="3089871166"/>
                    </a:ext>
                  </a:extLst>
                </a:gridCol>
                <a:gridCol w="1425190">
                  <a:extLst>
                    <a:ext uri="{9D8B030D-6E8A-4147-A177-3AD203B41FA5}">
                      <a16:colId xmlns:a16="http://schemas.microsoft.com/office/drawing/2014/main" val="3644015082"/>
                    </a:ext>
                  </a:extLst>
                </a:gridCol>
                <a:gridCol w="1646410">
                  <a:extLst>
                    <a:ext uri="{9D8B030D-6E8A-4147-A177-3AD203B41FA5}">
                      <a16:colId xmlns:a16="http://schemas.microsoft.com/office/drawing/2014/main" val="2372006875"/>
                    </a:ext>
                  </a:extLst>
                </a:gridCol>
                <a:gridCol w="1368209">
                  <a:extLst>
                    <a:ext uri="{9D8B030D-6E8A-4147-A177-3AD203B41FA5}">
                      <a16:colId xmlns:a16="http://schemas.microsoft.com/office/drawing/2014/main" val="3197413829"/>
                    </a:ext>
                  </a:extLst>
                </a:gridCol>
              </a:tblGrid>
              <a:tr h="7207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Druh půdy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Výměra m</a:t>
                      </a:r>
                      <a:r>
                        <a:rPr lang="cs-CZ" sz="2100" baseline="30000">
                          <a:effectLst/>
                        </a:rPr>
                        <a:t>2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Objem odtoku m</a:t>
                      </a:r>
                      <a:r>
                        <a:rPr lang="cs-CZ" sz="2100" baseline="30000">
                          <a:effectLst/>
                        </a:rPr>
                        <a:t>3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Podíl v %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extLst>
                  <a:ext uri="{0D108BD9-81ED-4DB2-BD59-A6C34878D82A}">
                    <a16:rowId xmlns:a16="http://schemas.microsoft.com/office/drawing/2014/main" val="492964597"/>
                  </a:ext>
                </a:extLst>
              </a:tr>
              <a:tr h="399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Orná půda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1202532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43253,34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26,46 %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extLst>
                  <a:ext uri="{0D108BD9-81ED-4DB2-BD59-A6C34878D82A}">
                    <a16:rowId xmlns:a16="http://schemas.microsoft.com/office/drawing/2014/main" val="3019980996"/>
                  </a:ext>
                </a:extLst>
              </a:tr>
              <a:tr h="399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TTP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2344222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25263,11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</a:rPr>
                        <a:t>15,45 %</a:t>
                      </a:r>
                      <a:endParaRPr lang="cs-CZ" sz="2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extLst>
                  <a:ext uri="{0D108BD9-81ED-4DB2-BD59-A6C34878D82A}">
                    <a16:rowId xmlns:a16="http://schemas.microsoft.com/office/drawing/2014/main" val="3631877246"/>
                  </a:ext>
                </a:extLst>
              </a:tr>
              <a:tr h="7207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Ostatní plochy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218002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6452,7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3,95 %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extLst>
                  <a:ext uri="{0D108BD9-81ED-4DB2-BD59-A6C34878D82A}">
                    <a16:rowId xmlns:a16="http://schemas.microsoft.com/office/drawing/2014/main" val="390282788"/>
                  </a:ext>
                </a:extLst>
              </a:tr>
              <a:tr h="399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Lesy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4384908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18091,34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11,07 %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extLst>
                  <a:ext uri="{0D108BD9-81ED-4DB2-BD59-A6C34878D82A}">
                    <a16:rowId xmlns:a16="http://schemas.microsoft.com/office/drawing/2014/main" val="1408836636"/>
                  </a:ext>
                </a:extLst>
              </a:tr>
              <a:tr h="7207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Vodné plochy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2592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259,2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0,16 %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extLst>
                  <a:ext uri="{0D108BD9-81ED-4DB2-BD59-A6C34878D82A}">
                    <a16:rowId xmlns:a16="http://schemas.microsoft.com/office/drawing/2014/main" val="2231882029"/>
                  </a:ext>
                </a:extLst>
              </a:tr>
              <a:tr h="7207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Zastavěné plochy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838894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53042,3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32,44 %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extLst>
                  <a:ext uri="{0D108BD9-81ED-4DB2-BD59-A6C34878D82A}">
                    <a16:rowId xmlns:a16="http://schemas.microsoft.com/office/drawing/2014/main" val="1272457650"/>
                  </a:ext>
                </a:extLst>
              </a:tr>
              <a:tr h="399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Cesty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220628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17129,88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10,48 %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extLst>
                  <a:ext uri="{0D108BD9-81ED-4DB2-BD59-A6C34878D82A}">
                    <a16:rowId xmlns:a16="http://schemas.microsoft.com/office/drawing/2014/main" val="4066405665"/>
                  </a:ext>
                </a:extLst>
              </a:tr>
              <a:tr h="399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SPOLU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9211778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>
                          <a:effectLst/>
                        </a:rPr>
                        <a:t>163491,87</a:t>
                      </a:r>
                      <a:endParaRPr lang="cs-CZ" sz="2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</a:rPr>
                        <a:t>100 %</a:t>
                      </a:r>
                      <a:endParaRPr lang="cs-CZ" sz="2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F"/>
                      </a:endParaRPr>
                    </a:p>
                  </a:txBody>
                  <a:tcPr marL="93851" marR="93851" marT="0" marB="0" anchor="b"/>
                </a:tc>
                <a:extLst>
                  <a:ext uri="{0D108BD9-81ED-4DB2-BD59-A6C34878D82A}">
                    <a16:rowId xmlns:a16="http://schemas.microsoft.com/office/drawing/2014/main" val="447107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460624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FF7A6E1-8357-4566-9784-6F7084E69C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1176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697373B-98A1-4FB6-8CD6-FEF02732B4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7994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98627ED-0B3D-4E56-9C59-97BEDCCBBD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8410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B5DB8E1-51A7-4584-B2E5-DFB099EEB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314" y="267212"/>
            <a:ext cx="2267373" cy="1981702"/>
          </a:xfrm>
          <a:noFill/>
          <a:ln w="19050">
            <a:solidFill>
              <a:schemeClr val="bg1"/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algn="ctr"/>
            <a:r>
              <a:rPr lang="cs-CZ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Uhelná, Červený Důl – 5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výkop</a:t>
            </a:r>
            <a:r>
              <a:rPr lang="cs-CZ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ů, z toho 4 se zemním valem</a:t>
            </a:r>
            <a:endPara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7162F252-39E0-4349-9DFE-6648726B8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48914"/>
            <a:ext cx="3048001" cy="4876298"/>
          </a:xfrm>
        </p:spPr>
        <p:txBody>
          <a:bodyPr>
            <a:noAutofit/>
          </a:bodyPr>
          <a:lstStyle/>
          <a:p>
            <a:r>
              <a:rPr lang="cs-CZ" sz="1800" dirty="0">
                <a:solidFill>
                  <a:schemeClr val="bg1"/>
                </a:solidFill>
              </a:rPr>
              <a:t>V lokalitě bylo vyhotoveno 5 tůní o celkovém objemu cca 600 m</a:t>
            </a:r>
            <a:r>
              <a:rPr lang="cs-CZ" sz="1800" baseline="30000" dirty="0">
                <a:solidFill>
                  <a:schemeClr val="bg1"/>
                </a:solidFill>
              </a:rPr>
              <a:t> 3 </a:t>
            </a:r>
            <a:r>
              <a:rPr lang="cs-CZ" sz="1800" dirty="0">
                <a:solidFill>
                  <a:schemeClr val="bg1"/>
                </a:solidFill>
              </a:rPr>
              <a:t>. Vzhledem k ustálení hladiny na maximální výši nevzniká retence. </a:t>
            </a:r>
          </a:p>
          <a:p>
            <a:r>
              <a:rPr lang="cs-CZ" sz="1800" dirty="0">
                <a:solidFill>
                  <a:schemeClr val="bg1"/>
                </a:solidFill>
              </a:rPr>
              <a:t>1 tůň leží v rovině (10 x 10) a 4 ve svahu (20 x 7, 21 x 6,  12 x 5, 12 x 6) jsou vyhotoveny ve svahu. K výškovému dorovnání spodního okraje výkopu je využit výkopek minerální zeminy. </a:t>
            </a:r>
          </a:p>
          <a:p>
            <a:r>
              <a:rPr lang="cs-CZ" sz="1800">
                <a:solidFill>
                  <a:schemeClr val="bg1"/>
                </a:solidFill>
              </a:rPr>
              <a:t>Snímáno sezonu po </a:t>
            </a:r>
            <a:r>
              <a:rPr lang="cs-CZ" sz="1800" dirty="0">
                <a:solidFill>
                  <a:schemeClr val="bg1"/>
                </a:solidFill>
              </a:rPr>
              <a:t>vyhotovení (prosinec, 2018).</a:t>
            </a:r>
          </a:p>
          <a:p>
            <a:endParaRPr lang="cs-CZ" sz="1800" dirty="0">
              <a:solidFill>
                <a:schemeClr val="bg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DDCA7A6-46A8-4808-89F5-D4E04D06D6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27338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15DE2ED-0CFD-4AEC-99E2-8D5489953D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94975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3F589EEC-328C-4DFC-91DC-BD27CDCA25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78962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F93A8F2-9985-4DCC-977A-14660980B3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89103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B5DB8E1-51A7-4584-B2E5-DFB099EEB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314" y="267212"/>
            <a:ext cx="2267373" cy="1981702"/>
          </a:xfrm>
          <a:noFill/>
          <a:ln w="19050">
            <a:solidFill>
              <a:schemeClr val="bg1"/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algn="ctr"/>
            <a:r>
              <a:rPr lang="cs-CZ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Žulová, Pod Boží Horou – 4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výkop</a:t>
            </a:r>
            <a:r>
              <a:rPr lang="cs-CZ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y, z toho 3 se zemním valem</a:t>
            </a:r>
            <a:endPara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7162F252-39E0-4349-9DFE-6648726B8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48914"/>
            <a:ext cx="3048001" cy="4876298"/>
          </a:xfrm>
        </p:spPr>
        <p:txBody>
          <a:bodyPr>
            <a:noAutofit/>
          </a:bodyPr>
          <a:lstStyle/>
          <a:p>
            <a:r>
              <a:rPr lang="cs-CZ" sz="1800" dirty="0">
                <a:solidFill>
                  <a:schemeClr val="bg1"/>
                </a:solidFill>
              </a:rPr>
              <a:t>V lokalitě byly vyhotoveny 4 tůně o celkovém objemu cca 400 m</a:t>
            </a:r>
            <a:r>
              <a:rPr lang="cs-CZ" sz="1800" baseline="30000" dirty="0">
                <a:solidFill>
                  <a:schemeClr val="bg1"/>
                </a:solidFill>
              </a:rPr>
              <a:t> 3 </a:t>
            </a:r>
            <a:r>
              <a:rPr lang="cs-CZ" sz="1800" dirty="0">
                <a:solidFill>
                  <a:schemeClr val="bg1"/>
                </a:solidFill>
              </a:rPr>
              <a:t>. Vzhledem k ustálení hladiny na maximální výši nevzniká retence. </a:t>
            </a:r>
          </a:p>
          <a:p>
            <a:r>
              <a:rPr lang="cs-CZ" sz="1800" dirty="0">
                <a:solidFill>
                  <a:schemeClr val="bg1"/>
                </a:solidFill>
              </a:rPr>
              <a:t>Tůně (8 x 7, 20 x 8, 17 x 6) jsou vyhotoveny ve svahu. K výškovému dorovnání spodního okraje výkopu je využit výkopek minerální zeminy. </a:t>
            </a:r>
          </a:p>
          <a:p>
            <a:r>
              <a:rPr lang="cs-CZ" sz="1800" dirty="0">
                <a:solidFill>
                  <a:schemeClr val="bg1"/>
                </a:solidFill>
              </a:rPr>
              <a:t>Snímáno 2 měsíce po vyhotovení (prosinec, 2018).</a:t>
            </a:r>
          </a:p>
          <a:p>
            <a:endParaRPr lang="cs-CZ" sz="1800" dirty="0">
              <a:solidFill>
                <a:schemeClr val="bg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5E1890C-6040-4AB2-BA6D-B77FA99275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48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1814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4">
            <a:extLst>
              <a:ext uri="{FF2B5EF4-FFF2-40B4-BE49-F238E27FC236}">
                <a16:creationId xmlns:a16="http://schemas.microsoft.com/office/drawing/2014/main" id="{F01D9419-C830-4D30-A352-8EF60FEDC5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37" b="956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A7A6F0E-338D-4B58-915B-A66FE0779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Lesní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pozemky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-  </a:t>
            </a:r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příčné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objekty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stržích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 </a:t>
            </a:r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drobných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vodních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tocích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934092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Zástupný obsah 4">
            <a:extLst>
              <a:ext uri="{FF2B5EF4-FFF2-40B4-BE49-F238E27FC236}">
                <a16:creationId xmlns:a16="http://schemas.microsoft.com/office/drawing/2014/main" id="{03841A73-F267-44DA-B28B-F8B924771D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7898308-8CEF-4389-828D-8F736D4FD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1980" cy="563880"/>
          </a:xfrm>
          <a:gradFill flip="none" rotWithShape="1">
            <a:gsLst>
              <a:gs pos="0">
                <a:schemeClr val="tx1">
                  <a:shade val="30000"/>
                  <a:satMod val="115000"/>
                </a:schemeClr>
              </a:gs>
              <a:gs pos="50000">
                <a:schemeClr val="tx1">
                  <a:shade val="67500"/>
                  <a:satMod val="115000"/>
                </a:schemeClr>
              </a:gs>
              <a:gs pos="100000">
                <a:schemeClr val="tx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1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Stávající provedení lesní dopravní sítě vytváří dráhy soustředěného odtoku. </a:t>
            </a:r>
          </a:p>
        </p:txBody>
      </p:sp>
    </p:spTree>
    <p:extLst>
      <p:ext uri="{BB962C8B-B14F-4D97-AF65-F5344CB8AC3E}">
        <p14:creationId xmlns:p14="http://schemas.microsoft.com/office/powerpoint/2010/main" val="32220849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3" name="Obrázek 22" descr="Popis: Supikovce mapa mikropovodia">
            <a:extLst>
              <a:ext uri="{FF2B5EF4-FFF2-40B4-BE49-F238E27FC236}">
                <a16:creationId xmlns:a16="http://schemas.microsoft.com/office/drawing/2014/main" id="{538D96C3-CBA2-4065-BF3D-1C3B517047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9" r="299" b="20495"/>
          <a:stretch/>
        </p:blipFill>
        <p:spPr bwMode="auto">
          <a:xfrm>
            <a:off x="-1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815990A-5F7D-4F02-A2BD-48BFA634B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6042" y="3992880"/>
            <a:ext cx="2857099" cy="2709275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cs-CZ" sz="2800" dirty="0" err="1">
                <a:solidFill>
                  <a:srgbClr val="FFFFFF"/>
                </a:solidFill>
              </a:rPr>
              <a:t>Mikropovodí</a:t>
            </a:r>
            <a:r>
              <a:rPr lang="cs-CZ" sz="2800" dirty="0">
                <a:solidFill>
                  <a:srgbClr val="FFFFFF"/>
                </a:solidFill>
              </a:rPr>
              <a:t> pod </a:t>
            </a:r>
            <a:r>
              <a:rPr lang="cs-CZ" sz="2800" dirty="0" err="1">
                <a:solidFill>
                  <a:srgbClr val="FFFFFF"/>
                </a:solidFill>
              </a:rPr>
              <a:t>Diklovkou</a:t>
            </a:r>
            <a:r>
              <a:rPr lang="cs-CZ" sz="2800" dirty="0">
                <a:solidFill>
                  <a:srgbClr val="FFFFFF"/>
                </a:solidFill>
              </a:rPr>
              <a:t> o ploše 43 ha.</a:t>
            </a:r>
            <a:br>
              <a:rPr lang="cs-CZ" sz="2800" dirty="0">
                <a:solidFill>
                  <a:srgbClr val="FFFFFF"/>
                </a:solidFill>
              </a:rPr>
            </a:br>
            <a:r>
              <a:rPr lang="cs-CZ" sz="2800" dirty="0">
                <a:solidFill>
                  <a:srgbClr val="FFFFFF"/>
                </a:solidFill>
              </a:rPr>
              <a:t>K  celkovému odtoku ze Supíkovic přispívá 8%.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2210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9A13D0D5-7022-4947-9E9D-429E49D5D1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1306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Zástupný obsah 21">
            <a:extLst>
              <a:ext uri="{FF2B5EF4-FFF2-40B4-BE49-F238E27FC236}">
                <a16:creationId xmlns:a16="http://schemas.microsoft.com/office/drawing/2014/main" id="{72F3F35B-2EA4-4B4B-A1DE-2755475EC6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31A9F9C1-1598-4EA1-92F5-2E20E48B7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2080" y="167641"/>
            <a:ext cx="2980954" cy="1844040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dirty="0" err="1">
                <a:solidFill>
                  <a:srgbClr val="FFFFFF"/>
                </a:solidFill>
              </a:rPr>
              <a:t>Velké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Kunětice</a:t>
            </a:r>
            <a:r>
              <a:rPr lang="en-US" sz="2400" dirty="0">
                <a:solidFill>
                  <a:srgbClr val="FFFFFF"/>
                </a:solidFill>
              </a:rPr>
              <a:t>, </a:t>
            </a:r>
            <a:r>
              <a:rPr lang="en-US" sz="2400" dirty="0" err="1">
                <a:solidFill>
                  <a:srgbClr val="FFFFFF"/>
                </a:solidFill>
              </a:rPr>
              <a:t>rokl</a:t>
            </a:r>
            <a:r>
              <a:rPr lang="cs-CZ" sz="2400" dirty="0">
                <a:solidFill>
                  <a:srgbClr val="FFFFFF"/>
                </a:solidFill>
              </a:rPr>
              <a:t>e</a:t>
            </a:r>
            <a:r>
              <a:rPr lang="en-US" sz="2400" dirty="0">
                <a:solidFill>
                  <a:srgbClr val="FFFFFF"/>
                </a:solidFill>
              </a:rPr>
              <a:t> v </a:t>
            </a:r>
            <a:r>
              <a:rPr lang="en-US" sz="2400" dirty="0" err="1">
                <a:solidFill>
                  <a:srgbClr val="FFFFFF"/>
                </a:solidFill>
              </a:rPr>
              <a:t>Strahovičkách</a:t>
            </a:r>
            <a:r>
              <a:rPr lang="en-US" sz="2400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12295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F1414DB-F6EF-4A16-8657-28DF5DEE91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11520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955A2105-11B3-495B-9E7F-1AB21A52AC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6326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B01B2F30-6507-4C3F-A1C8-2269915185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2120"/>
            <a:ext cx="6124800" cy="4593600"/>
          </a:xfr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2119B90-10B0-44D0-8346-2908DC0898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513" y="1722120"/>
            <a:ext cx="6124802" cy="459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43976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DC48DF-C4BF-4ADF-80F8-C7D6C4E706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Aktuální pohled na návodní stranu kořenového náběhu dubu. </a:t>
            </a:r>
          </a:p>
        </p:txBody>
      </p:sp>
    </p:spTree>
    <p:extLst>
      <p:ext uri="{BB962C8B-B14F-4D97-AF65-F5344CB8AC3E}">
        <p14:creationId xmlns:p14="http://schemas.microsoft.com/office/powerpoint/2010/main" val="58629698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07A1FA7-A279-4E44-B088-DEC038AC97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23" t="29540" r="18773" b="7246"/>
          <a:stretch/>
        </p:blipFill>
        <p:spPr>
          <a:xfrm rot="16200000">
            <a:off x="356353" y="510341"/>
            <a:ext cx="4821011" cy="5533719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D638864-6D98-4FDD-9883-BF7705DF56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986" y="866696"/>
            <a:ext cx="6428014" cy="482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69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735760-D8B0-4512-ADAE-C3538D3FE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24635"/>
          </a:xfrm>
        </p:spPr>
        <p:txBody>
          <a:bodyPr/>
          <a:lstStyle/>
          <a:p>
            <a:pPr algn="ctr"/>
            <a:r>
              <a:rPr lang="cs-CZ" dirty="0"/>
              <a:t>Supíkovice zdraví Velké Kunětice                 (pod </a:t>
            </a:r>
            <a:r>
              <a:rPr lang="cs-CZ" dirty="0" err="1"/>
              <a:t>Diklovkou</a:t>
            </a:r>
            <a:r>
              <a:rPr lang="cs-CZ" dirty="0"/>
              <a:t>, léto 2014).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F1B0F063-A96C-4DA6-A5AA-DE4DC2F49C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5" y="2243061"/>
            <a:ext cx="6124762" cy="460914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76285C1-D405-4BDD-8332-E3D86506CF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62" y="2243050"/>
            <a:ext cx="6106001" cy="458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618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obsah 4">
            <a:extLst>
              <a:ext uri="{FF2B5EF4-FFF2-40B4-BE49-F238E27FC236}">
                <a16:creationId xmlns:a16="http://schemas.microsoft.com/office/drawing/2014/main" id="{6B43FBAC-613B-49F9-9BCB-D3732C0914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9" t="10246" r="5923" b="17774"/>
          <a:stretch/>
        </p:blipFill>
        <p:spPr>
          <a:xfrm>
            <a:off x="-7" y="-1"/>
            <a:ext cx="12194606" cy="686157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649B18F-8976-40F7-B7FC-389377D1E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743" y="157411"/>
            <a:ext cx="6477000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</a:rPr>
              <a:t>Plán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</a:rPr>
              <a:t>společných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</a:rPr>
              <a:t>zařízení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</a:rPr>
              <a:t> JPÚ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</a:rPr>
              <a:t>Supíkovice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</a:rPr>
              <a:t> 2016-2018.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6C8DDAFC-030B-4C4A-AE49-C73D5105721E}"/>
              </a:ext>
            </a:extLst>
          </p:cNvPr>
          <p:cNvCxnSpPr>
            <a:cxnSpLocks/>
          </p:cNvCxnSpPr>
          <p:nvPr/>
        </p:nvCxnSpPr>
        <p:spPr>
          <a:xfrm>
            <a:off x="32658" y="2857501"/>
            <a:ext cx="348342" cy="2993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9763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1494</Words>
  <Application>Microsoft Office PowerPoint</Application>
  <PresentationFormat>Širokoúhlá obrazovka</PresentationFormat>
  <Paragraphs>315</Paragraphs>
  <Slides>76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76</vt:i4>
      </vt:variant>
    </vt:vector>
  </HeadingPairs>
  <TitlesOfParts>
    <vt:vector size="82" baseType="lpstr">
      <vt:lpstr>Arial</vt:lpstr>
      <vt:lpstr>Calibri</vt:lpstr>
      <vt:lpstr>Calibri Light</vt:lpstr>
      <vt:lpstr>Times New Roman</vt:lpstr>
      <vt:lpstr>Motiv Office</vt:lpstr>
      <vt:lpstr>Vlastní návrh</vt:lpstr>
      <vt:lpstr>Prezentace aplikace PowerPoint</vt:lpstr>
      <vt:lpstr>Prezentace aplikace PowerPoint</vt:lpstr>
      <vt:lpstr>Důsledky civilizačního působení na krátký vodní cyklus.</vt:lpstr>
      <vt:lpstr>Termoregulační funkce vody.</vt:lpstr>
      <vt:lpstr>Příklad hydrologické bilance katastru samosprávy: Supíkovice.</vt:lpstr>
      <vt:lpstr>Z řešeného území cca 920 ha při extrémní srážce po povrchu odteče cca 160 000 m3 vody. Největší podíl na povodňové vlně a vysušování území má zastavěné území obce (zabírá 9% celkové plochy katastru).     Spolu se silnicemi různých tříd (asfaltový nebo zhutněný povrch) dosahuje podíl odtoku ze zpevněných ploch 43%! Druhý nejvýznamnější příspěvek tvoří zemědělská půda. Rozloha TTP tvoří 26% a orné půdy 13% výměry katastru. Generuje 42% z celkového odtoku (orná 26%, TTP 15%).  Les zabírá téměř polovinu (48%) rozlohy katastru a k povodňové vlně přispívá 11%.</vt:lpstr>
      <vt:lpstr>Mikropovodí pod Diklovkou o ploše 43 ha. K  celkovému odtoku ze Supíkovic přispívá 8%.</vt:lpstr>
      <vt:lpstr>Supíkovice zdraví Velké Kunětice                 (pod Diklovkou, léto 2014).</vt:lpstr>
      <vt:lpstr>Plán společných zařízení JPÚ Supíkovice 2016-2018.</vt:lpstr>
      <vt:lpstr>Příklady zadržování vody ze zastavěných ploch. Rakousko, 2016.</vt:lpstr>
      <vt:lpstr>Prezentace aplikace PowerPoint</vt:lpstr>
      <vt:lpstr>Prezentace aplikace PowerPoint</vt:lpstr>
      <vt:lpstr>          stavební projekty v různém stádiu přípravy</vt:lpstr>
      <vt:lpstr>Odtokové charakteristiky pro řešené sběrné plochy k závěrovým profilům  </vt:lpstr>
      <vt:lpstr>Zvýšení retence a akumulace vody v lázeňsky významné části Studničního vrchu.  Zájmové území o ploše 840 ha. </vt:lpstr>
      <vt:lpstr>První část hydrogeologického průzkumu.  Unigeo, 2019.</vt:lpstr>
      <vt:lpstr>Prezentace aplikace PowerPoint</vt:lpstr>
      <vt:lpstr>Vidnava – Tůně u Farského lesa.</vt:lpstr>
      <vt:lpstr>Prezentace aplikace PowerPoint</vt:lpstr>
      <vt:lpstr>Prezentace aplikace PowerPoint</vt:lpstr>
      <vt:lpstr>Prezentace aplikace PowerPoint</vt:lpstr>
      <vt:lpstr>Umístění tůní s přepážkou v mezi u Johanky  (červenou čarou).</vt:lpstr>
      <vt:lpstr>Nejvrchnější přepážka bezprostředně po vyhloubení. </vt:lpstr>
      <vt:lpstr>Po celodenním dešti.</vt:lpstr>
      <vt:lpstr>Největší a nejníže položená tůň s přepážkou bezprostředně po vyhloubení.</vt:lpstr>
      <vt:lpstr>Rok po vyhotovení. Stromy v hrázce byly odstraněny až po ukončení zemních prací – průsak přes kořenový systém zvyšuje retenci na úkor akumulace.  </vt:lpstr>
      <vt:lpstr>Stará Červená Voda – revitalizace zatrubněné údolnice.</vt:lpstr>
      <vt:lpstr>Prezentace aplikace PowerPoint</vt:lpstr>
      <vt:lpstr>Prezentace aplikace PowerPoint</vt:lpstr>
      <vt:lpstr>Žulová - sběrné plochy (fialová čára) a k nim příslušející závěrové profily v katastru.</vt:lpstr>
      <vt:lpstr>Žulová – pod Boží horou. Zasakování odtoku ze silnice akumulace vody ze zemědělských ploch. </vt:lpstr>
      <vt:lpstr>Stará Červená Voda – výsadba mezí a remízku.</vt:lpstr>
      <vt:lpstr>Hloubení tůní na vhodných místech ORP Jeseník v roce 2018.</vt:lpstr>
      <vt:lpstr>Lesní pozemky – výkopy u lesních cest (Dolní Červená Voda/Vidnava, u Latzelovy kaple). </vt:lpstr>
      <vt:lpstr>Po vydatné bouřce.  Snímáno 29. 6. 2018</vt:lpstr>
      <vt:lpstr>Hladina v tůni za 6 dnů poklesla cca o 0,3 m,                      v sedimentační jámě o cca 0,5 m.  Snímáno 5.7.2018.</vt:lpstr>
      <vt:lpstr>Pohled zezadu.</vt:lpstr>
      <vt:lpstr>Pohled zezadu po 6 dnech.</vt:lpstr>
      <vt:lpstr>Tůň je umístěná na křižovatce lesních cest a svážnic. </vt:lpstr>
      <vt:lpstr>Příznivý dopad na biodiverzitu – larvy obojživelníků.</vt:lpstr>
      <vt:lpstr>Téměř metamorfovaná larva kuňky žlutobřiché.</vt:lpstr>
      <vt:lpstr>Černá Voda, U Píšťaly – výkopy se zemním valem pod meliorovanou loukou a lesem.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Kobylá n. V., Nad Šíravou - výkop se zemním valem v údolnici  meliorované pastviny.</vt:lpstr>
      <vt:lpstr>Prezentace aplikace PowerPoint</vt:lpstr>
      <vt:lpstr>Prezentace aplikace PowerPoint</vt:lpstr>
      <vt:lpstr>Prezentace aplikace PowerPoint</vt:lpstr>
      <vt:lpstr>Písečná, Nad Studeným Zejfem – 3 výkopy se zemním valem pod meliorovanou loukou.</vt:lpstr>
      <vt:lpstr>Prezentace aplikace PowerPoint</vt:lpstr>
      <vt:lpstr>Prezentace aplikace PowerPoint</vt:lpstr>
      <vt:lpstr>Prezentace aplikace PowerPoint</vt:lpstr>
      <vt:lpstr>Prezentace aplikace PowerPoint</vt:lpstr>
      <vt:lpstr>Uhelná, Červený Důl – 5 výkopů, z toho 4 se zemním valem</vt:lpstr>
      <vt:lpstr>Prezentace aplikace PowerPoint</vt:lpstr>
      <vt:lpstr>Prezentace aplikace PowerPoint</vt:lpstr>
      <vt:lpstr>Prezentace aplikace PowerPoint</vt:lpstr>
      <vt:lpstr>Žulová, Pod Boží Horou – 4 výkopy, z toho 3 se zemním valem</vt:lpstr>
      <vt:lpstr>Lesní pozemky -  příčné objekty ve stržích a drobných vodních tocích.</vt:lpstr>
      <vt:lpstr>Prezentace aplikace PowerPoint</vt:lpstr>
      <vt:lpstr>Prezentace aplikace PowerPoint</vt:lpstr>
      <vt:lpstr>Velké Kunětice, rokle v Strahovičkách.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Silezika</dc:creator>
  <cp:lastModifiedBy>Silezika</cp:lastModifiedBy>
  <cp:revision>15</cp:revision>
  <dcterms:created xsi:type="dcterms:W3CDTF">2019-01-16T18:07:00Z</dcterms:created>
  <dcterms:modified xsi:type="dcterms:W3CDTF">2019-06-07T17:41:48Z</dcterms:modified>
</cp:coreProperties>
</file>