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64" r:id="rId5"/>
    <p:sldId id="258" r:id="rId6"/>
    <p:sldId id="259" r:id="rId7"/>
    <p:sldId id="260" r:id="rId8"/>
    <p:sldId id="265" r:id="rId9"/>
    <p:sldId id="272" r:id="rId10"/>
    <p:sldId id="261" r:id="rId11"/>
    <p:sldId id="266" r:id="rId12"/>
    <p:sldId id="268" r:id="rId13"/>
    <p:sldId id="269" r:id="rId14"/>
    <p:sldId id="274" r:id="rId15"/>
    <p:sldId id="267" r:id="rId16"/>
    <p:sldId id="270" r:id="rId17"/>
    <p:sldId id="271" r:id="rId18"/>
    <p:sldId id="262" r:id="rId19"/>
    <p:sldId id="273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91DD0D-080D-4D1F-A520-8462076BF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41B39824-3746-4401-9631-70DA949E0F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07D9CC0-1B87-4AF4-B22C-269D6686C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38B174B-A257-4E4F-93E4-8D807545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72CE320-5B46-411A-913D-C681B0CCC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82605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973E5-30C6-4879-BC6D-652C67A5F9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EFCD16C7-862A-41A3-8B30-356B410E69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A69BF70-4B6B-4CA6-90F4-1B6337A79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BEF64D1-E8FE-4A60-AE71-23644909E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0F3090-6873-4B6D-AFD4-81F2D6FF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0641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208305C6-BE36-431E-9ECB-DD98A9CCEB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7A151250-8177-4A34-ACBE-E41C560325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B965CB2-880D-440D-849D-953C76848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449D8A-9475-4E8E-B967-E5A13BF33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B6D4143-6502-4BE9-93C9-D97D45CB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15512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F6EE79-F82E-4199-B949-67EA95937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0B4FCEC-7583-4107-A891-3A0FB83F38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59645B9-4256-4062-97A1-53D5106EC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DFE271B-882A-47C3-9BDD-50D7DBBE1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D5B189-D88E-4059-AC2E-0D2D0B83E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375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0379F5-A38F-4F5F-AE63-FFB3F55D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2601043-23A2-448F-91B7-E25C06C2A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F632B5F-F451-4B85-82CF-06C07D192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D25AE92-37F0-4AEE-BF8E-24B18716A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20D57E7A-2801-4044-BE47-45F0A3675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4480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4EE7097-DB33-4875-9B20-E583D69C5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62D3D3-FD2A-420F-8F4D-CFD630909F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DFE4288-08F9-4D79-A94F-E70A5EABD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7CAF481-6984-47F8-A3D7-8C7817A04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34FFD40-71FC-4513-BF6C-C082E93B2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D8EE23D-9929-47D1-92C6-FCAEEE886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3704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3E0DD95-E57A-4579-8837-42A6D5FC5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AD561E-C4E1-419A-B243-31AFA2B36B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5498C0A-A159-428E-A967-67A25CB8F0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941749-2CDF-4D2B-B000-A12CC7745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4153E443-248A-4429-A626-A96CA3D71A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D999049-5388-43EC-91E0-D6B613B97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10348D2-66B4-45A6-A038-28791FD63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18D2B347-24D7-42BE-A74F-01316461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0302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E9B367-936E-4E2E-B934-6770379196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81F31C2-F96C-4588-B975-BC475F40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B1A8D64-F446-4A3D-9261-CA2C60029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EB5072-A8D1-4791-AB6E-016C8BE0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8693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372C5A-53E4-4E7E-B438-53B320204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1DFEABF-E155-4A24-9553-12CC59BA2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BD870E8-5B61-42E6-A72F-B7C77DA9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5479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12283C-C54A-4561-9B04-266D05098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9BDCD8B-35DA-4897-8738-D2757BEFB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DEB5A0D6-9D35-495C-A7A8-68539488B1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3ECCD7A-56A5-4C6D-A5DF-4734C45F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57671C9-AAB1-46D8-B76D-3BE0EE7F2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CDAB76B-72E3-4F50-A9ED-3A832CBB3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870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FF57BB-8236-491D-81A1-D93DA2957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2A4DEA01-9857-45DF-9B09-7E2BFC134E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4A4B5C4-EDB4-4E13-B490-DBFDB1ACEC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CDC32C5-6B39-4467-8BA0-139B6F8A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40B29E6-1307-43DA-BBA9-2C9FAA54F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16C8D59-4082-4622-9A59-183623A4D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434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122979F-543D-490F-8AD2-1FC19E6F5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D257438-1E81-4955-B74F-19AE31552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6E8919D-2A5E-445E-BA93-C47C963623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86D2-C9BE-41E9-AB11-273D8770E7AB}" type="datetimeFigureOut">
              <a:rPr lang="cs-CZ" smtClean="0"/>
              <a:t>11.07.2019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AAE337-6F3C-46DC-ABAD-68DF5DA4C6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C0BA28-41D4-4387-9C1F-2B2ECCE6AC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13EFC-B38E-4C33-AD90-251E3871A75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213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lub.smrcek@gmail.com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09233-9CD3-49EE-83B6-D4D308DFDF1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sz="4000" b="1" dirty="0">
                <a:solidFill>
                  <a:schemeClr val="accent2">
                    <a:lumMod val="75000"/>
                  </a:schemeClr>
                </a:solidFill>
              </a:rPr>
              <a:t>Eroze zemědělské půdy z pohledu zemědělce </a:t>
            </a:r>
            <a:r>
              <a:rPr lang="cs-CZ" sz="3200" dirty="0"/>
              <a:t/>
            </a:r>
            <a:br>
              <a:rPr lang="cs-CZ" sz="3200" dirty="0"/>
            </a:br>
            <a:r>
              <a:rPr lang="cs-CZ" sz="3200" dirty="0"/>
              <a:t/>
            </a:r>
            <a:br>
              <a:rPr lang="cs-CZ" sz="3200" dirty="0"/>
            </a:br>
            <a:r>
              <a:rPr lang="cs-CZ" sz="2400" b="1" i="1" dirty="0">
                <a:solidFill>
                  <a:schemeClr val="accent2">
                    <a:lumMod val="75000"/>
                  </a:schemeClr>
                </a:solidFill>
              </a:rPr>
              <a:t>(Aneb co je v možnostech dnešního zemědělce)</a:t>
            </a:r>
            <a: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</a:br>
            <a:endParaRPr lang="cs-CZ" sz="32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D3C8AF7-DEB5-418A-9554-6F3C0B91B9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Lubomír Smrček, 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lub.smrcek@gmail.com</a:t>
            </a:r>
            <a:r>
              <a:rPr lang="cs-CZ" dirty="0">
                <a:solidFill>
                  <a:schemeClr val="accent2">
                    <a:lumMod val="75000"/>
                  </a:schemeClr>
                </a:solidFill>
              </a:rPr>
              <a:t>, 776 017 517</a:t>
            </a:r>
          </a:p>
          <a:p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Konference Voda, půda, krajina</a:t>
            </a:r>
          </a:p>
          <a:p>
            <a:r>
              <a:rPr lang="cs-CZ" i="1" dirty="0">
                <a:solidFill>
                  <a:schemeClr val="accent2">
                    <a:lumMod val="75000"/>
                  </a:schemeClr>
                </a:solidFill>
              </a:rPr>
              <a:t>Lhota u Opavy, 13. 6. 2019</a:t>
            </a:r>
          </a:p>
        </p:txBody>
      </p:sp>
    </p:spTree>
    <p:extLst>
      <p:ext uri="{BB962C8B-B14F-4D97-AF65-F5344CB8AC3E}">
        <p14:creationId xmlns:p14="http://schemas.microsoft.com/office/powerpoint/2010/main" val="3962368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2FE908B-893C-4341-8CD1-470FE0974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1123950"/>
            <a:ext cx="7158567" cy="5368925"/>
          </a:xfrm>
          <a:ln>
            <a:noFill/>
          </a:ln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3ED41598-9A37-465A-8B3A-84CF1C76E54D}"/>
              </a:ext>
            </a:extLst>
          </p:cNvPr>
          <p:cNvSpPr/>
          <p:nvPr/>
        </p:nvSpPr>
        <p:spPr>
          <a:xfrm rot="4060397">
            <a:off x="3171826" y="2562226"/>
            <a:ext cx="1247775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F42A6AE-0B5B-4ABD-B0B6-1F554186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050" y="2587245"/>
            <a:ext cx="4381500" cy="2442333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651F689-3654-46EE-976B-C43629866DC5}"/>
              </a:ext>
            </a:extLst>
          </p:cNvPr>
          <p:cNvSpPr/>
          <p:nvPr/>
        </p:nvSpPr>
        <p:spPr>
          <a:xfrm>
            <a:off x="838200" y="1115411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Stabilizace DSO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3637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8D743801-F4C0-4F21-B6CE-335F72D26B5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00138"/>
            <a:ext cx="5781675" cy="4336256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AB4D121-9540-4509-96D9-9B46E162A3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272745"/>
            <a:ext cx="4752975" cy="4220130"/>
          </a:xfrm>
          <a:prstGeom prst="rect">
            <a:avLst/>
          </a:prstGeom>
        </p:spPr>
      </p:pic>
      <p:sp>
        <p:nvSpPr>
          <p:cNvPr id="9" name="Šipka: doprava 8">
            <a:extLst>
              <a:ext uri="{FF2B5EF4-FFF2-40B4-BE49-F238E27FC236}">
                <a16:creationId xmlns:a16="http://schemas.microsoft.com/office/drawing/2014/main" id="{C3B8954F-B08E-4B9F-99B0-3B58689C2B60}"/>
              </a:ext>
            </a:extLst>
          </p:cNvPr>
          <p:cNvSpPr/>
          <p:nvPr/>
        </p:nvSpPr>
        <p:spPr>
          <a:xfrm rot="1935736">
            <a:off x="2333626" y="2938524"/>
            <a:ext cx="1247775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39E77C61-CB0A-4A60-8332-BAAF9D325D80}"/>
              </a:ext>
            </a:extLst>
          </p:cNvPr>
          <p:cNvSpPr/>
          <p:nvPr/>
        </p:nvSpPr>
        <p:spPr>
          <a:xfrm>
            <a:off x="838200" y="1115411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Stabilizace DSO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244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9DAB4F95-2E99-4382-8F1A-5A2485AAB67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52511"/>
            <a:ext cx="7448550" cy="558641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A5A0B93-E068-459F-9D21-6BC7CC0DB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245" y="1162050"/>
            <a:ext cx="4451555" cy="2519630"/>
          </a:xfrm>
          <a:prstGeom prst="rect">
            <a:avLst/>
          </a:prstGeom>
        </p:spPr>
      </p:pic>
      <p:sp>
        <p:nvSpPr>
          <p:cNvPr id="8" name="Šipka: doprava 7">
            <a:extLst>
              <a:ext uri="{FF2B5EF4-FFF2-40B4-BE49-F238E27FC236}">
                <a16:creationId xmlns:a16="http://schemas.microsoft.com/office/drawing/2014/main" id="{3745712C-82E5-4A9F-B02D-EA0E4673043C}"/>
              </a:ext>
            </a:extLst>
          </p:cNvPr>
          <p:cNvSpPr/>
          <p:nvPr/>
        </p:nvSpPr>
        <p:spPr>
          <a:xfrm rot="20211994">
            <a:off x="6088452" y="3298740"/>
            <a:ext cx="1676971" cy="304800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C3B70BC-9C78-4FE3-A84F-840663687F04}"/>
              </a:ext>
            </a:extLst>
          </p:cNvPr>
          <p:cNvSpPr/>
          <p:nvPr/>
        </p:nvSpPr>
        <p:spPr>
          <a:xfrm>
            <a:off x="838200" y="6099756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Zasakovací pásy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113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4431FD1-B043-4BE6-A806-EDD7480C1091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9" t="26448" r="21506" b="27929"/>
          <a:stretch/>
        </p:blipFill>
        <p:spPr bwMode="auto">
          <a:xfrm>
            <a:off x="838200" y="1124037"/>
            <a:ext cx="5236234" cy="30497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EC5A26E-65CE-4E46-A94B-5E4BC9083E37}"/>
              </a:ext>
            </a:extLst>
          </p:cNvPr>
          <p:cNvSpPr/>
          <p:nvPr/>
        </p:nvSpPr>
        <p:spPr>
          <a:xfrm>
            <a:off x="838200" y="1124037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Stabilizace DSO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  <p:pic>
        <p:nvPicPr>
          <p:cNvPr id="11" name="Picture 2" descr="E:\DCIM\102NIKON\DSCN4971.JPG">
            <a:extLst>
              <a:ext uri="{FF2B5EF4-FFF2-40B4-BE49-F238E27FC236}">
                <a16:creationId xmlns:a16="http://schemas.microsoft.com/office/drawing/2014/main" id="{D5DA0AB2-8F8C-4455-9259-83C1EA0F1A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21" r="5806" b="15699"/>
          <a:stretch/>
        </p:blipFill>
        <p:spPr bwMode="auto">
          <a:xfrm>
            <a:off x="4903452" y="3105509"/>
            <a:ext cx="6450348" cy="3214130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57145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7" name="Obrázek 2">
            <a:extLst>
              <a:ext uri="{FF2B5EF4-FFF2-40B4-BE49-F238E27FC236}">
                <a16:creationId xmlns:a16="http://schemas.microsoft.com/office/drawing/2014/main" id="{B2BF6DF1-5123-4947-9C25-F009BFCBB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r="14771"/>
          <a:stretch>
            <a:fillRect/>
          </a:stretch>
        </p:blipFill>
        <p:spPr bwMode="auto">
          <a:xfrm>
            <a:off x="877666" y="1185548"/>
            <a:ext cx="6730832" cy="37861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33C4DB89-E2D6-408A-83BE-87A89A15A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147" y="1185549"/>
            <a:ext cx="3559187" cy="517400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3F185F1C-4B8F-453B-AA42-D195F7E54C7F}"/>
              </a:ext>
            </a:extLst>
          </p:cNvPr>
          <p:cNvSpPr/>
          <p:nvPr/>
        </p:nvSpPr>
        <p:spPr>
          <a:xfrm>
            <a:off x="877666" y="1185549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Odtokové line a jejich vyústění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52A7D85-C452-40F1-B154-3ECAC0480A68}"/>
              </a:ext>
            </a:extLst>
          </p:cNvPr>
          <p:cNvSpPr/>
          <p:nvPr/>
        </p:nvSpPr>
        <p:spPr>
          <a:xfrm>
            <a:off x="7755147" y="1185549"/>
            <a:ext cx="1580051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Erozně uzavřené celky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914984A-7F07-4A75-81C1-AC19D4FB6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 b="32704"/>
          <a:stretch/>
        </p:blipFill>
        <p:spPr>
          <a:xfrm>
            <a:off x="874623" y="4582940"/>
            <a:ext cx="6730833" cy="1733909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A8D95F32-AA22-44E2-9734-97D060ED82B7}"/>
              </a:ext>
            </a:extLst>
          </p:cNvPr>
          <p:cNvSpPr/>
          <p:nvPr/>
        </p:nvSpPr>
        <p:spPr>
          <a:xfrm>
            <a:off x="869040" y="5769909"/>
            <a:ext cx="2245096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Řešit pěstování nejen vyjmenovaných plodin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1E33F4C-EF8A-4A5A-AFCC-89C6C3745F80}"/>
              </a:ext>
            </a:extLst>
          </p:cNvPr>
          <p:cNvSpPr/>
          <p:nvPr/>
        </p:nvSpPr>
        <p:spPr>
          <a:xfrm>
            <a:off x="4494363" y="4151139"/>
            <a:ext cx="3111094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b="1" dirty="0">
                <a:solidFill>
                  <a:schemeClr val="tx2"/>
                </a:solidFill>
              </a:rPr>
              <a:t>Kam směřovat pozornost mimo dotační podmínky?</a:t>
            </a:r>
            <a:endParaRPr lang="cs-CZ" sz="14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101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2">
            <a:extLst>
              <a:ext uri="{FF2B5EF4-FFF2-40B4-BE49-F238E27FC236}">
                <a16:creationId xmlns:a16="http://schemas.microsoft.com/office/drawing/2014/main" id="{7BE7D42C-7C85-4EEE-9898-F840FC16EAF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9" y="1062038"/>
            <a:ext cx="4887912" cy="3666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10" name="Picture 2" descr="C:\Users\standard\Documents\FOTO\VELKÁ POLOM_26.5.2011\P5250110.JPG">
            <a:extLst>
              <a:ext uri="{FF2B5EF4-FFF2-40B4-BE49-F238E27FC236}">
                <a16:creationId xmlns:a16="http://schemas.microsoft.com/office/drawing/2014/main" id="{3F6C3BB8-692B-4005-AEE7-125F28CD2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14549"/>
            <a:ext cx="5257800" cy="3942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9B05360-4031-418B-8DA2-8425C9CBD280}"/>
              </a:ext>
            </a:extLst>
          </p:cNvPr>
          <p:cNvSpPr/>
          <p:nvPr/>
        </p:nvSpPr>
        <p:spPr>
          <a:xfrm>
            <a:off x="1804358" y="5045630"/>
            <a:ext cx="2906713" cy="126890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Řešení soustředěného odtoku vody z pozemku je dotačními podmínkami omezené</a:t>
            </a:r>
          </a:p>
          <a:p>
            <a:pPr algn="ctr">
              <a:defRPr/>
            </a:pP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427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016494F-47EB-426D-AE72-EA1A4922F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37950"/>
            <a:ext cx="3858023" cy="2391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DEB48D7F-F916-444D-A91B-58610E72F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3" b="15193"/>
          <a:stretch/>
        </p:blipFill>
        <p:spPr>
          <a:xfrm>
            <a:off x="4836943" y="1037950"/>
            <a:ext cx="3188068" cy="23910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FBCF4891-B383-4FA6-9E93-A46BA658C5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32" y="1037949"/>
            <a:ext cx="3188068" cy="2391051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D78D703-CA36-433E-8140-7FFE873709F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2" r="5584"/>
          <a:stretch/>
        </p:blipFill>
        <p:spPr>
          <a:xfrm>
            <a:off x="838200" y="3661673"/>
            <a:ext cx="3858023" cy="294692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947CB181-6456-40CB-B268-6942261331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4"/>
          <a:stretch/>
        </p:blipFill>
        <p:spPr>
          <a:xfrm>
            <a:off x="4836943" y="3661673"/>
            <a:ext cx="3188068" cy="2946920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3C7ADF83-9DFE-499C-9082-6B11C076D51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732" y="3661673"/>
            <a:ext cx="3290131" cy="2946920"/>
          </a:xfrm>
          <a:prstGeom prst="rect">
            <a:avLst/>
          </a:prstGeom>
        </p:spPr>
      </p:pic>
      <p:sp>
        <p:nvSpPr>
          <p:cNvPr id="16" name="Obdélník 15">
            <a:extLst>
              <a:ext uri="{FF2B5EF4-FFF2-40B4-BE49-F238E27FC236}">
                <a16:creationId xmlns:a16="http://schemas.microsoft.com/office/drawing/2014/main" id="{AB187AF4-9597-4897-B2E7-22C03387648E}"/>
              </a:ext>
            </a:extLst>
          </p:cNvPr>
          <p:cNvSpPr/>
          <p:nvPr/>
        </p:nvSpPr>
        <p:spPr>
          <a:xfrm>
            <a:off x="2951692" y="5724525"/>
            <a:ext cx="1152525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Poldr Vřesina 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346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Příklady dobré zemědělské praxe v protierozní ochraně půdy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01B04E-F567-4CF3-BBFF-7603274BC3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23950"/>
            <a:ext cx="5610225" cy="420766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E7AB7F07-6973-4E76-9935-AD9ED6B03AB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879"/>
          <a:stretch/>
        </p:blipFill>
        <p:spPr>
          <a:xfrm>
            <a:off x="5994400" y="3201194"/>
            <a:ext cx="5359400" cy="326072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E7D18FE-D250-4533-80C8-26AC545D72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0" y="4124325"/>
            <a:ext cx="3116792" cy="2337594"/>
          </a:xfrm>
          <a:prstGeom prst="rect">
            <a:avLst/>
          </a:prstGeom>
        </p:spPr>
      </p:pic>
      <p:sp>
        <p:nvSpPr>
          <p:cNvPr id="17" name="Obdélník 16">
            <a:extLst>
              <a:ext uri="{FF2B5EF4-FFF2-40B4-BE49-F238E27FC236}">
                <a16:creationId xmlns:a16="http://schemas.microsoft.com/office/drawing/2014/main" id="{083407E1-6F63-48E7-BDCC-98C974D12268}"/>
              </a:ext>
            </a:extLst>
          </p:cNvPr>
          <p:cNvSpPr/>
          <p:nvPr/>
        </p:nvSpPr>
        <p:spPr>
          <a:xfrm>
            <a:off x="884767" y="5734050"/>
            <a:ext cx="1152525" cy="53916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Poldr Vřesina</a:t>
            </a:r>
            <a:endParaRPr lang="cs-CZ" sz="1600" b="1" baseline="30000" dirty="0">
              <a:solidFill>
                <a:schemeClr val="tx2"/>
              </a:solidFill>
            </a:endParaRPr>
          </a:p>
        </p:txBody>
      </p:sp>
      <p:pic>
        <p:nvPicPr>
          <p:cNvPr id="7" name="Picture 2" descr="C:\Users\standard\Documents\FOTO\FOTO_ÚNOR 2012\100_1578.JPG">
            <a:extLst>
              <a:ext uri="{FF2B5EF4-FFF2-40B4-BE49-F238E27FC236}">
                <a16:creationId xmlns:a16="http://schemas.microsoft.com/office/drawing/2014/main" id="{06E18525-E1DF-4AC2-A41B-4800A0AE1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6" t="32935"/>
          <a:stretch/>
        </p:blipFill>
        <p:spPr bwMode="auto">
          <a:xfrm>
            <a:off x="7535523" y="1123950"/>
            <a:ext cx="3818277" cy="224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894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Pár podnětů k zamyšlení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8A6D93E-9BA2-4FB8-8213-84C1F66A5F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49" r="5211"/>
          <a:stretch/>
        </p:blipFill>
        <p:spPr>
          <a:xfrm>
            <a:off x="838201" y="1028700"/>
            <a:ext cx="3638550" cy="2555082"/>
          </a:xfrm>
          <a:ln>
            <a:noFill/>
          </a:ln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BCD3174-F665-4633-A79D-1B652D117D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11" b="34587"/>
          <a:stretch/>
        </p:blipFill>
        <p:spPr>
          <a:xfrm>
            <a:off x="838200" y="3689456"/>
            <a:ext cx="3638551" cy="28502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2B85852-8EBF-4A30-A0D8-F6EB629E278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909" y="1016794"/>
            <a:ext cx="3470275" cy="2578894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B84A91C8-B4B8-4480-8D07-550B2F5588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21" t="27906" r="17612" b="14822"/>
          <a:stretch/>
        </p:blipFill>
        <p:spPr>
          <a:xfrm>
            <a:off x="4790767" y="3701363"/>
            <a:ext cx="3470275" cy="2850240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923C445-ED45-4DA1-8F35-CA2054C8EA3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8489" t="752" r="5611" b="-752"/>
          <a:stretch/>
        </p:blipFill>
        <p:spPr>
          <a:xfrm>
            <a:off x="8629341" y="3689456"/>
            <a:ext cx="2724458" cy="285024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F76EF556-E9D4-4579-86FC-5397C5B9E64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9"/>
          <a:stretch/>
        </p:blipFill>
        <p:spPr>
          <a:xfrm>
            <a:off x="8629342" y="1025070"/>
            <a:ext cx="2724457" cy="255871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7538F620-CC8F-4FCD-A9CA-CDA2483186F0}"/>
              </a:ext>
            </a:extLst>
          </p:cNvPr>
          <p:cNvSpPr/>
          <p:nvPr/>
        </p:nvSpPr>
        <p:spPr>
          <a:xfrm>
            <a:off x="1012826" y="5918412"/>
            <a:ext cx="1152525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b="1" dirty="0">
                <a:solidFill>
                  <a:schemeClr val="tx2"/>
                </a:solidFill>
              </a:rPr>
              <a:t>Sloup 5 m</a:t>
            </a:r>
            <a:r>
              <a:rPr lang="cs-CZ" sz="1400" b="1" baseline="30000" dirty="0">
                <a:solidFill>
                  <a:schemeClr val="tx2"/>
                </a:solidFill>
              </a:rPr>
              <a:t>2</a:t>
            </a:r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CC880579-49D9-4BAF-B8F5-31C96429FF04}"/>
              </a:ext>
            </a:extLst>
          </p:cNvPr>
          <p:cNvSpPr/>
          <p:nvPr/>
        </p:nvSpPr>
        <p:spPr>
          <a:xfrm>
            <a:off x="5056188" y="5898568"/>
            <a:ext cx="1152525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b="1" dirty="0">
                <a:solidFill>
                  <a:schemeClr val="tx2"/>
                </a:solidFill>
              </a:rPr>
              <a:t>Průběh hranic DPB</a:t>
            </a:r>
            <a:endParaRPr lang="cs-CZ" sz="1400" b="1" baseline="30000" dirty="0">
              <a:solidFill>
                <a:schemeClr val="tx2"/>
              </a:solidFill>
            </a:endParaRPr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7544C07D-CA1B-486E-938B-FE9A3ED3E700}"/>
              </a:ext>
            </a:extLst>
          </p:cNvPr>
          <p:cNvSpPr/>
          <p:nvPr/>
        </p:nvSpPr>
        <p:spPr>
          <a:xfrm>
            <a:off x="9081855" y="4595781"/>
            <a:ext cx="1819429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b="1" dirty="0">
                <a:solidFill>
                  <a:schemeClr val="tx2"/>
                </a:solidFill>
              </a:rPr>
              <a:t>Vzdálenost DPB od vodního toku 46 cm </a:t>
            </a:r>
            <a:endParaRPr lang="cs-CZ" sz="1400" b="1" baseline="30000" dirty="0">
              <a:solidFill>
                <a:schemeClr val="tx2"/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B3A4D563-A032-4245-B48A-C01A7AD22A77}"/>
              </a:ext>
            </a:extLst>
          </p:cNvPr>
          <p:cNvSpPr/>
          <p:nvPr/>
        </p:nvSpPr>
        <p:spPr>
          <a:xfrm>
            <a:off x="3681593" y="3379788"/>
            <a:ext cx="5246747" cy="5579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1400" b="1" dirty="0">
                <a:solidFill>
                  <a:schemeClr val="tx2"/>
                </a:solidFill>
              </a:rPr>
              <a:t>Řešíme vždy podstatné věci a nešly by náklady využít efektivněji?</a:t>
            </a:r>
            <a:endParaRPr lang="cs-CZ" sz="14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80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309233-9CD3-49EE-83B6-D4D308DFDF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67275" y="4305300"/>
            <a:ext cx="5753100" cy="666750"/>
          </a:xfrm>
        </p:spPr>
        <p:txBody>
          <a:bodyPr>
            <a:normAutofit fontScale="90000"/>
          </a:bodyPr>
          <a:lstStyle/>
          <a:p>
            <a: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cs-CZ" sz="3200" b="1" i="1" dirty="0">
                <a:solidFill>
                  <a:schemeClr val="accent2">
                    <a:lumMod val="75000"/>
                  </a:schemeClr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405895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7ED807A-CA16-41E0-8509-DC5CF0A08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9175"/>
            <a:ext cx="10515600" cy="5157788"/>
          </a:xfrm>
          <a:ln>
            <a:noFill/>
          </a:ln>
        </p:spPr>
        <p:txBody>
          <a:bodyPr/>
          <a:lstStyle/>
          <a:p>
            <a:endParaRPr lang="cs-CZ" dirty="0"/>
          </a:p>
        </p:txBody>
      </p:sp>
      <p:pic>
        <p:nvPicPr>
          <p:cNvPr id="8" name="Picture 10" descr="02">
            <a:extLst>
              <a:ext uri="{FF2B5EF4-FFF2-40B4-BE49-F238E27FC236}">
                <a16:creationId xmlns:a16="http://schemas.microsoft.com/office/drawing/2014/main" id="{1FACD740-E0BF-4DEC-9F79-E0E356048C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92" r="6799" b="34548"/>
          <a:stretch/>
        </p:blipFill>
        <p:spPr bwMode="auto">
          <a:xfrm>
            <a:off x="941855" y="3714574"/>
            <a:ext cx="3770296" cy="24812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Příčiny eroze z pohledu zemědělce</a:t>
            </a:r>
          </a:p>
        </p:txBody>
      </p:sp>
      <p:pic>
        <p:nvPicPr>
          <p:cNvPr id="4" name="Zástupný symbol pro obsah 1">
            <a:extLst>
              <a:ext uri="{FF2B5EF4-FFF2-40B4-BE49-F238E27FC236}">
                <a16:creationId xmlns:a16="http://schemas.microsoft.com/office/drawing/2014/main" id="{5FF0CEF3-0EA0-4429-B522-92DE2FE65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1092959"/>
            <a:ext cx="3416381" cy="2295211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F5E49786-3301-46B1-B223-FBBB7A5B03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3679129"/>
            <a:ext cx="3416381" cy="2374615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1">
            <a:extLst>
              <a:ext uri="{FF2B5EF4-FFF2-40B4-BE49-F238E27FC236}">
                <a16:creationId xmlns:a16="http://schemas.microsoft.com/office/drawing/2014/main" id="{36C4ADFF-9E5C-4A62-92AE-AD322B8F87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500" y="2497192"/>
            <a:ext cx="4026809" cy="263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2">
            <a:extLst>
              <a:ext uri="{FF2B5EF4-FFF2-40B4-BE49-F238E27FC236}">
                <a16:creationId xmlns:a16="http://schemas.microsoft.com/office/drawing/2014/main" id="{F00AF110-477B-4D59-9E54-57A915A254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855" y="1092960"/>
            <a:ext cx="3627497" cy="2547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Šipka doprava 13">
            <a:extLst>
              <a:ext uri="{FF2B5EF4-FFF2-40B4-BE49-F238E27FC236}">
                <a16:creationId xmlns:a16="http://schemas.microsoft.com/office/drawing/2014/main" id="{2C14D742-9512-4B62-A3B2-3DAA7DC41C52}"/>
              </a:ext>
            </a:extLst>
          </p:cNvPr>
          <p:cNvSpPr/>
          <p:nvPr/>
        </p:nvSpPr>
        <p:spPr>
          <a:xfrm rot="16200000">
            <a:off x="9176584" y="3454401"/>
            <a:ext cx="971550" cy="28733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2" name="Šipka doprava 13">
            <a:extLst>
              <a:ext uri="{FF2B5EF4-FFF2-40B4-BE49-F238E27FC236}">
                <a16:creationId xmlns:a16="http://schemas.microsoft.com/office/drawing/2014/main" id="{F881149C-1000-403C-ACA3-4E5187A52591}"/>
              </a:ext>
            </a:extLst>
          </p:cNvPr>
          <p:cNvSpPr/>
          <p:nvPr/>
        </p:nvSpPr>
        <p:spPr>
          <a:xfrm rot="19526887">
            <a:off x="2054752" y="5116604"/>
            <a:ext cx="971550" cy="2873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3" name="Šipka doprava 13">
            <a:extLst>
              <a:ext uri="{FF2B5EF4-FFF2-40B4-BE49-F238E27FC236}">
                <a16:creationId xmlns:a16="http://schemas.microsoft.com/office/drawing/2014/main" id="{4CE767C5-CA1C-4894-B248-F7562E269A30}"/>
              </a:ext>
            </a:extLst>
          </p:cNvPr>
          <p:cNvSpPr/>
          <p:nvPr/>
        </p:nvSpPr>
        <p:spPr>
          <a:xfrm rot="7286342">
            <a:off x="5527918" y="2866962"/>
            <a:ext cx="971550" cy="2873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4" name="Šipka doprava 13">
            <a:extLst>
              <a:ext uri="{FF2B5EF4-FFF2-40B4-BE49-F238E27FC236}">
                <a16:creationId xmlns:a16="http://schemas.microsoft.com/office/drawing/2014/main" id="{4756558C-B828-40CA-AE8C-7B7466AD3012}"/>
              </a:ext>
            </a:extLst>
          </p:cNvPr>
          <p:cNvSpPr/>
          <p:nvPr/>
        </p:nvSpPr>
        <p:spPr>
          <a:xfrm rot="19084753">
            <a:off x="2107752" y="2132081"/>
            <a:ext cx="971550" cy="287337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4221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Příčiny eroze z pohledu zemědělce</a:t>
            </a:r>
          </a:p>
        </p:txBody>
      </p:sp>
      <p:pic>
        <p:nvPicPr>
          <p:cNvPr id="9" name="Obrázek 4">
            <a:extLst>
              <a:ext uri="{FF2B5EF4-FFF2-40B4-BE49-F238E27FC236}">
                <a16:creationId xmlns:a16="http://schemas.microsoft.com/office/drawing/2014/main" id="{2DD67E08-9F80-44EC-BA8F-D2886D84BE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94" t="46090" r="20526" b="20461"/>
          <a:stretch/>
        </p:blipFill>
        <p:spPr bwMode="auto">
          <a:xfrm>
            <a:off x="838200" y="1103797"/>
            <a:ext cx="5114926" cy="2163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2">
            <a:extLst>
              <a:ext uri="{FF2B5EF4-FFF2-40B4-BE49-F238E27FC236}">
                <a16:creationId xmlns:a16="http://schemas.microsoft.com/office/drawing/2014/main" id="{86BD2F4A-F33E-40A4-8E9A-B95A8156B8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757379"/>
            <a:ext cx="2505247" cy="2334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3">
            <a:extLst>
              <a:ext uri="{FF2B5EF4-FFF2-40B4-BE49-F238E27FC236}">
                <a16:creationId xmlns:a16="http://schemas.microsoft.com/office/drawing/2014/main" id="{C2ED2711-7209-45CE-AC0D-8E9CCCD38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653" y="3762374"/>
            <a:ext cx="2378473" cy="2329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Zástupný symbol pro obsah 3">
            <a:extLst>
              <a:ext uri="{FF2B5EF4-FFF2-40B4-BE49-F238E27FC236}">
                <a16:creationId xmlns:a16="http://schemas.microsoft.com/office/drawing/2014/main" id="{806BDBCB-BBE4-4F4E-81CF-1A857E165D0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7" b="23005"/>
          <a:stretch/>
        </p:blipFill>
        <p:spPr bwMode="auto">
          <a:xfrm>
            <a:off x="6336731" y="1103797"/>
            <a:ext cx="4883720" cy="2163917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standard\Documents\FOTO\VELKÁ POLOM_26.5.2011\P5260156.JPG">
            <a:extLst>
              <a:ext uri="{FF2B5EF4-FFF2-40B4-BE49-F238E27FC236}">
                <a16:creationId xmlns:a16="http://schemas.microsoft.com/office/drawing/2014/main" id="{10F84274-BEC0-4AF2-829E-3C3E295D5B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3" b="7795"/>
          <a:stretch/>
        </p:blipFill>
        <p:spPr bwMode="auto">
          <a:xfrm>
            <a:off x="6336731" y="3757378"/>
            <a:ext cx="4883720" cy="2329619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0534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Příčiny eroze z pohledu zemědělce</a:t>
            </a:r>
          </a:p>
        </p:txBody>
      </p:sp>
      <p:pic>
        <p:nvPicPr>
          <p:cNvPr id="15" name="Zástupný symbol pro obsah 3">
            <a:extLst>
              <a:ext uri="{FF2B5EF4-FFF2-40B4-BE49-F238E27FC236}">
                <a16:creationId xmlns:a16="http://schemas.microsoft.com/office/drawing/2014/main" id="{7AC550AE-3A44-4144-974E-F296343D6A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6" r="34507" b="38028"/>
          <a:stretch/>
        </p:blipFill>
        <p:spPr bwMode="auto">
          <a:xfrm>
            <a:off x="838200" y="1001713"/>
            <a:ext cx="3701518" cy="2341562"/>
          </a:xfrm>
          <a:prstGeom prst="rect">
            <a:avLst/>
          </a:prstGeom>
          <a:noFill/>
          <a:ln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7E38B4AD-CA15-49B0-978D-4CD65828DAE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453211"/>
            <a:ext cx="3701518" cy="2776139"/>
          </a:xfrm>
          <a:prstGeom prst="rect">
            <a:avLst/>
          </a:prstGeom>
        </p:spPr>
      </p:pic>
      <p:sp>
        <p:nvSpPr>
          <p:cNvPr id="18" name="Obdélník 17">
            <a:extLst>
              <a:ext uri="{FF2B5EF4-FFF2-40B4-BE49-F238E27FC236}">
                <a16:creationId xmlns:a16="http://schemas.microsoft.com/office/drawing/2014/main" id="{ACDE50CB-085B-405F-96F3-93B471CB56CB}"/>
              </a:ext>
            </a:extLst>
          </p:cNvPr>
          <p:cNvSpPr/>
          <p:nvPr/>
        </p:nvSpPr>
        <p:spPr>
          <a:xfrm>
            <a:off x="838201" y="1260819"/>
            <a:ext cx="370151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</a:rPr>
              <a:t>1980: 63 992 ha</a:t>
            </a:r>
          </a:p>
          <a:p>
            <a:r>
              <a:rPr lang="cs-CZ" sz="2400" dirty="0">
                <a:solidFill>
                  <a:schemeClr val="tx1"/>
                </a:solidFill>
              </a:rPr>
              <a:t>2018: 394 262 ha </a:t>
            </a:r>
            <a:r>
              <a:rPr lang="cs-CZ" dirty="0">
                <a:solidFill>
                  <a:schemeClr val="tx1"/>
                </a:solidFill>
              </a:rPr>
              <a:t>(zdroj: ČSÚ)</a:t>
            </a:r>
          </a:p>
        </p:txBody>
      </p:sp>
      <p:sp>
        <p:nvSpPr>
          <p:cNvPr id="25" name="Obdélník 24">
            <a:extLst>
              <a:ext uri="{FF2B5EF4-FFF2-40B4-BE49-F238E27FC236}">
                <a16:creationId xmlns:a16="http://schemas.microsoft.com/office/drawing/2014/main" id="{2EAC65F9-A344-4ABC-9441-42429C0B197D}"/>
              </a:ext>
            </a:extLst>
          </p:cNvPr>
          <p:cNvSpPr/>
          <p:nvPr/>
        </p:nvSpPr>
        <p:spPr>
          <a:xfrm>
            <a:off x="838200" y="3656012"/>
            <a:ext cx="3701518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</a:rPr>
              <a:t>1980: 563 690 ha</a:t>
            </a:r>
          </a:p>
          <a:p>
            <a:r>
              <a:rPr lang="cs-CZ" sz="2400" dirty="0">
                <a:solidFill>
                  <a:schemeClr val="tx1"/>
                </a:solidFill>
              </a:rPr>
              <a:t>2018: 189 807 ha </a:t>
            </a:r>
            <a:r>
              <a:rPr lang="cs-CZ" dirty="0">
                <a:solidFill>
                  <a:schemeClr val="tx1"/>
                </a:solidFill>
              </a:rPr>
              <a:t>(zdroj: ČSÚ)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69D0CB48-DB11-4CAD-A4F0-BE9B1F22C9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0"/>
          <a:stretch/>
        </p:blipFill>
        <p:spPr>
          <a:xfrm>
            <a:off x="4768215" y="994410"/>
            <a:ext cx="6585584" cy="5234940"/>
          </a:xfrm>
          <a:prstGeom prst="rect">
            <a:avLst/>
          </a:prstGeom>
        </p:spPr>
      </p:pic>
      <p:sp>
        <p:nvSpPr>
          <p:cNvPr id="30" name="Obdélník 29">
            <a:extLst>
              <a:ext uri="{FF2B5EF4-FFF2-40B4-BE49-F238E27FC236}">
                <a16:creationId xmlns:a16="http://schemas.microsoft.com/office/drawing/2014/main" id="{D45E9B2C-F9D6-4090-92E5-2C5043A01F26}"/>
              </a:ext>
            </a:extLst>
          </p:cNvPr>
          <p:cNvSpPr/>
          <p:nvPr/>
        </p:nvSpPr>
        <p:spPr>
          <a:xfrm>
            <a:off x="7652282" y="4841280"/>
            <a:ext cx="3701517" cy="685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cs-CZ" sz="2400" dirty="0">
                <a:solidFill>
                  <a:schemeClr val="tx1"/>
                </a:solidFill>
              </a:rPr>
              <a:t>1980: 3 429 tis. ks</a:t>
            </a:r>
          </a:p>
          <a:p>
            <a:r>
              <a:rPr lang="cs-CZ" sz="2400" dirty="0">
                <a:solidFill>
                  <a:schemeClr val="tx1"/>
                </a:solidFill>
              </a:rPr>
              <a:t>2018: 1 415 tis. ks </a:t>
            </a:r>
            <a:r>
              <a:rPr lang="cs-CZ" dirty="0">
                <a:solidFill>
                  <a:schemeClr val="tx1"/>
                </a:solidFill>
              </a:rPr>
              <a:t>(zdroj: ČSÚ)</a:t>
            </a:r>
          </a:p>
        </p:txBody>
      </p:sp>
      <p:pic>
        <p:nvPicPr>
          <p:cNvPr id="9" name="Picture 3" descr="E:\DCIM\102NIKON\DSCN4940.JPG">
            <a:extLst>
              <a:ext uri="{FF2B5EF4-FFF2-40B4-BE49-F238E27FC236}">
                <a16:creationId xmlns:a16="http://schemas.microsoft.com/office/drawing/2014/main" id="{D9FA632D-2CB6-4C00-87FA-C9253780A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61" t="18925" b="20860"/>
          <a:stretch/>
        </p:blipFill>
        <p:spPr bwMode="auto">
          <a:xfrm>
            <a:off x="4768215" y="4789524"/>
            <a:ext cx="2838109" cy="1426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37A79D8-B946-4E72-8311-24F03C9A4463}"/>
              </a:ext>
            </a:extLst>
          </p:cNvPr>
          <p:cNvSpPr/>
          <p:nvPr/>
        </p:nvSpPr>
        <p:spPr>
          <a:xfrm>
            <a:off x="8438460" y="994410"/>
            <a:ext cx="2906713" cy="511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Které příčiny eroze může dnešní zemědělec eliminovat?</a:t>
            </a:r>
          </a:p>
          <a:p>
            <a:pPr algn="ctr">
              <a:defRPr/>
            </a:pP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01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Obrázek 21">
            <a:extLst>
              <a:ext uri="{FF2B5EF4-FFF2-40B4-BE49-F238E27FC236}">
                <a16:creationId xmlns:a16="http://schemas.microsoft.com/office/drawing/2014/main" id="{7091C32D-CBF1-4C67-97D8-6E7B4EE7598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0" t="15207" b="36949"/>
          <a:stretch/>
        </p:blipFill>
        <p:spPr bwMode="auto">
          <a:xfrm>
            <a:off x="838199" y="3648762"/>
            <a:ext cx="4286251" cy="2675838"/>
          </a:xfrm>
          <a:prstGeom prst="rect">
            <a:avLst/>
          </a:prstGeom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Povinnosti v protierozní ochraně půdy v současné době</a:t>
            </a:r>
          </a:p>
        </p:txBody>
      </p:sp>
      <p:pic>
        <p:nvPicPr>
          <p:cNvPr id="13" name="Zástupný obsah 12">
            <a:extLst>
              <a:ext uri="{FF2B5EF4-FFF2-40B4-BE49-F238E27FC236}">
                <a16:creationId xmlns:a16="http://schemas.microsoft.com/office/drawing/2014/main" id="{460E5C43-7468-40D8-8673-941CDC5456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5" r="4930"/>
          <a:stretch/>
        </p:blipFill>
        <p:spPr>
          <a:xfrm>
            <a:off x="838201" y="1029387"/>
            <a:ext cx="4286252" cy="2619375"/>
          </a:xfr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18C5C311-3135-4F44-A6E5-2299EF1FA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55" b="35912"/>
          <a:stretch/>
        </p:blipFill>
        <p:spPr>
          <a:xfrm>
            <a:off x="7191376" y="3823118"/>
            <a:ext cx="4162424" cy="2643571"/>
          </a:xfrm>
          <a:prstGeom prst="rect">
            <a:avLst/>
          </a:prstGeom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4092A674-7A53-49C6-84FB-C82393271F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4136"/>
          <a:stretch/>
        </p:blipFill>
        <p:spPr>
          <a:xfrm>
            <a:off x="7335537" y="957756"/>
            <a:ext cx="4018261" cy="2865362"/>
          </a:xfrm>
          <a:prstGeom prst="rect">
            <a:avLst/>
          </a:prstGeom>
        </p:spPr>
      </p:pic>
      <p:pic>
        <p:nvPicPr>
          <p:cNvPr id="20" name="Obrázek 19">
            <a:extLst>
              <a:ext uri="{FF2B5EF4-FFF2-40B4-BE49-F238E27FC236}">
                <a16:creationId xmlns:a16="http://schemas.microsoft.com/office/drawing/2014/main" id="{C2678342-CD67-4E15-B32E-0939AF7DF2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6903" y="2485124"/>
            <a:ext cx="3961696" cy="255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60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Povinnosti v protierozní ochraně půdy v blízké budoucnosti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20D95F83-A1DB-4CE4-97C7-9FEB61C7E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047749"/>
            <a:ext cx="3362325" cy="522858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44E50C2F-148A-447D-887B-E9546B13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4" y="1047750"/>
            <a:ext cx="6943725" cy="267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3E5B7FC-ED7E-44E3-A669-CEA3A1AE3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0074" y="3847458"/>
            <a:ext cx="2543175" cy="2428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980C931-4B08-4520-A716-8F768DF33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4" y="3847458"/>
            <a:ext cx="2466975" cy="242278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4AD85F1B-AEE7-4BD7-9D88-B0422A554C3F}"/>
              </a:ext>
            </a:extLst>
          </p:cNvPr>
          <p:cNvSpPr/>
          <p:nvPr/>
        </p:nvSpPr>
        <p:spPr>
          <a:xfrm>
            <a:off x="6586535" y="5736734"/>
            <a:ext cx="1152525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2"/>
                </a:solidFill>
              </a:rPr>
              <a:t>2019</a:t>
            </a: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2ADAF772-D35A-4B49-BEFA-D9A5F111E543}"/>
              </a:ext>
            </a:extLst>
          </p:cNvPr>
          <p:cNvSpPr/>
          <p:nvPr/>
        </p:nvSpPr>
        <p:spPr>
          <a:xfrm>
            <a:off x="10201274" y="5736734"/>
            <a:ext cx="1152525" cy="43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cs-CZ" sz="2400" b="1" dirty="0">
                <a:solidFill>
                  <a:schemeClr val="tx2"/>
                </a:solidFill>
              </a:rPr>
              <a:t>2030</a:t>
            </a: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633095CA-1EE6-4759-976E-EB60579CBC5A}"/>
              </a:ext>
            </a:extLst>
          </p:cNvPr>
          <p:cNvSpPr/>
          <p:nvPr/>
        </p:nvSpPr>
        <p:spPr>
          <a:xfrm>
            <a:off x="2818342" y="1047749"/>
            <a:ext cx="1382183" cy="18124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Maximální souvislá</a:t>
            </a: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plocha plodiny 30 ha na erozně ohrožených DPB</a:t>
            </a:r>
          </a:p>
          <a:p>
            <a:pPr algn="ctr">
              <a:defRPr/>
            </a:pPr>
            <a:endParaRPr lang="cs-CZ" sz="1600" b="1" baseline="30000" dirty="0">
              <a:solidFill>
                <a:schemeClr val="tx2"/>
              </a:solidFill>
            </a:endParaRPr>
          </a:p>
        </p:txBody>
      </p:sp>
      <p:sp>
        <p:nvSpPr>
          <p:cNvPr id="18" name="Obdélník 17">
            <a:extLst>
              <a:ext uri="{FF2B5EF4-FFF2-40B4-BE49-F238E27FC236}">
                <a16:creationId xmlns:a16="http://schemas.microsoft.com/office/drawing/2014/main" id="{0826C165-5632-4AA9-96E7-815952A913C4}"/>
              </a:ext>
            </a:extLst>
          </p:cNvPr>
          <p:cNvSpPr/>
          <p:nvPr/>
        </p:nvSpPr>
        <p:spPr>
          <a:xfrm>
            <a:off x="5738811" y="3837933"/>
            <a:ext cx="2906713" cy="511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Nárůst plochy mírně a silně erozně ohrožené půdy</a:t>
            </a:r>
          </a:p>
          <a:p>
            <a:pPr algn="ctr">
              <a:defRPr/>
            </a:pPr>
            <a:endParaRPr lang="cs-CZ" sz="1600" b="1" baseline="30000" dirty="0">
              <a:solidFill>
                <a:schemeClr val="tx2"/>
              </a:solidFill>
            </a:endParaRPr>
          </a:p>
        </p:txBody>
      </p:sp>
      <p:sp>
        <p:nvSpPr>
          <p:cNvPr id="19" name="Obdélník 18">
            <a:extLst>
              <a:ext uri="{FF2B5EF4-FFF2-40B4-BE49-F238E27FC236}">
                <a16:creationId xmlns:a16="http://schemas.microsoft.com/office/drawing/2014/main" id="{DE697A56-F9AD-4573-8DBE-F0E72F72508E}"/>
              </a:ext>
            </a:extLst>
          </p:cNvPr>
          <p:cNvSpPr/>
          <p:nvPr/>
        </p:nvSpPr>
        <p:spPr>
          <a:xfrm>
            <a:off x="8442321" y="1038224"/>
            <a:ext cx="2906713" cy="51182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 sz="1600" b="1" dirty="0">
              <a:solidFill>
                <a:schemeClr val="tx2"/>
              </a:solidFill>
            </a:endParaRPr>
          </a:p>
          <a:p>
            <a:pPr algn="ctr">
              <a:defRPr/>
            </a:pPr>
            <a:r>
              <a:rPr lang="cs-CZ" sz="1600" b="1" dirty="0">
                <a:solidFill>
                  <a:schemeClr val="tx2"/>
                </a:solidFill>
              </a:rPr>
              <a:t>Protierozní vyhláška a kalkulačka</a:t>
            </a:r>
          </a:p>
          <a:p>
            <a:pPr algn="ctr">
              <a:defRPr/>
            </a:pPr>
            <a:endParaRPr lang="cs-CZ" sz="1600" b="1" baseline="300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1989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Co by se dalo dělat již dnes lépe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A771B193-4DEB-4192-ABA9-16650C338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1" y="1033463"/>
            <a:ext cx="2076450" cy="2385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>
            <a:extLst>
              <a:ext uri="{FF2B5EF4-FFF2-40B4-BE49-F238E27FC236}">
                <a16:creationId xmlns:a16="http://schemas.microsoft.com/office/drawing/2014/main" id="{C340D813-1BC7-48E9-9821-CEFA0CCBA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85" y="1043128"/>
            <a:ext cx="2113598" cy="2385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97D59928-8C27-4676-BEA3-657877FBA5F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790" r="13325" b="11101"/>
          <a:stretch/>
        </p:blipFill>
        <p:spPr>
          <a:xfrm>
            <a:off x="6155917" y="1043128"/>
            <a:ext cx="2113598" cy="2385872"/>
          </a:xfrm>
          <a:prstGeom prst="rect">
            <a:avLst/>
          </a:prstGeom>
        </p:spPr>
      </p:pic>
      <p:pic>
        <p:nvPicPr>
          <p:cNvPr id="7" name="Obrázek 4">
            <a:extLst>
              <a:ext uri="{FF2B5EF4-FFF2-40B4-BE49-F238E27FC236}">
                <a16:creationId xmlns:a16="http://schemas.microsoft.com/office/drawing/2014/main" id="{50312EBD-5EF2-47E2-A4F1-6B248BB03FF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443" y="3842249"/>
            <a:ext cx="3345464" cy="2508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5">
            <a:extLst>
              <a:ext uri="{FF2B5EF4-FFF2-40B4-BE49-F238E27FC236}">
                <a16:creationId xmlns:a16="http://schemas.microsoft.com/office/drawing/2014/main" id="{7A98D94C-B825-4DFE-B0E2-4093E828935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15" y="3842242"/>
            <a:ext cx="3345464" cy="25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3">
            <a:extLst>
              <a:ext uri="{FF2B5EF4-FFF2-40B4-BE49-F238E27FC236}">
                <a16:creationId xmlns:a16="http://schemas.microsoft.com/office/drawing/2014/main" id="{4A4A4EDD-6F64-4ED2-88FA-46657DBF44A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407" y="3842242"/>
            <a:ext cx="3346393" cy="2508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506D6CC-B06E-4246-81DA-9D9051DC57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26392"/>
          <a:stretch/>
        </p:blipFill>
        <p:spPr>
          <a:xfrm>
            <a:off x="9067800" y="1033462"/>
            <a:ext cx="2193952" cy="240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17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Co by se dalo dělat již dnes lépe</a:t>
            </a:r>
          </a:p>
        </p:txBody>
      </p:sp>
      <p:pic>
        <p:nvPicPr>
          <p:cNvPr id="10" name="Obrázek 2">
            <a:extLst>
              <a:ext uri="{FF2B5EF4-FFF2-40B4-BE49-F238E27FC236}">
                <a16:creationId xmlns:a16="http://schemas.microsoft.com/office/drawing/2014/main" id="{E937AC0C-199B-49B7-B2BF-710AF741C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54101"/>
            <a:ext cx="2590799" cy="274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4">
            <a:extLst>
              <a:ext uri="{FF2B5EF4-FFF2-40B4-BE49-F238E27FC236}">
                <a16:creationId xmlns:a16="http://schemas.microsoft.com/office/drawing/2014/main" id="{E1D464C8-2AE7-45D5-A1B4-25AD557D96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8" r="7135"/>
          <a:stretch/>
        </p:blipFill>
        <p:spPr bwMode="auto">
          <a:xfrm>
            <a:off x="3711575" y="1042208"/>
            <a:ext cx="2384425" cy="275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44FC9349-E3BA-4CDA-91FB-0FA671DB95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17"/>
          <a:stretch/>
        </p:blipFill>
        <p:spPr>
          <a:xfrm>
            <a:off x="6426199" y="1045652"/>
            <a:ext cx="2260599" cy="274810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E8DFD35A-3DD2-41A8-B301-1D79BBF19DF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5215"/>
          <a:stretch/>
        </p:blipFill>
        <p:spPr>
          <a:xfrm>
            <a:off x="9093200" y="1048421"/>
            <a:ext cx="2260600" cy="2760183"/>
          </a:xfrm>
          <a:prstGeom prst="rect">
            <a:avLst/>
          </a:prstGeom>
        </p:spPr>
      </p:pic>
      <p:pic>
        <p:nvPicPr>
          <p:cNvPr id="13" name="Obrázek 3">
            <a:extLst>
              <a:ext uri="{FF2B5EF4-FFF2-40B4-BE49-F238E27FC236}">
                <a16:creationId xmlns:a16="http://schemas.microsoft.com/office/drawing/2014/main" id="{7C1D92E1-F08C-4999-A213-405F0729F79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2"/>
          <a:stretch>
            <a:fillRect/>
          </a:stretch>
        </p:blipFill>
        <p:spPr bwMode="auto">
          <a:xfrm>
            <a:off x="838200" y="3916385"/>
            <a:ext cx="3752850" cy="259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Obrázek 2">
            <a:extLst>
              <a:ext uri="{FF2B5EF4-FFF2-40B4-BE49-F238E27FC236}">
                <a16:creationId xmlns:a16="http://schemas.microsoft.com/office/drawing/2014/main" id="{0C5A04B0-D860-4249-A454-ED8DC961E07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9" t="20647" r="28256" b="19838"/>
          <a:stretch/>
        </p:blipFill>
        <p:spPr bwMode="auto">
          <a:xfrm>
            <a:off x="4839543" y="3973707"/>
            <a:ext cx="2856657" cy="2519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4">
            <a:extLst>
              <a:ext uri="{FF2B5EF4-FFF2-40B4-BE49-F238E27FC236}">
                <a16:creationId xmlns:a16="http://schemas.microsoft.com/office/drawing/2014/main" id="{E878A584-B25E-4418-A379-DA4C3651F4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468" y="3932393"/>
            <a:ext cx="3384793" cy="25398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7167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B9AB10-B433-4556-81E5-09895712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7901"/>
          </a:xfr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r>
              <a:rPr lang="cs-CZ" sz="2900" b="1" dirty="0">
                <a:solidFill>
                  <a:schemeClr val="accent2">
                    <a:lumMod val="75000"/>
                  </a:schemeClr>
                </a:solidFill>
              </a:rPr>
              <a:t>Co by se dalo dělat již dnes lépe</a:t>
            </a:r>
          </a:p>
        </p:txBody>
      </p:sp>
      <p:pic>
        <p:nvPicPr>
          <p:cNvPr id="16" name="Obrázek 1">
            <a:extLst>
              <a:ext uri="{FF2B5EF4-FFF2-40B4-BE49-F238E27FC236}">
                <a16:creationId xmlns:a16="http://schemas.microsoft.com/office/drawing/2014/main" id="{B5380455-FFD1-4ABC-A5F5-85F7435D9F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28713"/>
            <a:ext cx="5067300" cy="452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Obrázek 8">
            <a:extLst>
              <a:ext uri="{FF2B5EF4-FFF2-40B4-BE49-F238E27FC236}">
                <a16:creationId xmlns:a16="http://schemas.microsoft.com/office/drawing/2014/main" id="{8A591768-0DEE-4BB6-B481-DDBEEF4F5E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3800" y="1784582"/>
            <a:ext cx="5080000" cy="4708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Šipka doprava 11">
            <a:extLst>
              <a:ext uri="{FF2B5EF4-FFF2-40B4-BE49-F238E27FC236}">
                <a16:creationId xmlns:a16="http://schemas.microsoft.com/office/drawing/2014/main" id="{30DBF55F-8E09-463B-9ADD-E07F2066F027}"/>
              </a:ext>
            </a:extLst>
          </p:cNvPr>
          <p:cNvSpPr/>
          <p:nvPr/>
        </p:nvSpPr>
        <p:spPr>
          <a:xfrm>
            <a:off x="7458075" y="3994265"/>
            <a:ext cx="973137" cy="288925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9" name="Šipka doprava 13">
            <a:extLst>
              <a:ext uri="{FF2B5EF4-FFF2-40B4-BE49-F238E27FC236}">
                <a16:creationId xmlns:a16="http://schemas.microsoft.com/office/drawing/2014/main" id="{92F3561F-9C1F-465D-A2F5-F3CBC5F3903D}"/>
              </a:ext>
            </a:extLst>
          </p:cNvPr>
          <p:cNvSpPr/>
          <p:nvPr/>
        </p:nvSpPr>
        <p:spPr>
          <a:xfrm>
            <a:off x="2060575" y="2808288"/>
            <a:ext cx="971550" cy="287337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2485080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297</Words>
  <Application>Microsoft Office PowerPoint</Application>
  <PresentationFormat>Širokoúhlá obrazovka</PresentationFormat>
  <Paragraphs>55</Paragraphs>
  <Slides>19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Motiv Office</vt:lpstr>
      <vt:lpstr>Eroze zemědělské půdy z pohledu zemědělce   (Aneb co je v možnostech dnešního zemědělce) </vt:lpstr>
      <vt:lpstr>Příčiny eroze z pohledu zemědělce</vt:lpstr>
      <vt:lpstr>Příčiny eroze z pohledu zemědělce</vt:lpstr>
      <vt:lpstr>Příčiny eroze z pohledu zemědělce</vt:lpstr>
      <vt:lpstr>Povinnosti v protierozní ochraně půdy v současné době</vt:lpstr>
      <vt:lpstr>Povinnosti v protierozní ochraně půdy v blízké budoucnosti</vt:lpstr>
      <vt:lpstr>Co by se dalo dělat již dnes lépe</vt:lpstr>
      <vt:lpstr>Co by se dalo dělat již dnes lépe</vt:lpstr>
      <vt:lpstr>Co by se dalo dělat již dnes lépe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Příklady dobré zemědělské praxe v protierozní ochraně půdy</vt:lpstr>
      <vt:lpstr>Pár podnětů k zamyšlení</vt:lpstr>
      <vt:lpstr>  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Eroze zemědělské půdy z pohledu zemědělce   (Aneb co je v možnostech dnešního zemědělce)</dc:title>
  <dc:creator>LS</dc:creator>
  <cp:lastModifiedBy>Windows User</cp:lastModifiedBy>
  <cp:revision>26</cp:revision>
  <dcterms:created xsi:type="dcterms:W3CDTF">2019-06-11T18:34:37Z</dcterms:created>
  <dcterms:modified xsi:type="dcterms:W3CDTF">2019-07-11T13:01:44Z</dcterms:modified>
</cp:coreProperties>
</file>