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1" r:id="rId3"/>
    <p:sldId id="277" r:id="rId4"/>
    <p:sldId id="279" r:id="rId5"/>
    <p:sldId id="280" r:id="rId6"/>
    <p:sldId id="281" r:id="rId7"/>
    <p:sldId id="282" r:id="rId8"/>
    <p:sldId id="283" r:id="rId9"/>
    <p:sldId id="278" r:id="rId10"/>
    <p:sldId id="285" r:id="rId11"/>
    <p:sldId id="287" r:id="rId12"/>
    <p:sldId id="276" r:id="rId13"/>
    <p:sldId id="275" r:id="rId14"/>
    <p:sldId id="270" r:id="rId15"/>
    <p:sldId id="274" r:id="rId16"/>
    <p:sldId id="273" r:id="rId17"/>
    <p:sldId id="289" r:id="rId18"/>
    <p:sldId id="29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73E02-5995-4818-BA85-AD72250216B5}" type="doc">
      <dgm:prSet loTypeId="urn:microsoft.com/office/officeart/2009/layout/CircleArrowProcess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F951B3-FAA6-4F30-9408-46889BC120F8}">
      <dgm:prSet phldrT="[Text]" custT="1"/>
      <dgm:spPr/>
      <dgm:t>
        <a:bodyPr/>
        <a:lstStyle/>
        <a:p>
          <a:r>
            <a:rPr lang="cs-CZ" sz="2000" b="1" dirty="0" smtClean="0"/>
            <a:t>Domov  </a:t>
          </a:r>
          <a:r>
            <a:rPr lang="cs-CZ" sz="2000" b="1" dirty="0" smtClean="0"/>
            <a:t>(DOZP/DZR)</a:t>
          </a:r>
          <a:endParaRPr lang="cs-CZ" sz="2000" b="1" dirty="0"/>
        </a:p>
      </dgm:t>
    </dgm:pt>
    <dgm:pt modelId="{6265F81D-F6C4-41A7-A2FA-470932191981}" type="parTrans" cxnId="{34171F73-92FD-45C9-8E40-EB765B97F122}">
      <dgm:prSet/>
      <dgm:spPr/>
      <dgm:t>
        <a:bodyPr/>
        <a:lstStyle/>
        <a:p>
          <a:endParaRPr lang="cs-CZ"/>
        </a:p>
      </dgm:t>
    </dgm:pt>
    <dgm:pt modelId="{1AF27ED8-2FEE-4817-833D-4A3A1C5F6FBB}" type="sibTrans" cxnId="{34171F73-92FD-45C9-8E40-EB765B97F122}">
      <dgm:prSet/>
      <dgm:spPr/>
      <dgm:t>
        <a:bodyPr/>
        <a:lstStyle/>
        <a:p>
          <a:endParaRPr lang="cs-CZ"/>
        </a:p>
      </dgm:t>
    </dgm:pt>
    <dgm:pt modelId="{4C876CF5-84BA-4E13-9BF4-0A1630E9A917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</a:rPr>
            <a:t>Chráněné bydlení </a:t>
          </a:r>
          <a:endParaRPr lang="cs-CZ" sz="2000" b="1" dirty="0">
            <a:solidFill>
              <a:schemeClr val="tx1"/>
            </a:solidFill>
          </a:endParaRPr>
        </a:p>
      </dgm:t>
    </dgm:pt>
    <dgm:pt modelId="{EBDE1109-5416-46AD-BC0A-2E6FF4262560}" type="parTrans" cxnId="{3596A8AD-C68E-48C7-9E3B-733003EF06B4}">
      <dgm:prSet/>
      <dgm:spPr/>
      <dgm:t>
        <a:bodyPr/>
        <a:lstStyle/>
        <a:p>
          <a:endParaRPr lang="cs-CZ"/>
        </a:p>
      </dgm:t>
    </dgm:pt>
    <dgm:pt modelId="{F471C850-02BD-41C4-AB8B-2ECD0A09D403}" type="sibTrans" cxnId="{3596A8AD-C68E-48C7-9E3B-733003EF06B4}">
      <dgm:prSet/>
      <dgm:spPr/>
      <dgm:t>
        <a:bodyPr/>
        <a:lstStyle/>
        <a:p>
          <a:endParaRPr lang="cs-CZ"/>
        </a:p>
      </dgm:t>
    </dgm:pt>
    <dgm:pt modelId="{137AD0E6-EAF1-49C2-8942-5BB447D6D0CC}">
      <dgm:prSet phldrT="[Text]" custT="1"/>
      <dgm:spPr/>
      <dgm:t>
        <a:bodyPr/>
        <a:lstStyle/>
        <a:p>
          <a:r>
            <a:rPr lang="cs-CZ" sz="2000" b="1" dirty="0" smtClean="0"/>
            <a:t>Podpora samostatného bydlení </a:t>
          </a:r>
          <a:endParaRPr lang="cs-CZ" sz="2000" b="1" dirty="0"/>
        </a:p>
      </dgm:t>
    </dgm:pt>
    <dgm:pt modelId="{24BA088C-87AC-43C4-A991-3CB81A66BA8C}" type="parTrans" cxnId="{4D60F1EE-D6D4-4D5A-9A36-6AF54299BFA8}">
      <dgm:prSet/>
      <dgm:spPr/>
      <dgm:t>
        <a:bodyPr/>
        <a:lstStyle/>
        <a:p>
          <a:endParaRPr lang="cs-CZ"/>
        </a:p>
      </dgm:t>
    </dgm:pt>
    <dgm:pt modelId="{DC56E00F-02DB-41CF-A70E-8937BCF3AE7A}" type="sibTrans" cxnId="{4D60F1EE-D6D4-4D5A-9A36-6AF54299BFA8}">
      <dgm:prSet/>
      <dgm:spPr/>
      <dgm:t>
        <a:bodyPr/>
        <a:lstStyle/>
        <a:p>
          <a:endParaRPr lang="cs-CZ"/>
        </a:p>
      </dgm:t>
    </dgm:pt>
    <dgm:pt modelId="{83ED2EC2-EA65-4D13-95F1-FFB9C95AE939}" type="pres">
      <dgm:prSet presAssocID="{9CA73E02-5995-4818-BA85-AD72250216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47228E2-47EC-41F7-BECE-925EFCD4A36E}" type="pres">
      <dgm:prSet presAssocID="{AEF951B3-FAA6-4F30-9408-46889BC120F8}" presName="Accent1" presStyleCnt="0"/>
      <dgm:spPr/>
    </dgm:pt>
    <dgm:pt modelId="{64D75C9F-14E2-47A2-AD07-7B7F6FC31863}" type="pres">
      <dgm:prSet presAssocID="{AEF951B3-FAA6-4F30-9408-46889BC120F8}" presName="Accent" presStyleLbl="node1" presStyleIdx="0" presStyleCnt="3"/>
      <dgm:spPr/>
    </dgm:pt>
    <dgm:pt modelId="{3300DC64-696A-4D90-9D6B-3676E3DB5C62}" type="pres">
      <dgm:prSet presAssocID="{AEF951B3-FAA6-4F30-9408-46889BC120F8}" presName="Parent1" presStyleLbl="revTx" presStyleIdx="0" presStyleCnt="3" custLinFactNeighborX="-1732" custLinFactNeighborY="-225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6FB04F-3581-4841-AD6C-E6CF5B7470F0}" type="pres">
      <dgm:prSet presAssocID="{4C876CF5-84BA-4E13-9BF4-0A1630E9A917}" presName="Accent2" presStyleCnt="0"/>
      <dgm:spPr/>
    </dgm:pt>
    <dgm:pt modelId="{FF129F8B-8713-478C-9A84-5DDF8BBCA7D1}" type="pres">
      <dgm:prSet presAssocID="{4C876CF5-84BA-4E13-9BF4-0A1630E9A917}" presName="Accent" presStyleLbl="node1" presStyleIdx="1" presStyleCnt="3"/>
      <dgm:spPr/>
    </dgm:pt>
    <dgm:pt modelId="{3CB0D766-8705-4BFC-B40D-79E8AC805E37}" type="pres">
      <dgm:prSet presAssocID="{4C876CF5-84BA-4E13-9BF4-0A1630E9A91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A48C0B-CA69-4093-A2B8-147EDB0C7D56}" type="pres">
      <dgm:prSet presAssocID="{137AD0E6-EAF1-49C2-8942-5BB447D6D0CC}" presName="Accent3" presStyleCnt="0"/>
      <dgm:spPr/>
    </dgm:pt>
    <dgm:pt modelId="{2C9BB884-32AC-40C6-9854-0FAC1F72B77A}" type="pres">
      <dgm:prSet presAssocID="{137AD0E6-EAF1-49C2-8942-5BB447D6D0CC}" presName="Accent" presStyleLbl="node1" presStyleIdx="2" presStyleCnt="3"/>
      <dgm:spPr/>
    </dgm:pt>
    <dgm:pt modelId="{4DD6EB37-B007-40D0-AB29-19FF8FAB68F2}" type="pres">
      <dgm:prSet presAssocID="{137AD0E6-EAF1-49C2-8942-5BB447D6D0CC}" presName="Parent3" presStyleLbl="revTx" presStyleIdx="2" presStyleCnt="3" custScaleX="111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2F64FD-67BA-482E-BADB-6AFA96A384D9}" type="presOf" srcId="{4C876CF5-84BA-4E13-9BF4-0A1630E9A917}" destId="{3CB0D766-8705-4BFC-B40D-79E8AC805E37}" srcOrd="0" destOrd="0" presId="urn:microsoft.com/office/officeart/2009/layout/CircleArrowProcess"/>
    <dgm:cxn modelId="{34171F73-92FD-45C9-8E40-EB765B97F122}" srcId="{9CA73E02-5995-4818-BA85-AD72250216B5}" destId="{AEF951B3-FAA6-4F30-9408-46889BC120F8}" srcOrd="0" destOrd="0" parTransId="{6265F81D-F6C4-41A7-A2FA-470932191981}" sibTransId="{1AF27ED8-2FEE-4817-833D-4A3A1C5F6FBB}"/>
    <dgm:cxn modelId="{6BC9E845-DE14-42F8-97EE-D6D79F13D7D9}" type="presOf" srcId="{137AD0E6-EAF1-49C2-8942-5BB447D6D0CC}" destId="{4DD6EB37-B007-40D0-AB29-19FF8FAB68F2}" srcOrd="0" destOrd="0" presId="urn:microsoft.com/office/officeart/2009/layout/CircleArrowProcess"/>
    <dgm:cxn modelId="{4D60F1EE-D6D4-4D5A-9A36-6AF54299BFA8}" srcId="{9CA73E02-5995-4818-BA85-AD72250216B5}" destId="{137AD0E6-EAF1-49C2-8942-5BB447D6D0CC}" srcOrd="2" destOrd="0" parTransId="{24BA088C-87AC-43C4-A991-3CB81A66BA8C}" sibTransId="{DC56E00F-02DB-41CF-A70E-8937BCF3AE7A}"/>
    <dgm:cxn modelId="{224F9C1E-C760-4E5B-BD7B-E782051B31ED}" type="presOf" srcId="{9CA73E02-5995-4818-BA85-AD72250216B5}" destId="{83ED2EC2-EA65-4D13-95F1-FFB9C95AE939}" srcOrd="0" destOrd="0" presId="urn:microsoft.com/office/officeart/2009/layout/CircleArrowProcess"/>
    <dgm:cxn modelId="{6D7CB63D-2BC0-4126-83DA-252827A85FFA}" type="presOf" srcId="{AEF951B3-FAA6-4F30-9408-46889BC120F8}" destId="{3300DC64-696A-4D90-9D6B-3676E3DB5C62}" srcOrd="0" destOrd="0" presId="urn:microsoft.com/office/officeart/2009/layout/CircleArrowProcess"/>
    <dgm:cxn modelId="{3596A8AD-C68E-48C7-9E3B-733003EF06B4}" srcId="{9CA73E02-5995-4818-BA85-AD72250216B5}" destId="{4C876CF5-84BA-4E13-9BF4-0A1630E9A917}" srcOrd="1" destOrd="0" parTransId="{EBDE1109-5416-46AD-BC0A-2E6FF4262560}" sibTransId="{F471C850-02BD-41C4-AB8B-2ECD0A09D403}"/>
    <dgm:cxn modelId="{E73539E6-434B-4FBC-97FF-5FAB6CDED930}" type="presParOf" srcId="{83ED2EC2-EA65-4D13-95F1-FFB9C95AE939}" destId="{447228E2-47EC-41F7-BECE-925EFCD4A36E}" srcOrd="0" destOrd="0" presId="urn:microsoft.com/office/officeart/2009/layout/CircleArrowProcess"/>
    <dgm:cxn modelId="{9288C892-3E0A-4329-89BB-6BCFE3542871}" type="presParOf" srcId="{447228E2-47EC-41F7-BECE-925EFCD4A36E}" destId="{64D75C9F-14E2-47A2-AD07-7B7F6FC31863}" srcOrd="0" destOrd="0" presId="urn:microsoft.com/office/officeart/2009/layout/CircleArrowProcess"/>
    <dgm:cxn modelId="{706CFBC4-6A86-4D14-8597-8C551451F233}" type="presParOf" srcId="{83ED2EC2-EA65-4D13-95F1-FFB9C95AE939}" destId="{3300DC64-696A-4D90-9D6B-3676E3DB5C62}" srcOrd="1" destOrd="0" presId="urn:microsoft.com/office/officeart/2009/layout/CircleArrowProcess"/>
    <dgm:cxn modelId="{BCD8E263-68BA-476A-B131-64A20B641614}" type="presParOf" srcId="{83ED2EC2-EA65-4D13-95F1-FFB9C95AE939}" destId="{A46FB04F-3581-4841-AD6C-E6CF5B7470F0}" srcOrd="2" destOrd="0" presId="urn:microsoft.com/office/officeart/2009/layout/CircleArrowProcess"/>
    <dgm:cxn modelId="{3881A762-5007-4CAC-A489-8F4FD87B122B}" type="presParOf" srcId="{A46FB04F-3581-4841-AD6C-E6CF5B7470F0}" destId="{FF129F8B-8713-478C-9A84-5DDF8BBCA7D1}" srcOrd="0" destOrd="0" presId="urn:microsoft.com/office/officeart/2009/layout/CircleArrowProcess"/>
    <dgm:cxn modelId="{4B3D9FB6-2BCD-4D2A-939A-EECF09ECF6E8}" type="presParOf" srcId="{83ED2EC2-EA65-4D13-95F1-FFB9C95AE939}" destId="{3CB0D766-8705-4BFC-B40D-79E8AC805E37}" srcOrd="3" destOrd="0" presId="urn:microsoft.com/office/officeart/2009/layout/CircleArrowProcess"/>
    <dgm:cxn modelId="{48BAAA79-BFA7-4410-8EDB-663C3B80AF1F}" type="presParOf" srcId="{83ED2EC2-EA65-4D13-95F1-FFB9C95AE939}" destId="{CFA48C0B-CA69-4093-A2B8-147EDB0C7D56}" srcOrd="4" destOrd="0" presId="urn:microsoft.com/office/officeart/2009/layout/CircleArrowProcess"/>
    <dgm:cxn modelId="{67934A77-8F0B-42C4-B670-660906860502}" type="presParOf" srcId="{CFA48C0B-CA69-4093-A2B8-147EDB0C7D56}" destId="{2C9BB884-32AC-40C6-9854-0FAC1F72B77A}" srcOrd="0" destOrd="0" presId="urn:microsoft.com/office/officeart/2009/layout/CircleArrowProcess"/>
    <dgm:cxn modelId="{DDC675BB-4829-4CD4-B128-EE2BE446FBA9}" type="presParOf" srcId="{83ED2EC2-EA65-4D13-95F1-FFB9C95AE939}" destId="{4DD6EB37-B007-40D0-AB29-19FF8FAB68F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2CAEB-2957-4E31-8A40-4E47225AB1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0346E7-4631-456D-91F1-42152C9CE115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DOZP/DZR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B663E4-3AC1-45CA-8B78-9333A9C31399}" type="parTrans" cxnId="{614AA0A2-7A5F-4C95-8289-EBEC0F8F9F22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8665FF-6B6D-4FE3-9097-315879A9A944}" type="sibTrans" cxnId="{614AA0A2-7A5F-4C95-8289-EBEC0F8F9F22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70FE2D-8948-44E6-8DE1-D56C563EDD99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Pobytová služba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CE9984-D02E-4B4A-B8CF-C2D55DF3233D}" type="parTrans" cxnId="{5D62612B-8365-4E3B-B807-CFCCB3D6A329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1654A6-8E75-4E9B-906F-195C876E683B}" type="sibTrans" cxnId="{5D62612B-8365-4E3B-B807-CFCCB3D6A329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4BED7A-5650-49D4-91AB-63D4AF4E3B40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24 hodinová podpora vč. zdravotní péče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5A6541-E6B2-41D9-98AF-882ABA033934}" type="parTrans" cxnId="{CB845654-3C4B-4DE2-9D85-DF6338CE02B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8027F-20C5-4D62-94F3-ED53F38637BE}" type="sibTrans" cxnId="{CB845654-3C4B-4DE2-9D85-DF6338CE02B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8AA5F5-117A-4B2D-9922-9B9B94210C26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CHB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CAD98C-BE36-4ECC-87F1-223788803274}" type="parTrans" cxnId="{6996DD9A-98EF-4329-9D1A-DC634AC59184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0B3F7E-50AA-45DC-B55C-576949632B4A}" type="sibTrans" cxnId="{6996DD9A-98EF-4329-9D1A-DC634AC59184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C4A00-735B-4908-BEE3-25BA716FD62D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Pobytová služba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16C3DA-9ECF-406B-A03B-0871F1275888}" type="parTrans" cxnId="{900EC66B-EC7C-4B9B-958E-2636F6ECE477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C63DBA-8CEF-45E9-9F9A-25DEDDFE9B0C}" type="sibTrans" cxnId="{900EC66B-EC7C-4B9B-958E-2636F6ECE477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B180F-F0B5-48F7-B3B5-F7511595C15C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Provozní doba dle potřeb obyvatel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F026C2-5C93-4F29-AA73-142A51A37FF2}" type="parTrans" cxnId="{DE6549E9-487F-4ED5-A87B-29C827A97ACA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DEF2F1-C28B-4540-BEE9-1603F8F62AC4}" type="sibTrans" cxnId="{DE6549E9-487F-4ED5-A87B-29C827A97ACA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4BD726-FAD5-42D8-BF9E-D49A187AFF3F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PSB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D24E82-2C51-4053-9AFF-8B2C44686392}" type="parTrans" cxnId="{E3628B48-1543-42F9-8502-07ACF45ED9AC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FD4EC5-DD84-45AA-A49B-5CDFF4F50C92}" type="sibTrans" cxnId="{E3628B48-1543-42F9-8502-07ACF45ED9AC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C1CB61-453A-4F0D-A893-C5C3D7A1D35B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Lidé žijí ve vlastní domácnosti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6F0090-2358-45AE-9EEA-892AF904E387}" type="parTrans" cxnId="{28A24753-1FCB-459D-B35D-B2B42C762132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2E30BE-E357-4CE7-9992-2EC2D7E9C5F7}" type="sibTrans" cxnId="{28A24753-1FCB-459D-B35D-B2B42C762132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568F0B-C53C-4ADA-870B-D4561D1FBD62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Lidé s nejvyšší mírou podpory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7E094-4614-4A61-BD02-A667BA051514}" type="parTrans" cxnId="{16D8E792-7F1F-4C8E-AA6C-175F87F29AE2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093073-1C70-4FFD-B531-0DBB07E5720D}" type="sibTrans" cxnId="{16D8E792-7F1F-4C8E-AA6C-175F87F29AE2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CEFD71-3AE3-4E43-98C5-1C5A48B9824E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Lidé se střední až nižší mírou podpory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F78F74-7A21-48B3-AB43-16C62B1F7BDD}" type="parTrans" cxnId="{A1F135CE-9A0D-4735-91C0-A04D3037E084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EF449D-952C-423E-A022-18C6D3CC4025}" type="sibTrans" cxnId="{A1F135CE-9A0D-4735-91C0-A04D3037E084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3D0828-19F0-4F9D-A0AF-01F3F4CA0856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Není zajištěna zdravotní péče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851358-12E9-44A7-977B-03B385E2BE76}" type="parTrans" cxnId="{D517A0ED-06FE-435B-AB49-3565E3019DE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52FD8B-9C1F-4ACA-B797-C31964B99615}" type="sibTrans" cxnId="{D517A0ED-06FE-435B-AB49-3565E3019DE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73C7B0-6058-45A1-9526-6AF3ED9AA130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Nefunguje v noci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B81184-4865-41FD-B664-8BA216CA45E9}" type="parTrans" cxnId="{05925029-02D4-430A-A280-E8D34DB361D9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D092B5-2C97-4E8E-8B38-34F7F7122AF4}" type="sibTrans" cxnId="{05925029-02D4-430A-A280-E8D34DB361D9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B053AE-08E0-4501-B6B2-A172CBEB412E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Lidé s nižší mírou podpory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6E496D-8AF3-41FC-AF69-E6B301460689}" type="parTrans" cxnId="{93164FD7-123C-4830-9CA9-93F4980E1C73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FB799B-5647-4EBC-A504-5C3332A2810A}" type="sibTrans" cxnId="{93164FD7-123C-4830-9CA9-93F4980E1C73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51DEDD-25C2-411D-B3A8-216D31BD2726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Terénní služba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97AFC1-7FD6-4744-8256-B5E681D7983F}" type="parTrans" cxnId="{5B2C98FC-A7C4-4648-9D95-77C94AB4585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92E178-E036-4690-B499-64FF9CD8077D}" type="sibTrans" cxnId="{5B2C98FC-A7C4-4648-9D95-77C94AB4585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859459-E814-4632-A22B-5EB004F4220B}" type="pres">
      <dgm:prSet presAssocID="{8292CAEB-2957-4E31-8A40-4E47225AB1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1F83C1-8351-4A8D-8BA1-4EE33F923BAE}" type="pres">
      <dgm:prSet presAssocID="{960346E7-4631-456D-91F1-42152C9CE115}" presName="composite" presStyleCnt="0"/>
      <dgm:spPr/>
    </dgm:pt>
    <dgm:pt modelId="{765F8FD4-3BA9-4D49-B301-C120777662CB}" type="pres">
      <dgm:prSet presAssocID="{960346E7-4631-456D-91F1-42152C9CE115}" presName="parTx" presStyleLbl="alignNode1" presStyleIdx="0" presStyleCnt="3" custLinFactNeighborY="-1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D26CE1-3E89-48C6-9D09-FEAA8EA0CB7D}" type="pres">
      <dgm:prSet presAssocID="{960346E7-4631-456D-91F1-42152C9CE1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72AE4A-372A-4ECD-9D30-CAC7BF22451E}" type="pres">
      <dgm:prSet presAssocID="{6A8665FF-6B6D-4FE3-9097-315879A9A944}" presName="space" presStyleCnt="0"/>
      <dgm:spPr/>
    </dgm:pt>
    <dgm:pt modelId="{0A3F74CB-B8BD-4A36-BB69-E63B3559EE58}" type="pres">
      <dgm:prSet presAssocID="{268AA5F5-117A-4B2D-9922-9B9B94210C26}" presName="composite" presStyleCnt="0"/>
      <dgm:spPr/>
    </dgm:pt>
    <dgm:pt modelId="{65FA8E7F-9718-48B5-A8CC-0193D2589884}" type="pres">
      <dgm:prSet presAssocID="{268AA5F5-117A-4B2D-9922-9B9B94210C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DAD140-91DD-457E-B993-136B3A891061}" type="pres">
      <dgm:prSet presAssocID="{268AA5F5-117A-4B2D-9922-9B9B94210C2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A330DA-E539-4BEC-99AB-38DEB626EAEA}" type="pres">
      <dgm:prSet presAssocID="{120B3F7E-50AA-45DC-B55C-576949632B4A}" presName="space" presStyleCnt="0"/>
      <dgm:spPr/>
    </dgm:pt>
    <dgm:pt modelId="{F3E920D8-40F9-4652-9142-99FD1B37A3D2}" type="pres">
      <dgm:prSet presAssocID="{BE4BD726-FAD5-42D8-BF9E-D49A187AFF3F}" presName="composite" presStyleCnt="0"/>
      <dgm:spPr/>
    </dgm:pt>
    <dgm:pt modelId="{DB3C5A16-06E1-42D0-93E4-2495D66AC7CA}" type="pres">
      <dgm:prSet presAssocID="{BE4BD726-FAD5-42D8-BF9E-D49A187AFF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E57461-5A3E-4EBC-94E7-89F130C49C98}" type="pres">
      <dgm:prSet presAssocID="{BE4BD726-FAD5-42D8-BF9E-D49A187AFF3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164FD7-123C-4830-9CA9-93F4980E1C73}" srcId="{BE4BD726-FAD5-42D8-BF9E-D49A187AFF3F}" destId="{65B053AE-08E0-4501-B6B2-A172CBEB412E}" srcOrd="3" destOrd="0" parTransId="{026E496D-8AF3-41FC-AF69-E6B301460689}" sibTransId="{F6FB799B-5647-4EBC-A504-5C3332A2810A}"/>
    <dgm:cxn modelId="{56745202-628F-4728-B9E4-AF95E2D548C0}" type="presOf" srcId="{61C1CB61-453A-4F0D-A893-C5C3D7A1D35B}" destId="{88E57461-5A3E-4EBC-94E7-89F130C49C98}" srcOrd="0" destOrd="0" presId="urn:microsoft.com/office/officeart/2005/8/layout/hList1"/>
    <dgm:cxn modelId="{F041103C-3688-4D5B-AC3B-6B2F1DC628E4}" type="presOf" srcId="{3270FE2D-8948-44E6-8DE1-D56C563EDD99}" destId="{99D26CE1-3E89-48C6-9D09-FEAA8EA0CB7D}" srcOrd="0" destOrd="0" presId="urn:microsoft.com/office/officeart/2005/8/layout/hList1"/>
    <dgm:cxn modelId="{E3628B48-1543-42F9-8502-07ACF45ED9AC}" srcId="{8292CAEB-2957-4E31-8A40-4E47225AB16E}" destId="{BE4BD726-FAD5-42D8-BF9E-D49A187AFF3F}" srcOrd="2" destOrd="0" parTransId="{55D24E82-2C51-4053-9AFF-8B2C44686392}" sibTransId="{95FD4EC5-DD84-45AA-A49B-5CDFF4F50C92}"/>
    <dgm:cxn modelId="{1C3D7C12-E65E-494D-AEEF-02882FF65C54}" type="presOf" srcId="{0F3C4A00-735B-4908-BEE3-25BA716FD62D}" destId="{69DAD140-91DD-457E-B993-136B3A891061}" srcOrd="0" destOrd="0" presId="urn:microsoft.com/office/officeart/2005/8/layout/hList1"/>
    <dgm:cxn modelId="{DE6549E9-487F-4ED5-A87B-29C827A97ACA}" srcId="{268AA5F5-117A-4B2D-9922-9B9B94210C26}" destId="{BC8B180F-F0B5-48F7-B3B5-F7511595C15C}" srcOrd="1" destOrd="0" parTransId="{94F026C2-5C93-4F29-AA73-142A51A37FF2}" sibTransId="{D4DEF2F1-C28B-4540-BEE9-1603F8F62AC4}"/>
    <dgm:cxn modelId="{855717A7-376C-454A-9C9B-FC8041D2535B}" type="presOf" srcId="{BE4BD726-FAD5-42D8-BF9E-D49A187AFF3F}" destId="{DB3C5A16-06E1-42D0-93E4-2495D66AC7CA}" srcOrd="0" destOrd="0" presId="urn:microsoft.com/office/officeart/2005/8/layout/hList1"/>
    <dgm:cxn modelId="{614AA0A2-7A5F-4C95-8289-EBEC0F8F9F22}" srcId="{8292CAEB-2957-4E31-8A40-4E47225AB16E}" destId="{960346E7-4631-456D-91F1-42152C9CE115}" srcOrd="0" destOrd="0" parTransId="{0FB663E4-3AC1-45CA-8B78-9333A9C31399}" sibTransId="{6A8665FF-6B6D-4FE3-9097-315879A9A944}"/>
    <dgm:cxn modelId="{5A214FC5-B6BA-4CFA-A7EE-54596061B07A}" type="presOf" srcId="{F5CEFD71-3AE3-4E43-98C5-1C5A48B9824E}" destId="{69DAD140-91DD-457E-B993-136B3A891061}" srcOrd="0" destOrd="2" presId="urn:microsoft.com/office/officeart/2005/8/layout/hList1"/>
    <dgm:cxn modelId="{28A24753-1FCB-459D-B35D-B2B42C762132}" srcId="{BE4BD726-FAD5-42D8-BF9E-D49A187AFF3F}" destId="{61C1CB61-453A-4F0D-A893-C5C3D7A1D35B}" srcOrd="0" destOrd="0" parTransId="{026F0090-2358-45AE-9EEA-892AF904E387}" sibTransId="{122E30BE-E357-4CE7-9992-2EC2D7E9C5F7}"/>
    <dgm:cxn modelId="{5D62612B-8365-4E3B-B807-CFCCB3D6A329}" srcId="{960346E7-4631-456D-91F1-42152C9CE115}" destId="{3270FE2D-8948-44E6-8DE1-D56C563EDD99}" srcOrd="0" destOrd="0" parTransId="{90CE9984-D02E-4B4A-B8CF-C2D55DF3233D}" sibTransId="{E91654A6-8E75-4E9B-906F-195C876E683B}"/>
    <dgm:cxn modelId="{71583194-F790-4AEC-8922-8DDE2B00D768}" type="presOf" srcId="{6B4BED7A-5650-49D4-91AB-63D4AF4E3B40}" destId="{99D26CE1-3E89-48C6-9D09-FEAA8EA0CB7D}" srcOrd="0" destOrd="1" presId="urn:microsoft.com/office/officeart/2005/8/layout/hList1"/>
    <dgm:cxn modelId="{2780AB47-BC61-4B5E-AFFE-D9BDEFAC66C2}" type="presOf" srcId="{BC8B180F-F0B5-48F7-B3B5-F7511595C15C}" destId="{69DAD140-91DD-457E-B993-136B3A891061}" srcOrd="0" destOrd="1" presId="urn:microsoft.com/office/officeart/2005/8/layout/hList1"/>
    <dgm:cxn modelId="{CB845654-3C4B-4DE2-9D85-DF6338CE02B5}" srcId="{960346E7-4631-456D-91F1-42152C9CE115}" destId="{6B4BED7A-5650-49D4-91AB-63D4AF4E3B40}" srcOrd="1" destOrd="0" parTransId="{795A6541-E6B2-41D9-98AF-882ABA033934}" sibTransId="{FF58027F-20C5-4D62-94F3-ED53F38637BE}"/>
    <dgm:cxn modelId="{812C72A0-EF84-4AE8-94FA-0EB646604583}" type="presOf" srcId="{8292CAEB-2957-4E31-8A40-4E47225AB16E}" destId="{CC859459-E814-4632-A22B-5EB004F4220B}" srcOrd="0" destOrd="0" presId="urn:microsoft.com/office/officeart/2005/8/layout/hList1"/>
    <dgm:cxn modelId="{D517A0ED-06FE-435B-AB49-3565E3019DE0}" srcId="{268AA5F5-117A-4B2D-9922-9B9B94210C26}" destId="{E83D0828-19F0-4F9D-A0AF-01F3F4CA0856}" srcOrd="3" destOrd="0" parTransId="{09851358-12E9-44A7-977B-03B385E2BE76}" sibTransId="{0A52FD8B-9C1F-4ACA-B797-C31964B99615}"/>
    <dgm:cxn modelId="{91204829-374B-44E3-A3B2-B001CE753B88}" type="presOf" srcId="{17568F0B-C53C-4ADA-870B-D4561D1FBD62}" destId="{99D26CE1-3E89-48C6-9D09-FEAA8EA0CB7D}" srcOrd="0" destOrd="2" presId="urn:microsoft.com/office/officeart/2005/8/layout/hList1"/>
    <dgm:cxn modelId="{5014E2B2-4D4C-4EF9-8ADA-ACB4AB83CEDD}" type="presOf" srcId="{6673C7B0-6058-45A1-9526-6AF3ED9AA130}" destId="{88E57461-5A3E-4EBC-94E7-89F130C49C98}" srcOrd="0" destOrd="2" presId="urn:microsoft.com/office/officeart/2005/8/layout/hList1"/>
    <dgm:cxn modelId="{16D8E792-7F1F-4C8E-AA6C-175F87F29AE2}" srcId="{960346E7-4631-456D-91F1-42152C9CE115}" destId="{17568F0B-C53C-4ADA-870B-D4561D1FBD62}" srcOrd="2" destOrd="0" parTransId="{C837E094-4614-4A61-BD02-A667BA051514}" sibTransId="{91093073-1C70-4FFD-B531-0DBB07E5720D}"/>
    <dgm:cxn modelId="{2A214546-8F07-4195-80DD-7D1EBC81EBAE}" type="presOf" srcId="{5451DEDD-25C2-411D-B3A8-216D31BD2726}" destId="{88E57461-5A3E-4EBC-94E7-89F130C49C98}" srcOrd="0" destOrd="1" presId="urn:microsoft.com/office/officeart/2005/8/layout/hList1"/>
    <dgm:cxn modelId="{6996DD9A-98EF-4329-9D1A-DC634AC59184}" srcId="{8292CAEB-2957-4E31-8A40-4E47225AB16E}" destId="{268AA5F5-117A-4B2D-9922-9B9B94210C26}" srcOrd="1" destOrd="0" parTransId="{1CCAD98C-BE36-4ECC-87F1-223788803274}" sibTransId="{120B3F7E-50AA-45DC-B55C-576949632B4A}"/>
    <dgm:cxn modelId="{CDED97A6-5CD4-428D-BD7D-69FE8B207FDB}" type="presOf" srcId="{65B053AE-08E0-4501-B6B2-A172CBEB412E}" destId="{88E57461-5A3E-4EBC-94E7-89F130C49C98}" srcOrd="0" destOrd="3" presId="urn:microsoft.com/office/officeart/2005/8/layout/hList1"/>
    <dgm:cxn modelId="{900EC66B-EC7C-4B9B-958E-2636F6ECE477}" srcId="{268AA5F5-117A-4B2D-9922-9B9B94210C26}" destId="{0F3C4A00-735B-4908-BEE3-25BA716FD62D}" srcOrd="0" destOrd="0" parTransId="{0516C3DA-9ECF-406B-A03B-0871F1275888}" sibTransId="{8DC63DBA-8CEF-45E9-9F9A-25DEDDFE9B0C}"/>
    <dgm:cxn modelId="{A1F135CE-9A0D-4735-91C0-A04D3037E084}" srcId="{268AA5F5-117A-4B2D-9922-9B9B94210C26}" destId="{F5CEFD71-3AE3-4E43-98C5-1C5A48B9824E}" srcOrd="2" destOrd="0" parTransId="{6AF78F74-7A21-48B3-AB43-16C62B1F7BDD}" sibTransId="{C7EF449D-952C-423E-A022-18C6D3CC4025}"/>
    <dgm:cxn modelId="{2973951D-BE42-4700-A519-6FB7ACD9A083}" type="presOf" srcId="{E83D0828-19F0-4F9D-A0AF-01F3F4CA0856}" destId="{69DAD140-91DD-457E-B993-136B3A891061}" srcOrd="0" destOrd="3" presId="urn:microsoft.com/office/officeart/2005/8/layout/hList1"/>
    <dgm:cxn modelId="{05925029-02D4-430A-A280-E8D34DB361D9}" srcId="{BE4BD726-FAD5-42D8-BF9E-D49A187AFF3F}" destId="{6673C7B0-6058-45A1-9526-6AF3ED9AA130}" srcOrd="2" destOrd="0" parTransId="{97B81184-4865-41FD-B664-8BA216CA45E9}" sibTransId="{6FD092B5-2C97-4E8E-8B38-34F7F7122AF4}"/>
    <dgm:cxn modelId="{D1FFDFEA-FF36-4539-A7B2-EDDB0B3FEDDB}" type="presOf" srcId="{960346E7-4631-456D-91F1-42152C9CE115}" destId="{765F8FD4-3BA9-4D49-B301-C120777662CB}" srcOrd="0" destOrd="0" presId="urn:microsoft.com/office/officeart/2005/8/layout/hList1"/>
    <dgm:cxn modelId="{DAF73B0B-0DC7-4578-9C84-6CDABBCFF272}" type="presOf" srcId="{268AA5F5-117A-4B2D-9922-9B9B94210C26}" destId="{65FA8E7F-9718-48B5-A8CC-0193D2589884}" srcOrd="0" destOrd="0" presId="urn:microsoft.com/office/officeart/2005/8/layout/hList1"/>
    <dgm:cxn modelId="{5B2C98FC-A7C4-4648-9D95-77C94AB45850}" srcId="{BE4BD726-FAD5-42D8-BF9E-D49A187AFF3F}" destId="{5451DEDD-25C2-411D-B3A8-216D31BD2726}" srcOrd="1" destOrd="0" parTransId="{1697AFC1-7FD6-4744-8256-B5E681D7983F}" sibTransId="{B892E178-E036-4690-B499-64FF9CD8077D}"/>
    <dgm:cxn modelId="{6F51CDC2-0B01-47B3-9151-FA9FDF9D7E36}" type="presParOf" srcId="{CC859459-E814-4632-A22B-5EB004F4220B}" destId="{D31F83C1-8351-4A8D-8BA1-4EE33F923BAE}" srcOrd="0" destOrd="0" presId="urn:microsoft.com/office/officeart/2005/8/layout/hList1"/>
    <dgm:cxn modelId="{788CECB7-E2B6-487D-ACC9-83C93F08B63A}" type="presParOf" srcId="{D31F83C1-8351-4A8D-8BA1-4EE33F923BAE}" destId="{765F8FD4-3BA9-4D49-B301-C120777662CB}" srcOrd="0" destOrd="0" presId="urn:microsoft.com/office/officeart/2005/8/layout/hList1"/>
    <dgm:cxn modelId="{2678BBFF-B4C8-4C31-B03E-594966251EB8}" type="presParOf" srcId="{D31F83C1-8351-4A8D-8BA1-4EE33F923BAE}" destId="{99D26CE1-3E89-48C6-9D09-FEAA8EA0CB7D}" srcOrd="1" destOrd="0" presId="urn:microsoft.com/office/officeart/2005/8/layout/hList1"/>
    <dgm:cxn modelId="{8F8AABC1-FBD1-49C3-92A7-6F1677180373}" type="presParOf" srcId="{CC859459-E814-4632-A22B-5EB004F4220B}" destId="{8672AE4A-372A-4ECD-9D30-CAC7BF22451E}" srcOrd="1" destOrd="0" presId="urn:microsoft.com/office/officeart/2005/8/layout/hList1"/>
    <dgm:cxn modelId="{9DB01C2D-F522-459F-978B-093ABFA428B6}" type="presParOf" srcId="{CC859459-E814-4632-A22B-5EB004F4220B}" destId="{0A3F74CB-B8BD-4A36-BB69-E63B3559EE58}" srcOrd="2" destOrd="0" presId="urn:microsoft.com/office/officeart/2005/8/layout/hList1"/>
    <dgm:cxn modelId="{F3632988-AD36-4347-B9EB-5BF51EE8BD2B}" type="presParOf" srcId="{0A3F74CB-B8BD-4A36-BB69-E63B3559EE58}" destId="{65FA8E7F-9718-48B5-A8CC-0193D2589884}" srcOrd="0" destOrd="0" presId="urn:microsoft.com/office/officeart/2005/8/layout/hList1"/>
    <dgm:cxn modelId="{7C566EBC-BBF8-4345-845F-E3FEC94A81EE}" type="presParOf" srcId="{0A3F74CB-B8BD-4A36-BB69-E63B3559EE58}" destId="{69DAD140-91DD-457E-B993-136B3A891061}" srcOrd="1" destOrd="0" presId="urn:microsoft.com/office/officeart/2005/8/layout/hList1"/>
    <dgm:cxn modelId="{034454CF-0888-45F1-86EE-8DCE5E20268E}" type="presParOf" srcId="{CC859459-E814-4632-A22B-5EB004F4220B}" destId="{9FA330DA-E539-4BEC-99AB-38DEB626EAEA}" srcOrd="3" destOrd="0" presId="urn:microsoft.com/office/officeart/2005/8/layout/hList1"/>
    <dgm:cxn modelId="{6CD08545-DF80-4BAF-B009-837929F03D83}" type="presParOf" srcId="{CC859459-E814-4632-A22B-5EB004F4220B}" destId="{F3E920D8-40F9-4652-9142-99FD1B37A3D2}" srcOrd="4" destOrd="0" presId="urn:microsoft.com/office/officeart/2005/8/layout/hList1"/>
    <dgm:cxn modelId="{34FE3D7B-69E1-4112-AD82-5510708705C9}" type="presParOf" srcId="{F3E920D8-40F9-4652-9142-99FD1B37A3D2}" destId="{DB3C5A16-06E1-42D0-93E4-2495D66AC7CA}" srcOrd="0" destOrd="0" presId="urn:microsoft.com/office/officeart/2005/8/layout/hList1"/>
    <dgm:cxn modelId="{1C327735-860C-4751-8B48-80C544513281}" type="presParOf" srcId="{F3E920D8-40F9-4652-9142-99FD1B37A3D2}" destId="{88E57461-5A3E-4EBC-94E7-89F130C49C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5C9F-14E2-47A2-AD07-7B7F6FC31863}">
      <dsp:nvSpPr>
        <dsp:cNvPr id="0" name=""/>
        <dsp:cNvSpPr/>
      </dsp:nvSpPr>
      <dsp:spPr>
        <a:xfrm>
          <a:off x="3202447" y="0"/>
          <a:ext cx="3244800" cy="32452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0DC64-696A-4D90-9D6B-3676E3DB5C62}">
      <dsp:nvSpPr>
        <dsp:cNvPr id="0" name=""/>
        <dsp:cNvSpPr/>
      </dsp:nvSpPr>
      <dsp:spPr>
        <a:xfrm>
          <a:off x="3888425" y="968392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Domov  </a:t>
          </a:r>
          <a:r>
            <a:rPr lang="cs-CZ" sz="2000" b="1" kern="1200" dirty="0" smtClean="0"/>
            <a:t>(DOZP/DZR)</a:t>
          </a:r>
          <a:endParaRPr lang="cs-CZ" sz="2000" b="1" kern="1200" dirty="0"/>
        </a:p>
      </dsp:txBody>
      <dsp:txXfrm>
        <a:off x="3888425" y="968392"/>
        <a:ext cx="1803073" cy="901320"/>
      </dsp:txXfrm>
    </dsp:sp>
    <dsp:sp modelId="{FF129F8B-8713-478C-9A84-5DDF8BBCA7D1}">
      <dsp:nvSpPr>
        <dsp:cNvPr id="0" name=""/>
        <dsp:cNvSpPr/>
      </dsp:nvSpPr>
      <dsp:spPr>
        <a:xfrm>
          <a:off x="2301215" y="1864662"/>
          <a:ext cx="3244800" cy="32452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0D766-8705-4BFC-B40D-79E8AC805E37}">
      <dsp:nvSpPr>
        <dsp:cNvPr id="0" name=""/>
        <dsp:cNvSpPr/>
      </dsp:nvSpPr>
      <dsp:spPr>
        <a:xfrm>
          <a:off x="3022079" y="3047098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Chráněné bydlení 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3022079" y="3047098"/>
        <a:ext cx="1803073" cy="901320"/>
      </dsp:txXfrm>
    </dsp:sp>
    <dsp:sp modelId="{2C9BB884-32AC-40C6-9854-0FAC1F72B77A}">
      <dsp:nvSpPr>
        <dsp:cNvPr id="0" name=""/>
        <dsp:cNvSpPr/>
      </dsp:nvSpPr>
      <dsp:spPr>
        <a:xfrm>
          <a:off x="3433392" y="3952464"/>
          <a:ext cx="2787786" cy="27889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6EB37-B007-40D0-AB29-19FF8FAB68F2}">
      <dsp:nvSpPr>
        <dsp:cNvPr id="0" name=""/>
        <dsp:cNvSpPr/>
      </dsp:nvSpPr>
      <dsp:spPr>
        <a:xfrm>
          <a:off x="3818269" y="4925243"/>
          <a:ext cx="2014375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Podpora samostatného bydlení </a:t>
          </a:r>
          <a:endParaRPr lang="cs-CZ" sz="2000" b="1" kern="1200" dirty="0"/>
        </a:p>
      </dsp:txBody>
      <dsp:txXfrm>
        <a:off x="3818269" y="4925243"/>
        <a:ext cx="2014375" cy="901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F8FD4-3BA9-4D49-B301-C120777662CB}">
      <dsp:nvSpPr>
        <dsp:cNvPr id="0" name=""/>
        <dsp:cNvSpPr/>
      </dsp:nvSpPr>
      <dsp:spPr>
        <a:xfrm>
          <a:off x="2613" y="116286"/>
          <a:ext cx="2548184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DOZP/DZR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3" y="116286"/>
        <a:ext cx="2548184" cy="777600"/>
      </dsp:txXfrm>
    </dsp:sp>
    <dsp:sp modelId="{99D26CE1-3E89-48C6-9D09-FEAA8EA0CB7D}">
      <dsp:nvSpPr>
        <dsp:cNvPr id="0" name=""/>
        <dsp:cNvSpPr/>
      </dsp:nvSpPr>
      <dsp:spPr>
        <a:xfrm>
          <a:off x="2613" y="907331"/>
          <a:ext cx="2548184" cy="5155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Pobytová služba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24 hodinová podpora vč. zdravotní péče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Lidé s nejvyšší mírou podpory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3" y="907331"/>
        <a:ext cx="2548184" cy="5155624"/>
      </dsp:txXfrm>
    </dsp:sp>
    <dsp:sp modelId="{65FA8E7F-9718-48B5-A8CC-0193D2589884}">
      <dsp:nvSpPr>
        <dsp:cNvPr id="0" name=""/>
        <dsp:cNvSpPr/>
      </dsp:nvSpPr>
      <dsp:spPr>
        <a:xfrm>
          <a:off x="2907543" y="129731"/>
          <a:ext cx="2548184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CHB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07543" y="129731"/>
        <a:ext cx="2548184" cy="777600"/>
      </dsp:txXfrm>
    </dsp:sp>
    <dsp:sp modelId="{69DAD140-91DD-457E-B993-136B3A891061}">
      <dsp:nvSpPr>
        <dsp:cNvPr id="0" name=""/>
        <dsp:cNvSpPr/>
      </dsp:nvSpPr>
      <dsp:spPr>
        <a:xfrm>
          <a:off x="2907543" y="907331"/>
          <a:ext cx="2548184" cy="5155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Pobytová služba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Provozní doba dle potřeb obyvatel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Lidé se střední až nižší mírou podpory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Není zajištěna zdravotní péče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07543" y="907331"/>
        <a:ext cx="2548184" cy="5155624"/>
      </dsp:txXfrm>
    </dsp:sp>
    <dsp:sp modelId="{DB3C5A16-06E1-42D0-93E4-2495D66AC7CA}">
      <dsp:nvSpPr>
        <dsp:cNvPr id="0" name=""/>
        <dsp:cNvSpPr/>
      </dsp:nvSpPr>
      <dsp:spPr>
        <a:xfrm>
          <a:off x="5812474" y="129731"/>
          <a:ext cx="2548184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PSB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12474" y="129731"/>
        <a:ext cx="2548184" cy="777600"/>
      </dsp:txXfrm>
    </dsp:sp>
    <dsp:sp modelId="{88E57461-5A3E-4EBC-94E7-89F130C49C98}">
      <dsp:nvSpPr>
        <dsp:cNvPr id="0" name=""/>
        <dsp:cNvSpPr/>
      </dsp:nvSpPr>
      <dsp:spPr>
        <a:xfrm>
          <a:off x="5812474" y="907331"/>
          <a:ext cx="2548184" cy="5155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Lidé žijí ve vlastní domácnosti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Terénní služba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Nefunguje v noci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Lidé s nižší mírou podpory</a:t>
          </a:r>
          <a:endParaRPr lang="cs-CZ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12474" y="907331"/>
        <a:ext cx="2548184" cy="5155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3E40-E5B6-488B-B644-55D75BCDDC93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D4475-2AFB-49D3-9D08-D68FB96CD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3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25.06.2018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548" y="4365104"/>
            <a:ext cx="7772400" cy="1595263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/>
            </a:r>
            <a:br>
              <a:rPr lang="cs-CZ" sz="4800" dirty="0" smtClean="0">
                <a:solidFill>
                  <a:schemeClr val="tx1"/>
                </a:solidFill>
              </a:rPr>
            </a:br>
            <a:r>
              <a:rPr lang="cs-CZ" sz="4800" dirty="0">
                <a:solidFill>
                  <a:schemeClr val="tx1"/>
                </a:solidFill>
              </a:rPr>
              <a:t/>
            </a:r>
            <a:br>
              <a:rPr lang="cs-CZ" sz="4800" dirty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Příležitosti bydlení pro lidi 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s mentálním znevýhodněním nebo duševním onemocněním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745"/>
            <a:ext cx="838842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Komu je chráněné bydlení určeno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Lidé se </a:t>
            </a:r>
            <a:r>
              <a:rPr lang="cs-CZ" b="1" dirty="0" smtClean="0">
                <a:solidFill>
                  <a:schemeClr val="tx1"/>
                </a:solidFill>
              </a:rPr>
              <a:t>střední mírou potřebné podpory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Nepotřebují nepřetržitou podporu a péči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Provozní doba – podle lidí, kteří v CHB bydlí (je možný i noční provoz)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Není zde přítomen zdravotník, ale lze zajistit externě (např. </a:t>
            </a:r>
            <a:r>
              <a:rPr lang="cs-CZ" dirty="0" err="1" smtClean="0">
                <a:solidFill>
                  <a:schemeClr val="tx1"/>
                </a:solidFill>
              </a:rPr>
              <a:t>home</a:t>
            </a:r>
            <a:r>
              <a:rPr lang="cs-CZ" dirty="0" smtClean="0">
                <a:solidFill>
                  <a:schemeClr val="tx1"/>
                </a:solidFill>
              </a:rPr>
              <a:t> care)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Možnost vaření, uklízení, praní, starost o domácnost, nakupování ... 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CHB nabízí?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Ubytování </a:t>
            </a:r>
            <a:r>
              <a:rPr lang="cs-CZ" dirty="0" smtClean="0">
                <a:solidFill>
                  <a:schemeClr val="tx1"/>
                </a:solidFill>
              </a:rPr>
              <a:t>vč</a:t>
            </a:r>
            <a:r>
              <a:rPr lang="cs-CZ" dirty="0">
                <a:solidFill>
                  <a:schemeClr val="tx1"/>
                </a:solidFill>
              </a:rPr>
              <a:t>. úklidu a </a:t>
            </a:r>
            <a:r>
              <a:rPr lang="cs-CZ" dirty="0" smtClean="0">
                <a:solidFill>
                  <a:schemeClr val="tx1"/>
                </a:solidFill>
              </a:rPr>
              <a:t>praní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pokud to člověk nezvládá sám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Stravu - 3 </a:t>
            </a:r>
            <a:r>
              <a:rPr lang="cs-CZ" dirty="0">
                <a:solidFill>
                  <a:schemeClr val="tx1"/>
                </a:solidFill>
              </a:rPr>
              <a:t>hlavní jídla </a:t>
            </a:r>
            <a:r>
              <a:rPr lang="cs-CZ" dirty="0" smtClean="0">
                <a:solidFill>
                  <a:schemeClr val="tx1"/>
                </a:solidFill>
              </a:rPr>
              <a:t>denně – pokud si člověk nevaří sám nebo s podporou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Podporu v péči </a:t>
            </a:r>
            <a:r>
              <a:rPr lang="cs-CZ" dirty="0">
                <a:solidFill>
                  <a:schemeClr val="tx1"/>
                </a:solidFill>
              </a:rPr>
              <a:t>o sebe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Není zde zdravotní </a:t>
            </a:r>
            <a:r>
              <a:rPr lang="cs-CZ" dirty="0" smtClean="0">
                <a:solidFill>
                  <a:schemeClr val="tx1"/>
                </a:solidFill>
              </a:rPr>
              <a:t>personál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Podpora samostatného bydlení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122" y="2852936"/>
            <a:ext cx="4194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Terénní služba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Asistenti dochází do domácností podporovaných osob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Byty, domy...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51" y="3284984"/>
            <a:ext cx="4389297" cy="31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V čem nejčastěji PSB podporuje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Starost o </a:t>
            </a:r>
            <a:r>
              <a:rPr lang="cs-CZ" b="1" dirty="0" smtClean="0">
                <a:solidFill>
                  <a:schemeClr val="tx1"/>
                </a:solidFill>
              </a:rPr>
              <a:t>domácnost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Zajištění </a:t>
            </a:r>
            <a:r>
              <a:rPr lang="cs-CZ" b="1" dirty="0" smtClean="0">
                <a:solidFill>
                  <a:schemeClr val="tx1"/>
                </a:solidFill>
              </a:rPr>
              <a:t>stravy</a:t>
            </a:r>
            <a:r>
              <a:rPr lang="cs-CZ" dirty="0" smtClean="0">
                <a:solidFill>
                  <a:schemeClr val="tx1"/>
                </a:solidFill>
              </a:rPr>
              <a:t> (vaření, nákupy, sestavování jídelníčku, nákupního seznamu, doprovody do obchodu)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Hospodaření</a:t>
            </a:r>
            <a:r>
              <a:rPr lang="cs-CZ" dirty="0" smtClean="0">
                <a:solidFill>
                  <a:schemeClr val="tx1"/>
                </a:solidFill>
              </a:rPr>
              <a:t> s penězi (vytvoření osobního měsíčního rozpočtu, aktivní spolupráce s opatrovníky apod.)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Podpora v oblasti starosti o své </a:t>
            </a:r>
            <a:r>
              <a:rPr lang="cs-CZ" b="1" dirty="0" smtClean="0">
                <a:solidFill>
                  <a:schemeClr val="tx1"/>
                </a:solidFill>
              </a:rPr>
              <a:t>zdraví</a:t>
            </a:r>
            <a:r>
              <a:rPr lang="cs-CZ" dirty="0" smtClean="0">
                <a:solidFill>
                  <a:schemeClr val="tx1"/>
                </a:solidFill>
              </a:rPr>
              <a:t> (lékaři, prohlídky, užívání léků)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Podpora při obhajování </a:t>
            </a:r>
            <a:r>
              <a:rPr lang="cs-CZ" b="1" dirty="0" smtClean="0">
                <a:solidFill>
                  <a:schemeClr val="tx1"/>
                </a:solidFill>
              </a:rPr>
              <a:t>práv a zájmů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Soužití</a:t>
            </a:r>
            <a:r>
              <a:rPr lang="cs-CZ" dirty="0" smtClean="0">
                <a:solidFill>
                  <a:schemeClr val="tx1"/>
                </a:solidFill>
              </a:rPr>
              <a:t> se sousedy, s okolím, s partnerem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Podpora v oblasti </a:t>
            </a:r>
            <a:r>
              <a:rPr lang="cs-CZ" b="1" dirty="0" smtClean="0">
                <a:solidFill>
                  <a:schemeClr val="tx1"/>
                </a:solidFill>
              </a:rPr>
              <a:t>práce</a:t>
            </a:r>
            <a:r>
              <a:rPr lang="cs-CZ" dirty="0" smtClean="0">
                <a:solidFill>
                  <a:schemeClr val="tx1"/>
                </a:solidFill>
              </a:rPr>
              <a:t> (udržení pracovního místa)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7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Provozní doba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 – Ne </a:t>
            </a:r>
            <a:r>
              <a:rPr lang="cs-CZ" dirty="0" smtClean="0">
                <a:solidFill>
                  <a:schemeClr val="tx1"/>
                </a:solidFill>
              </a:rPr>
              <a:t>					6,30 – 20,00 h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Standardně</a:t>
            </a:r>
            <a:r>
              <a:rPr lang="cs-CZ" dirty="0" smtClean="0">
                <a:solidFill>
                  <a:schemeClr val="tx1"/>
                </a:solidFill>
              </a:rPr>
              <a:t> využívaná podpora	8,00 – 16,00 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Výjimečně</a:t>
            </a:r>
            <a:r>
              <a:rPr lang="cs-CZ" dirty="0" smtClean="0">
                <a:solidFill>
                  <a:schemeClr val="tx1"/>
                </a:solidFill>
              </a:rPr>
              <a:t> – možno dohodnout i jinou dobu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Jak se služba platí?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Platí se za </a:t>
            </a:r>
            <a:r>
              <a:rPr lang="cs-CZ" b="1" dirty="0" smtClean="0">
                <a:solidFill>
                  <a:schemeClr val="tx1"/>
                </a:solidFill>
              </a:rPr>
              <a:t>minutu</a:t>
            </a:r>
            <a:r>
              <a:rPr lang="cs-CZ" dirty="0" smtClean="0">
                <a:solidFill>
                  <a:schemeClr val="tx1"/>
                </a:solidFill>
              </a:rPr>
              <a:t> poskytnuté podpory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Eviduje</a:t>
            </a:r>
            <a:r>
              <a:rPr lang="cs-CZ" dirty="0" smtClean="0">
                <a:solidFill>
                  <a:schemeClr val="tx1"/>
                </a:solidFill>
              </a:rPr>
              <a:t> se po minutách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 x měsíčně </a:t>
            </a:r>
            <a:r>
              <a:rPr lang="cs-CZ" b="1" dirty="0" smtClean="0">
                <a:solidFill>
                  <a:schemeClr val="tx1"/>
                </a:solidFill>
              </a:rPr>
              <a:t>vyúčtování</a:t>
            </a:r>
            <a:r>
              <a:rPr lang="cs-CZ" dirty="0" smtClean="0">
                <a:solidFill>
                  <a:schemeClr val="tx1"/>
                </a:solidFill>
              </a:rPr>
              <a:t> minut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Max. 130</a:t>
            </a:r>
            <a:r>
              <a:rPr lang="cs-CZ" dirty="0" smtClean="0">
                <a:solidFill>
                  <a:schemeClr val="tx1"/>
                </a:solidFill>
              </a:rPr>
              <a:t> Kč/hod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Snížení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úhrady</a:t>
            </a:r>
            <a:r>
              <a:rPr lang="cs-CZ" dirty="0" smtClean="0">
                <a:solidFill>
                  <a:schemeClr val="tx1"/>
                </a:solidFill>
              </a:rPr>
              <a:t> na výši příspěvku na péči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528" y="3861048"/>
            <a:ext cx="2770272" cy="2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368712"/>
              </p:ext>
            </p:extLst>
          </p:nvPr>
        </p:nvGraphicFramePr>
        <p:xfrm>
          <a:off x="457200" y="332656"/>
          <a:ext cx="83632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následné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§ 64 Zákona o sociálních službách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Služby </a:t>
            </a:r>
            <a:r>
              <a:rPr lang="cs-CZ" dirty="0">
                <a:solidFill>
                  <a:schemeClr val="tx1"/>
                </a:solidFill>
              </a:rPr>
              <a:t>následné péče jsou ambulantní nebo pobytové služby poskytované osobám </a:t>
            </a:r>
            <a:r>
              <a:rPr lang="cs-CZ" b="1" dirty="0">
                <a:solidFill>
                  <a:schemeClr val="tx1"/>
                </a:solidFill>
              </a:rPr>
              <a:t>s chronickým duševním onemocněním</a:t>
            </a:r>
            <a:r>
              <a:rPr lang="cs-CZ" dirty="0">
                <a:solidFill>
                  <a:schemeClr val="tx1"/>
                </a:solidFill>
              </a:rPr>
              <a:t> a osobám závislým na návykových látkách, které absolvovaly lůžkovou péči ve zdravotnickém zařízení, absolvovaly ambulantní léčbu nebo se jí podrobují, nebo osobám, které abstinují.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3492"/>
              </p:ext>
            </p:extLst>
          </p:nvPr>
        </p:nvGraphicFramePr>
        <p:xfrm>
          <a:off x="395536" y="0"/>
          <a:ext cx="87484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 rot="20097120">
            <a:off x="253136" y="125812"/>
            <a:ext cx="2814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Možnosti bydlení </a:t>
            </a:r>
          </a:p>
          <a:p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 podporou</a:t>
            </a:r>
            <a:endParaRPr lang="cs-CZ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60020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Domov pro osoby se zdravotním </a:t>
            </a:r>
            <a:r>
              <a:rPr lang="cs-CZ" sz="4000" dirty="0" smtClean="0">
                <a:solidFill>
                  <a:schemeClr val="tx1"/>
                </a:solidFill>
              </a:rPr>
              <a:t>postižením (domov se zvláštním režimem) 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Pobytová </a:t>
            </a:r>
            <a:r>
              <a:rPr lang="cs-CZ" dirty="0" smtClean="0">
                <a:solidFill>
                  <a:schemeClr val="tx1"/>
                </a:solidFill>
              </a:rPr>
              <a:t>sociální služba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Většinou s větší kapacitou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Určená lidem s nejvyšší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potřebou podpory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855748"/>
            <a:ext cx="2775570" cy="441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Ústavní služba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340768"/>
            <a:ext cx="4931419" cy="49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>
                <a:solidFill>
                  <a:schemeClr val="tx1"/>
                </a:solidFill>
              </a:rPr>
              <a:t>Kapacita 76 osob, </a:t>
            </a:r>
            <a:br>
              <a:rPr lang="cs-CZ" sz="4400" dirty="0" smtClean="0">
                <a:solidFill>
                  <a:schemeClr val="tx1"/>
                </a:solidFill>
              </a:rPr>
            </a:br>
            <a:r>
              <a:rPr lang="cs-CZ" sz="4400" dirty="0" smtClean="0">
                <a:solidFill>
                  <a:schemeClr val="tx1"/>
                </a:solidFill>
              </a:rPr>
              <a:t>z toho 70 mužů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72816"/>
            <a:ext cx="4913981" cy="49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DOZP s menší kapacitou – 18 osob, bytové jednotky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128792" cy="3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Co DOZP nabízí?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Ubytování (vč. úklidu a praní)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Stravu (3 hlavní jídla denně)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Péči o sebe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Péči zdravotního personálu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Volnočasové aktivity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Komu je DOZP určen?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Lidem s </a:t>
            </a:r>
            <a:r>
              <a:rPr lang="cs-CZ" b="1" dirty="0" smtClean="0">
                <a:solidFill>
                  <a:schemeClr val="tx1"/>
                </a:solidFill>
              </a:rPr>
              <a:t>nejvyšší</a:t>
            </a:r>
            <a:r>
              <a:rPr lang="cs-CZ" dirty="0" smtClean="0">
                <a:solidFill>
                  <a:schemeClr val="tx1"/>
                </a:solidFill>
              </a:rPr>
              <a:t> mírou podpory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Potřeba podpory </a:t>
            </a:r>
            <a:r>
              <a:rPr lang="cs-CZ" b="1" dirty="0" smtClean="0">
                <a:solidFill>
                  <a:schemeClr val="tx1"/>
                </a:solidFill>
              </a:rPr>
              <a:t>ve dne i v noci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24 hodinová</a:t>
            </a:r>
            <a:r>
              <a:rPr lang="cs-CZ" dirty="0" smtClean="0">
                <a:solidFill>
                  <a:schemeClr val="tx1"/>
                </a:solidFill>
              </a:rPr>
              <a:t> přítomnost pracovníků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Podpora a dohled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Dostupná </a:t>
            </a:r>
            <a:r>
              <a:rPr lang="cs-CZ" b="1" dirty="0" smtClean="0">
                <a:solidFill>
                  <a:schemeClr val="tx1"/>
                </a:solidFill>
              </a:rPr>
              <a:t>zdravotní péče </a:t>
            </a:r>
            <a:r>
              <a:rPr lang="cs-CZ" dirty="0" smtClean="0">
                <a:solidFill>
                  <a:schemeClr val="tx1"/>
                </a:solidFill>
              </a:rPr>
              <a:t>24 hodin denně (zákonná povinnost)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Chráněné bydlení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Pobytová služba s nižší kapacitou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domě nebo bytě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Samostatné domácnosti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570377"/>
            <a:ext cx="3907135" cy="2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318</TotalTime>
  <Words>462</Words>
  <Application>Microsoft Office PowerPoint</Application>
  <PresentationFormat>Předvádění na obrazovce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Palatino Linotype</vt:lpstr>
      <vt:lpstr>Exekutivní</vt:lpstr>
      <vt:lpstr>  Příležitosti bydlení pro lidi  s mentálním znevýhodněním nebo duševním onemocněním</vt:lpstr>
      <vt:lpstr>Prezentace aplikace PowerPoint</vt:lpstr>
      <vt:lpstr>Domov pro osoby se zdravotním postižením (domov se zvláštním režimem) </vt:lpstr>
      <vt:lpstr>Ústavní služba </vt:lpstr>
      <vt:lpstr>Kapacita 76 osob,  z toho 70 mužů</vt:lpstr>
      <vt:lpstr>DOZP s menší kapacitou – 18 osob, bytové jednotky</vt:lpstr>
      <vt:lpstr>Co DOZP nabízí?</vt:lpstr>
      <vt:lpstr>Komu je DOZP určen?</vt:lpstr>
      <vt:lpstr>Chráněné bydlení </vt:lpstr>
      <vt:lpstr>Komu je chráněné bydlení určeno</vt:lpstr>
      <vt:lpstr>Co CHB nabízí?</vt:lpstr>
      <vt:lpstr>Podpora samostatného bydlení</vt:lpstr>
      <vt:lpstr>Terénní služba</vt:lpstr>
      <vt:lpstr>V čem nejčastěji PSB podporuje</vt:lpstr>
      <vt:lpstr>Provozní doba</vt:lpstr>
      <vt:lpstr>Jak se služba platí?</vt:lpstr>
      <vt:lpstr>Prezentace aplikace PowerPoint</vt:lpstr>
      <vt:lpstr>Služby následné péče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samostatného bydlení JINAK</dc:title>
  <dc:creator>Kateřina Krčmářová</dc:creator>
  <cp:lastModifiedBy>Lenka Doupalova</cp:lastModifiedBy>
  <cp:revision>40</cp:revision>
  <dcterms:created xsi:type="dcterms:W3CDTF">2018-01-25T09:09:40Z</dcterms:created>
  <dcterms:modified xsi:type="dcterms:W3CDTF">2018-06-25T11:03:49Z</dcterms:modified>
</cp:coreProperties>
</file>