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84" r:id="rId4"/>
    <p:sldId id="281" r:id="rId5"/>
    <p:sldId id="257" r:id="rId6"/>
    <p:sldId id="275" r:id="rId7"/>
    <p:sldId id="259" r:id="rId8"/>
    <p:sldId id="260" r:id="rId9"/>
    <p:sldId id="261" r:id="rId10"/>
    <p:sldId id="262" r:id="rId11"/>
    <p:sldId id="264" r:id="rId12"/>
    <p:sldId id="265" r:id="rId13"/>
    <p:sldId id="270" r:id="rId14"/>
    <p:sldId id="271" r:id="rId15"/>
    <p:sldId id="273" r:id="rId16"/>
    <p:sldId id="263" r:id="rId17"/>
    <p:sldId id="267" r:id="rId18"/>
    <p:sldId id="272" r:id="rId19"/>
    <p:sldId id="283" r:id="rId20"/>
    <p:sldId id="312" r:id="rId21"/>
    <p:sldId id="269" r:id="rId22"/>
    <p:sldId id="313" r:id="rId23"/>
    <p:sldId id="314" r:id="rId24"/>
    <p:sldId id="315" r:id="rId25"/>
    <p:sldId id="274" r:id="rId26"/>
    <p:sldId id="282" r:id="rId27"/>
    <p:sldId id="30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bor Molnar" initials="TM" lastIdx="1" clrIdx="0">
    <p:extLst>
      <p:ext uri="{19B8F6BF-5375-455C-9EA6-DF929625EA0E}">
        <p15:presenceInfo xmlns:p15="http://schemas.microsoft.com/office/powerpoint/2012/main" userId="29cb0281197533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4660" autoAdjust="0"/>
  </p:normalViewPr>
  <p:slideViewPr>
    <p:cSldViewPr snapToGrid="0" snapToObjects="1">
      <p:cViewPr varScale="1">
        <p:scale>
          <a:sx n="114" d="100"/>
          <a:sy n="114" d="100"/>
        </p:scale>
        <p:origin x="152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lna\OneDrive\JRK\40-Account%20management\Ko&#353;eca\Vysledky\Porovnanie%201%20a&#382;%206_2018%20a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2000"/>
              <a:t>Zmesový</a:t>
            </a:r>
            <a:r>
              <a:rPr lang="sk-SK" sz="2000" baseline="0"/>
              <a:t> odpad od zavedenia evidencie (tony)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'Porovnanie 1-6 2018 a 2019'!$AH$3:$AI$3</c:f>
              <c:strCache>
                <c:ptCount val="2"/>
                <c:pt idx="1">
                  <c:v>ZKO Apr-Aug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FC-416D-BBF0-7EBDD32B849D}"/>
              </c:ext>
            </c:extLst>
          </c:dPt>
          <c:dPt>
            <c:idx val="1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FC-416D-BBF0-7EBDD32B849D}"/>
              </c:ext>
            </c:extLst>
          </c:dPt>
          <c:dPt>
            <c:idx val="2"/>
            <c:invertIfNegative val="0"/>
            <c:bubble3D val="0"/>
            <c:spPr>
              <a:solidFill>
                <a:srgbClr val="D32E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FC-416D-BBF0-7EBDD32B849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'Porovnanie 1-6 2018 a 2019'!$AJ$2:$AL$2</c:f>
              <c:strCache>
                <c:ptCount val="3"/>
                <c:pt idx="0">
                  <c:v>2017 apr-aug</c:v>
                </c:pt>
                <c:pt idx="1">
                  <c:v>2018 apr-aug</c:v>
                </c:pt>
                <c:pt idx="2">
                  <c:v>2019 apr-aug</c:v>
                </c:pt>
              </c:strCache>
            </c:strRef>
          </c:cat>
          <c:val>
            <c:numRef>
              <c:f>'Porovnanie 1-6 2018 a 2019'!$AJ$3:$AL$3</c:f>
              <c:numCache>
                <c:formatCode>General</c:formatCode>
                <c:ptCount val="3"/>
                <c:pt idx="0">
                  <c:v>170.44</c:v>
                </c:pt>
                <c:pt idx="1">
                  <c:v>183.60000000000002</c:v>
                </c:pt>
                <c:pt idx="2">
                  <c:v>147.24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FC-416D-BBF0-7EBDD32B8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891680"/>
        <c:axId val="775883448"/>
      </c:barChart>
      <c:catAx>
        <c:axId val="77589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5883448"/>
        <c:crosses val="autoZero"/>
        <c:auto val="1"/>
        <c:lblAlgn val="ctr"/>
        <c:lblOffset val="100"/>
        <c:noMultiLvlLbl val="0"/>
      </c:catAx>
      <c:valAx>
        <c:axId val="775883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589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82000"/>
      </a:schemeClr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0T08:53:14.180" idx="1">
    <p:pos x="7680" y="-8"/>
    <p:text>doplniť rok 2017 (apr-aug) + doplniť vývoj miery triedenia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C3D4F-E08B-44AC-BD1D-960FD0F3AB37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6C131-306D-40CE-862A-134B79FEEF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72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6C131-306D-40CE-862A-134B79FEEF9D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380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9D58D-91C3-B441-83F7-3D824623F3A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2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6C131-306D-40CE-862A-134B79FEEF9D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7419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37037AA1-ADA4-4437-8C17-A021E18F1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120125B3-3C48-422A-9CAB-24E456924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Nejprve jsme testovali na menších obcích, abychom si ověřili, jak bude systém fungovat. Například v Prostřední Bečvě…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FA3653-9B44-4CF2-9D4A-A78EB7FD2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0595E8-30C3-4971-88AF-A8C42C44A5A6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solidFill>
                  <a:srgbClr val="FF0000"/>
                </a:solidFill>
              </a:rPr>
              <a:t>Prekvapujúce odhalenia:</a:t>
            </a:r>
          </a:p>
          <a:p>
            <a:r>
              <a:rPr lang="sk-SK" dirty="0"/>
              <a:t>boli v používaní nedovolené typy nádob</a:t>
            </a:r>
          </a:p>
          <a:p>
            <a:r>
              <a:rPr lang="sk-SK" dirty="0"/>
              <a:t>zbery ZKO využívali aj neprihlásení platcovia</a:t>
            </a:r>
          </a:p>
          <a:p>
            <a:r>
              <a:rPr lang="sk-SK" dirty="0"/>
              <a:t>viaceré nádoby boli nespôsobilé na zber ZKO</a:t>
            </a:r>
          </a:p>
          <a:p>
            <a:r>
              <a:rPr lang="sk-SK" dirty="0"/>
              <a:t>viaceré nádoby sa vyprázdňovali a vyprázdňujú poloprázdne</a:t>
            </a:r>
          </a:p>
          <a:p>
            <a:r>
              <a:rPr lang="sk-SK" dirty="0"/>
              <a:t>nesúlad medzi evidenciou obyvateľstva a skutočným pobytom osôb</a:t>
            </a:r>
          </a:p>
          <a:p>
            <a:r>
              <a:rPr lang="sk-SK" dirty="0"/>
              <a:t>veľmi nízke percento neoznačených, alebo chybne označených vriec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>
                <a:solidFill>
                  <a:srgbClr val="FF0000"/>
                </a:solidFill>
              </a:rPr>
              <a:t>Názor občanov:</a:t>
            </a:r>
          </a:p>
          <a:p>
            <a:r>
              <a:rPr lang="sk-SK" dirty="0"/>
              <a:t>verejnosť nový systém ELWIS akceptuje</a:t>
            </a:r>
          </a:p>
          <a:p>
            <a:r>
              <a:rPr lang="sk-SK" dirty="0"/>
              <a:t>nie je nárast čiernych skládok odpadov, resp. domáceho spaľovania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>
                <a:solidFill>
                  <a:srgbClr val="FF0000"/>
                </a:solidFill>
              </a:rPr>
              <a:t>ČO ĎALEJ:</a:t>
            </a:r>
          </a:p>
          <a:p>
            <a:r>
              <a:rPr lang="sk-SK" sz="1200" dirty="0"/>
              <a:t>Nastavenie motivačných poplatkov za KO</a:t>
            </a:r>
          </a:p>
          <a:p>
            <a:r>
              <a:rPr lang="sk-SK" sz="1200" dirty="0"/>
              <a:t>Cielená a adresná práca s verejnosťou + kontroly</a:t>
            </a:r>
          </a:p>
          <a:p>
            <a:r>
              <a:rPr lang="sk-SK" sz="1200" dirty="0"/>
              <a:t>Rozšírenie el. evidencie na školské zbery a mobilný výkup papiera</a:t>
            </a:r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F05F9-F60B-433A-A737-FEA7E135C04E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33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9D58D-91C3-B441-83F7-3D824623F3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2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49500"/>
            <a:ext cx="7772400" cy="1250950"/>
          </a:xfrm>
          <a:prstGeom prst="rect">
            <a:avLst/>
          </a:prstGeom>
        </p:spPr>
        <p:txBody>
          <a:bodyPr/>
          <a:lstStyle>
            <a:lvl1pPr>
              <a:defRPr lang="sk-SK" sz="40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6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315200" y="301925"/>
            <a:ext cx="1725283" cy="940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40" y="-85174"/>
            <a:ext cx="1414133" cy="15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>
              <a:buFontTx/>
              <a:buBlip>
                <a:blip r:embed="rId3"/>
              </a:buBlip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dgs_2018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6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881" y="3073401"/>
            <a:ext cx="6948487" cy="876300"/>
          </a:xfrm>
          <a:prstGeom prst="rect">
            <a:avLst/>
          </a:prstGeom>
        </p:spPr>
        <p:txBody>
          <a:bodyPr anchor="t"/>
          <a:lstStyle>
            <a:lvl1pPr algn="l">
              <a:defRPr lang="sk-SK" sz="3600" b="1" kern="1200" dirty="0" smtClean="0">
                <a:solidFill>
                  <a:schemeClr val="bg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3" name="Picture 2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6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4581" y="20841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Open Sans"/>
                <a:cs typeface="Open Sans"/>
              </a:defRPr>
            </a:lvl1pPr>
            <a:lvl2pPr>
              <a:defRPr sz="2400">
                <a:latin typeface="Open Sans"/>
                <a:cs typeface="Open Sans"/>
              </a:defRPr>
            </a:lvl2pPr>
            <a:lvl3pPr>
              <a:defRPr sz="2000">
                <a:latin typeface="Open Sans"/>
                <a:cs typeface="Open Sans"/>
              </a:defRPr>
            </a:lvl3pPr>
            <a:lvl4pPr>
              <a:defRPr sz="1800">
                <a:latin typeface="Open Sans"/>
                <a:cs typeface="Open Sans"/>
              </a:defRPr>
            </a:lvl4pPr>
            <a:lvl5pPr>
              <a:defRPr sz="1800"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Open Sans"/>
                <a:cs typeface="Open Sans"/>
              </a:defRPr>
            </a:lvl1pPr>
            <a:lvl2pPr>
              <a:defRPr sz="2400">
                <a:latin typeface="Open Sans"/>
                <a:cs typeface="Open Sans"/>
              </a:defRPr>
            </a:lvl2pPr>
            <a:lvl3pPr>
              <a:defRPr sz="2000">
                <a:latin typeface="Open Sans"/>
                <a:cs typeface="Open Sans"/>
              </a:defRPr>
            </a:lvl3pPr>
            <a:lvl4pPr>
              <a:defRPr sz="1800">
                <a:latin typeface="Open Sans"/>
                <a:cs typeface="Open Sans"/>
              </a:defRPr>
            </a:lvl4pPr>
            <a:lvl5pPr>
              <a:defRPr sz="1800">
                <a:latin typeface="Open Sans"/>
                <a:cs typeface="Open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Open Sans"/>
                <a:cs typeface="Open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/>
                <a:cs typeface="Open Sans"/>
              </a:defRPr>
            </a:lvl1pPr>
            <a:lvl2pPr>
              <a:defRPr sz="2000">
                <a:latin typeface="Open Sans"/>
                <a:cs typeface="Open Sans"/>
              </a:defRPr>
            </a:lvl2pPr>
            <a:lvl3pPr>
              <a:defRPr sz="1800">
                <a:latin typeface="Open Sans"/>
                <a:cs typeface="Open Sans"/>
              </a:defRPr>
            </a:lvl3pPr>
            <a:lvl4pPr>
              <a:defRPr sz="1600">
                <a:latin typeface="Open Sans"/>
                <a:cs typeface="Open Sans"/>
              </a:defRPr>
            </a:lvl4pPr>
            <a:lvl5pPr>
              <a:defRPr sz="1600">
                <a:latin typeface="Open Sans"/>
                <a:cs typeface="Open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Open Sans"/>
                <a:cs typeface="Open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Open Sans"/>
                <a:cs typeface="Open Sans"/>
              </a:defRPr>
            </a:lvl1pPr>
            <a:lvl2pPr>
              <a:defRPr sz="2000">
                <a:latin typeface="Open Sans"/>
                <a:cs typeface="Open Sans"/>
              </a:defRPr>
            </a:lvl2pPr>
            <a:lvl3pPr>
              <a:defRPr sz="1800">
                <a:latin typeface="Open Sans"/>
                <a:cs typeface="Open Sans"/>
              </a:defRPr>
            </a:lvl3pPr>
            <a:lvl4pPr>
              <a:defRPr sz="1600">
                <a:latin typeface="Open Sans"/>
                <a:cs typeface="Open Sans"/>
              </a:defRPr>
            </a:lvl4pPr>
            <a:lvl5pPr>
              <a:defRPr sz="1600">
                <a:latin typeface="Open Sans"/>
                <a:cs typeface="Open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9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3212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sk-SK" dirty="0"/>
              <a:t>Click to edit Master text styles</a:t>
            </a:r>
          </a:p>
          <a:p>
            <a:pPr lvl="1"/>
            <a:r>
              <a:rPr lang="sk-SK" dirty="0"/>
              <a:t>Second level</a:t>
            </a:r>
          </a:p>
          <a:p>
            <a:pPr lvl="2"/>
            <a:r>
              <a:rPr lang="sk-SK" dirty="0"/>
              <a:t>Third level</a:t>
            </a:r>
          </a:p>
          <a:p>
            <a:pPr lvl="3"/>
            <a:r>
              <a:rPr lang="sk-SK" dirty="0"/>
              <a:t>Fourth level</a:t>
            </a:r>
          </a:p>
          <a:p>
            <a:pPr lvl="4"/>
            <a:r>
              <a:rPr lang="sk-SK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6" name="Picture 5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2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Vertical Title 13"/>
          <p:cNvSpPr>
            <a:spLocks noGrp="1"/>
          </p:cNvSpPr>
          <p:nvPr>
            <p:ph type="title" orient="vert"/>
          </p:nvPr>
        </p:nvSpPr>
        <p:spPr>
          <a:xfrm>
            <a:off x="6629400" y="1426892"/>
            <a:ext cx="1490672" cy="4280675"/>
          </a:xfrm>
          <a:prstGeom prst="rect">
            <a:avLst/>
          </a:prstGeom>
        </p:spPr>
        <p:txBody>
          <a:bodyPr vert="eaVert"/>
          <a:lstStyle>
            <a:lvl1pPr>
              <a:defRPr sz="3200">
                <a:latin typeface="Open Sans"/>
                <a:cs typeface="Open Sans"/>
              </a:defRPr>
            </a:lvl1pPr>
          </a:lstStyle>
          <a:p>
            <a:r>
              <a:rPr lang="sk-SK" dirty="0"/>
              <a:t>Click to edit Master title style</a:t>
            </a:r>
            <a:endParaRPr lang="en-US" dirty="0"/>
          </a:p>
        </p:txBody>
      </p:sp>
      <p:pic>
        <p:nvPicPr>
          <p:cNvPr id="7" name="Picture 6" descr="sdgs_2018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9" y="6126162"/>
            <a:ext cx="782021" cy="5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4ABD-B5DA-3D4A-8D48-42497DB813C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71888-66F5-E24E-B96E-C2A99875A8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368300" y="1358900"/>
            <a:ext cx="8318500" cy="4767263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Tx/>
              <a:buBlip>
                <a:blip r:embed="rId1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3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4" r:id="rId7"/>
    <p:sldLayoutId id="2147483655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hytreodpady.cz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1.tiff"/><Relationship Id="rId7" Type="http://schemas.openxmlformats.org/officeDocument/2006/relationships/image" Target="../media/image24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/>
              <a:t>Optimalizace</a:t>
            </a:r>
            <a:r>
              <a:rPr lang="en-US" sz="4800" dirty="0"/>
              <a:t> </a:t>
            </a:r>
            <a:r>
              <a:rPr lang="en-US" sz="4800" dirty="0" err="1"/>
              <a:t>odpadového</a:t>
            </a:r>
            <a:r>
              <a:rPr lang="en-US" sz="4800" dirty="0"/>
              <a:t> </a:t>
            </a:r>
            <a:r>
              <a:rPr lang="en-US" sz="4800" dirty="0" err="1"/>
              <a:t>hospodářství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543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A660C2-7E60-4770-AC80-50A8285D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328" y="1636236"/>
            <a:ext cx="3562152" cy="373078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stA="22000" endPos="66000" dist="50800" dir="5400000" sy="-100000" algn="bl" rotWithShape="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C4029A-CDD4-2C4C-A719-7B91294E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4.Sběrný dvůr – vše v jednom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9245FF-3D1C-504C-8405-06374D29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80" y="1490980"/>
            <a:ext cx="8318500" cy="4767263"/>
          </a:xfrm>
        </p:spPr>
        <p:txBody>
          <a:bodyPr/>
          <a:lstStyle/>
          <a:p>
            <a:r>
              <a:rPr lang="cs-CZ" sz="1800" dirty="0"/>
              <a:t>ECONIT lze používat i jako nástroj pro skladové hospodářství sběrného dvora včetně jeho využití obyvateli</a:t>
            </a:r>
          </a:p>
          <a:p>
            <a:r>
              <a:rPr lang="cs-CZ" sz="1800" dirty="0"/>
              <a:t>Příjem odpadu - dle domácností, firem, obcí apod.</a:t>
            </a:r>
          </a:p>
          <a:p>
            <a:r>
              <a:rPr lang="cs-CZ" sz="1800" dirty="0"/>
              <a:t>Možnost propojení terminálu s mostní, můstkovou či jeřábovou váhou</a:t>
            </a:r>
          </a:p>
          <a:p>
            <a:r>
              <a:rPr lang="cs-CZ" sz="1800" dirty="0"/>
              <a:t>Výdej odpadu - evidence odvozu odpadu na koncová zařízení</a:t>
            </a:r>
          </a:p>
          <a:p>
            <a:r>
              <a:rPr lang="cs-CZ" sz="1800" dirty="0"/>
              <a:t>Databáze zákazníků - občanů. firem. obcí apod.</a:t>
            </a:r>
          </a:p>
          <a:p>
            <a:r>
              <a:rPr lang="cs-CZ" sz="1800" dirty="0"/>
              <a:t>Databáze firem, které odpad odvážejí - odběratelé odpadu</a:t>
            </a:r>
          </a:p>
          <a:p>
            <a:r>
              <a:rPr lang="cs-CZ" sz="1800" dirty="0"/>
              <a:t>Aktuální skladové stavy odpadů</a:t>
            </a:r>
          </a:p>
          <a:p>
            <a:r>
              <a:rPr lang="cs-CZ" sz="1800" dirty="0"/>
              <a:t>Evidence nebezpečných odpadů</a:t>
            </a:r>
          </a:p>
          <a:p>
            <a:r>
              <a:rPr lang="cs-CZ" sz="1800" dirty="0"/>
              <a:t>Napojení na SEPNO přímo přes ECONIT - Povinnost ohlašování přepravy nebezpečných odpadů v souladu s §40 zákona č. 185/2001 Sb.</a:t>
            </a:r>
          </a:p>
          <a:p>
            <a:r>
              <a:rPr lang="cs-CZ" sz="1800" dirty="0"/>
              <a:t>Identifikační listy nebezpečných odpadů s možností tisku listů i etiket na nádoby</a:t>
            </a:r>
          </a:p>
          <a:p>
            <a:r>
              <a:rPr lang="cs-CZ" sz="1800" dirty="0"/>
              <a:t>Možnost databáze vlastního vozového a strojového parku, např. s evidencí platností STK, apod.</a:t>
            </a:r>
          </a:p>
          <a:p>
            <a:pPr marL="0" indent="0">
              <a:buNone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6038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93E70-AF5D-6A4C-ABF0-571DD997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Osvěta pro obyvatele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06F49E-D6CB-9548-87F1-04DAE941A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Beseda s občany</a:t>
            </a:r>
          </a:p>
          <a:p>
            <a:pPr>
              <a:lnSpc>
                <a:spcPct val="150000"/>
              </a:lnSpc>
            </a:pPr>
            <a:r>
              <a:rPr lang="cs-CZ" dirty="0"/>
              <a:t>Informační tiskoviny</a:t>
            </a:r>
          </a:p>
          <a:p>
            <a:pPr>
              <a:lnSpc>
                <a:spcPct val="150000"/>
              </a:lnSpc>
            </a:pPr>
            <a:r>
              <a:rPr lang="cs-CZ" dirty="0"/>
              <a:t>Články na web, do rozhlasu</a:t>
            </a:r>
          </a:p>
          <a:p>
            <a:pPr>
              <a:lnSpc>
                <a:spcPct val="150000"/>
              </a:lnSpc>
            </a:pPr>
            <a:r>
              <a:rPr lang="cs-CZ" dirty="0"/>
              <a:t>Propagační kampaň – připravení občanů na systém a zvýšení jejich zájmu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28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1811D0-759B-804A-A0AC-CE10A992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„Předcházení vzniku odpadu“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8E5E2E-FCAE-6342-8CE1-494D0B17E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Vouchery pro občany na nákup zboží PVO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BA0792-8743-454B-BD89-F636915C6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21" y="2340451"/>
            <a:ext cx="1370643" cy="28041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5ADD9C-5873-7043-B24F-A5DB78463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864" y="2100683"/>
            <a:ext cx="2730645" cy="30439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B86B5B-A270-CF40-9F00-484E36E37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509" y="2477611"/>
            <a:ext cx="777192" cy="25298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8B69CFB-BBAD-004E-B2B2-1917BC71C7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128" y="2223611"/>
            <a:ext cx="2872140" cy="3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3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2FD20-E8A2-6F4E-86D8-B6E5FF8B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Beseda s občany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6D30940-2111-7A49-8C16-471379132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20" y="1183640"/>
            <a:ext cx="6126480" cy="45948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8941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B6169-6F4A-3348-9898-EC20F505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280"/>
            <a:ext cx="7073900" cy="756920"/>
          </a:xfrm>
        </p:spPr>
        <p:txBody>
          <a:bodyPr/>
          <a:lstStyle/>
          <a:p>
            <a:r>
              <a:rPr lang="cs-CZ" dirty="0"/>
              <a:t>Návštěva ZŠ a MŠ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E78B41-9C96-B342-8D8B-30E28F4B48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1" y="1803400"/>
            <a:ext cx="4043679" cy="303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71E9EE-9F6F-2441-ACC5-A2E15DCBD9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481" y="1795779"/>
            <a:ext cx="405384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8D94F-6E0E-8849-B8D6-80B55905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118A00-0BAD-414B-85A4-69F193995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176020"/>
            <a:ext cx="8318500" cy="4767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Zajištění PR samosprávy v oblasti odpadů</a:t>
            </a:r>
          </a:p>
          <a:p>
            <a:pPr>
              <a:lnSpc>
                <a:spcPct val="150000"/>
              </a:lnSpc>
            </a:pPr>
            <a:r>
              <a:rPr lang="cs-CZ" dirty="0"/>
              <a:t>PR specialista s dlouholetými zkušenostmi</a:t>
            </a:r>
          </a:p>
          <a:p>
            <a:pPr>
              <a:lnSpc>
                <a:spcPct val="150000"/>
              </a:lnSpc>
            </a:pPr>
            <a:r>
              <a:rPr lang="cs-CZ" dirty="0" err="1"/>
              <a:t>Facebook</a:t>
            </a:r>
            <a:r>
              <a:rPr lang="cs-CZ" dirty="0"/>
              <a:t>, web, regionální a celorepublikový tisk</a:t>
            </a:r>
          </a:p>
        </p:txBody>
      </p:sp>
    </p:spTree>
    <p:extLst>
      <p:ext uri="{BB962C8B-B14F-4D97-AF65-F5344CB8AC3E}">
        <p14:creationId xmlns:p14="http://schemas.microsoft.com/office/powerpoint/2010/main" val="21406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13E66-341B-0F42-A329-6F9B5630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ECONIT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A28A2D-14FA-8946-8A17-E271ABE6B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Nástroj pro zefektivnění odpadového hospodářství</a:t>
            </a:r>
          </a:p>
          <a:p>
            <a:r>
              <a:rPr lang="cs-CZ" sz="2000" dirty="0"/>
              <a:t>Připraven na systém PAYT (Zaplať, kolik jsi vyhodil)</a:t>
            </a:r>
          </a:p>
          <a:p>
            <a:r>
              <a:rPr lang="cs-CZ" sz="2000" dirty="0"/>
              <a:t>Několik typů motivačních modulů</a:t>
            </a:r>
          </a:p>
          <a:p>
            <a:r>
              <a:rPr lang="cs-CZ" sz="2000" dirty="0"/>
              <a:t>Lze evidovat kontejnery, nádoby, pytle, sběrný dvůr – vše v jedné databázi – přehledné, efektivní a uživatelsky příjemné</a:t>
            </a:r>
          </a:p>
          <a:p>
            <a:r>
              <a:rPr lang="cs-CZ" sz="2000" dirty="0"/>
              <a:t>Umožňuje propojení s mostní či můstkovou váhou (na sběrném dvoře) či dynamickou/statickou váhou na svozovém vozidle – přesný přehled o všech odpadech</a:t>
            </a:r>
          </a:p>
          <a:p>
            <a:r>
              <a:rPr lang="cs-CZ" sz="2000" dirty="0"/>
              <a:t>Umožňuje export dat pro ISPOP, EKO-KOM, do účetních programů</a:t>
            </a:r>
          </a:p>
          <a:p>
            <a:endParaRPr lang="cs-CZ" sz="2000" dirty="0"/>
          </a:p>
          <a:p>
            <a:r>
              <a:rPr lang="cs-CZ" sz="2000" dirty="0">
                <a:hlinkClick r:id="rId2"/>
              </a:rPr>
              <a:t>https://chytreodpady.cz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235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FCE4E-C6F6-5844-A7BE-DDC22882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 produkt, ale služba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D8F2F5-D70F-9E47-A663-57875D369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Nejsme dodavatelé produktů, ale kompletních řešení vždy na základě požadavků a možností partnera.</a:t>
            </a:r>
          </a:p>
          <a:p>
            <a:endParaRPr lang="cs-CZ" sz="1600" dirty="0"/>
          </a:p>
          <a:p>
            <a:r>
              <a:rPr lang="cs-CZ" sz="1600" dirty="0"/>
              <a:t>Zajišťujeme kompletní služby od počáteční analýzy dat, fyzické analýzy SKO, návrhu vhodného řešení a jeho implementaci, osvětu obyvatel formou besed, návštěvu škol a školek, dodávku propagačních a vzdělávacích textů na míru, marketing včetně služeb profesionálního grafika, PR, průběžné vyhodnocování výsledků a jejich prezentaci veřejnosti.</a:t>
            </a:r>
          </a:p>
          <a:p>
            <a:endParaRPr lang="cs-CZ" sz="1600" dirty="0"/>
          </a:p>
          <a:p>
            <a:r>
              <a:rPr lang="cs-CZ" sz="1600" dirty="0"/>
              <a:t>Na základě dlouhodobé spolupráce se samosprávami víme, že neexistuje jediné univerzální řešení pro všechny. Proto naše kompletní řešení odpadového hospodářství neustále vyvíjíme dle jejich přání a požadavků, ať už se jedná o nové funkce evidenčně-motivačního systému ECONIT, vývoj hardwaru či například možností propojení s různými účetními programy.</a:t>
            </a:r>
          </a:p>
          <a:p>
            <a:endParaRPr lang="cs-CZ" sz="1600" dirty="0"/>
          </a:p>
          <a:p>
            <a:r>
              <a:rPr lang="cs-CZ" sz="1600" dirty="0"/>
              <a:t>Naší myšlenkou je poskytovat samosprávám řešení přímo na míru, neboť jen tehdy je opravdu efektivní a šetří peníze, čas, námahu i přírodu.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12046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72685-2ADB-4F43-A4DC-DB20728C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A7E74D-0170-A14B-A7AC-4ABE73942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80" y="2090737"/>
            <a:ext cx="8318500" cy="47672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dirty="0"/>
              <a:t>Naše řešení neustále vyvíjíme dle přání a požadavků partnerů.</a:t>
            </a:r>
          </a:p>
        </p:txBody>
      </p:sp>
    </p:spTree>
    <p:extLst>
      <p:ext uri="{BB962C8B-B14F-4D97-AF65-F5344CB8AC3E}">
        <p14:creationId xmlns:p14="http://schemas.microsoft.com/office/powerpoint/2010/main" val="288976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8A2D3-7533-5241-8F01-52327643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Spolupracujeme s…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D34DA3-D877-D044-A633-0CEE421DB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594" y="1281455"/>
            <a:ext cx="7876977" cy="540567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cs-CZ" sz="2000" b="1" dirty="0"/>
              <a:t>Ostopovice</a:t>
            </a:r>
            <a:r>
              <a:rPr lang="cs-CZ" sz="2400" dirty="0"/>
              <a:t> </a:t>
            </a:r>
            <a:r>
              <a:rPr lang="cs-CZ" sz="1800" dirty="0"/>
              <a:t>(1700, JMK</a:t>
            </a:r>
            <a:r>
              <a:rPr lang="cs-CZ" sz="2000" dirty="0"/>
              <a:t>)	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sz="2000" dirty="0"/>
              <a:t>	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sz="2000" b="1" dirty="0"/>
              <a:t>Nový Jičín </a:t>
            </a:r>
            <a:r>
              <a:rPr lang="cs-CZ" sz="2000" dirty="0"/>
              <a:t>(23 tis., MSK)</a:t>
            </a:r>
          </a:p>
          <a:p>
            <a:pPr marL="0" indent="0">
              <a:lnSpc>
                <a:spcPct val="200000"/>
              </a:lnSpc>
              <a:buNone/>
            </a:pPr>
            <a:endParaRPr lang="cs-CZ" sz="2000" dirty="0"/>
          </a:p>
          <a:p>
            <a:pPr marL="0" indent="0">
              <a:lnSpc>
                <a:spcPct val="200000"/>
              </a:lnSpc>
              <a:buNone/>
            </a:pPr>
            <a:r>
              <a:rPr lang="cs-CZ" sz="2000" b="1" dirty="0"/>
              <a:t>Hlásná Třebaň </a:t>
            </a:r>
            <a:r>
              <a:rPr lang="cs-CZ" sz="2000" dirty="0"/>
              <a:t>(1000, SK)</a:t>
            </a:r>
            <a:r>
              <a:rPr lang="cs-CZ" sz="2400" dirty="0"/>
              <a:t>			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sz="2400" dirty="0"/>
              <a:t>		               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2D5178-8671-1543-8BE5-A16E5741FD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92" y="2817775"/>
            <a:ext cx="687754" cy="8128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BCF92F-49EA-0444-BC25-86462C2FA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003" y="2914809"/>
            <a:ext cx="586154" cy="750277"/>
          </a:xfrm>
          <a:prstGeom prst="rect">
            <a:avLst/>
          </a:prstGeom>
        </p:spPr>
      </p:pic>
      <p:pic>
        <p:nvPicPr>
          <p:cNvPr id="12" name="Picture 2" descr="Znak obce HlÃ¡snÃ¡ TÅebaÅ">
            <a:extLst>
              <a:ext uri="{FF2B5EF4-FFF2-40B4-BE49-F238E27FC236}">
                <a16:creationId xmlns:a16="http://schemas.microsoft.com/office/drawing/2014/main" id="{B6FF4FEE-51E8-4C10-81E5-901203180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7" y="4227479"/>
            <a:ext cx="622626" cy="7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31BA4222-449C-4AF2-A25E-3A5A7860FD8D}"/>
              </a:ext>
            </a:extLst>
          </p:cNvPr>
          <p:cNvSpPr txBox="1">
            <a:spLocks/>
          </p:cNvSpPr>
          <p:nvPr/>
        </p:nvSpPr>
        <p:spPr>
          <a:xfrm>
            <a:off x="5335316" y="1363003"/>
            <a:ext cx="3732255" cy="4132634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Tx/>
              <a:buNone/>
            </a:pPr>
            <a:r>
              <a:rPr lang="cs-CZ" sz="1900" b="1" dirty="0"/>
              <a:t>Dobšice </a:t>
            </a:r>
            <a:r>
              <a:rPr lang="cs-CZ" sz="2000" dirty="0"/>
              <a:t>(2400, JMK) </a:t>
            </a:r>
          </a:p>
          <a:p>
            <a:pPr marL="0" indent="0">
              <a:lnSpc>
                <a:spcPct val="200000"/>
              </a:lnSpc>
              <a:buFontTx/>
              <a:buNone/>
            </a:pPr>
            <a:endParaRPr lang="cs-CZ" sz="2000" dirty="0"/>
          </a:p>
          <a:p>
            <a:pPr marL="0" indent="0">
              <a:lnSpc>
                <a:spcPct val="200000"/>
              </a:lnSpc>
              <a:buFontTx/>
              <a:buNone/>
            </a:pPr>
            <a:r>
              <a:rPr lang="cs-CZ" sz="2000" b="1" dirty="0"/>
              <a:t>Trojanovice</a:t>
            </a:r>
            <a:r>
              <a:rPr lang="cs-CZ" sz="2000" dirty="0"/>
              <a:t> (2700, MSK)</a:t>
            </a:r>
          </a:p>
          <a:p>
            <a:pPr marL="0" indent="0">
              <a:lnSpc>
                <a:spcPct val="200000"/>
              </a:lnSpc>
              <a:buFontTx/>
              <a:buNone/>
            </a:pPr>
            <a:endParaRPr lang="cs-CZ" sz="2000" dirty="0"/>
          </a:p>
          <a:p>
            <a:pPr marL="0" indent="0">
              <a:lnSpc>
                <a:spcPct val="200000"/>
              </a:lnSpc>
              <a:buFontTx/>
              <a:buNone/>
            </a:pPr>
            <a:r>
              <a:rPr lang="cs-CZ" sz="1900" b="1" dirty="0"/>
              <a:t>Kobylá nad Vidnavkou </a:t>
            </a:r>
            <a:r>
              <a:rPr lang="cs-CZ" sz="1900" dirty="0"/>
              <a:t>(365,OK)</a:t>
            </a:r>
            <a:r>
              <a:rPr lang="cs-CZ" sz="2000" dirty="0"/>
              <a:t>	</a:t>
            </a:r>
            <a:r>
              <a:rPr lang="cs-CZ" sz="2400" dirty="0"/>
              <a:t>					             </a:t>
            </a:r>
          </a:p>
        </p:txBody>
      </p:sp>
      <p:pic>
        <p:nvPicPr>
          <p:cNvPr id="1026" name="Picture 2" descr="Znak obce KobylÃ¡ nad Vidnavkou">
            <a:extLst>
              <a:ext uri="{FF2B5EF4-FFF2-40B4-BE49-F238E27FC236}">
                <a16:creationId xmlns:a16="http://schemas.microsoft.com/office/drawing/2014/main" id="{6EC04EE4-B9B1-42EA-AC6D-592C273E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03" y="4227479"/>
            <a:ext cx="625721" cy="7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nak obce DobÅ¡ice">
            <a:extLst>
              <a:ext uri="{FF2B5EF4-FFF2-40B4-BE49-F238E27FC236}">
                <a16:creationId xmlns:a16="http://schemas.microsoft.com/office/drawing/2014/main" id="{F379036A-295D-4B4E-9917-72A7B380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20" y="1371182"/>
            <a:ext cx="694285" cy="73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k obce Ostopovice">
            <a:extLst>
              <a:ext uri="{FF2B5EF4-FFF2-40B4-BE49-F238E27FC236}">
                <a16:creationId xmlns:a16="http://schemas.microsoft.com/office/drawing/2014/main" id="{B68E8052-28F5-4908-9A0B-E1F1D6981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2" y="1363003"/>
            <a:ext cx="71437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087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942A4-7A63-A744-B2EA-358ABC00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Proč?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14D5F7C-B1C8-1B4A-839D-FBF24486A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15" y="1076960"/>
            <a:ext cx="6425109" cy="4277043"/>
          </a:xfrm>
        </p:spPr>
      </p:pic>
    </p:spTree>
    <p:extLst>
      <p:ext uri="{BB962C8B-B14F-4D97-AF65-F5344CB8AC3E}">
        <p14:creationId xmlns:p14="http://schemas.microsoft.com/office/powerpoint/2010/main" val="2916791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A1658A32-041C-449F-A363-684522A90B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106363"/>
            <a:ext cx="7073900" cy="731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>
                <a:ea typeface="Open Sans"/>
              </a:rPr>
              <a:t> OH V PROSTŘEDNÍ BEČVĚ</a:t>
            </a:r>
          </a:p>
        </p:txBody>
      </p:sp>
      <p:pic>
        <p:nvPicPr>
          <p:cNvPr id="53251" name="Obrázek 2">
            <a:extLst>
              <a:ext uri="{FF2B5EF4-FFF2-40B4-BE49-F238E27FC236}">
                <a16:creationId xmlns:a16="http://schemas.microsoft.com/office/drawing/2014/main" id="{7A78320D-0BED-4242-97DD-0E407BA06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E6EB674C-DB6C-46C4-AED7-B643D9D0C2BB}"/>
              </a:ext>
            </a:extLst>
          </p:cNvPr>
          <p:cNvSpPr/>
          <p:nvPr/>
        </p:nvSpPr>
        <p:spPr>
          <a:xfrm>
            <a:off x="7193280" y="-365760"/>
            <a:ext cx="2387600" cy="223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E4C7241-C4E8-4E5A-BA63-5EDDA975B489}"/>
              </a:ext>
            </a:extLst>
          </p:cNvPr>
          <p:cNvSpPr txBox="1"/>
          <p:nvPr/>
        </p:nvSpPr>
        <p:spPr>
          <a:xfrm>
            <a:off x="7409180" y="360362"/>
            <a:ext cx="17348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latin typeface="Open Sans"/>
              </a:rPr>
              <a:t>Úspora </a:t>
            </a:r>
            <a:br>
              <a:rPr lang="cs-CZ" sz="2300" b="1" dirty="0">
                <a:latin typeface="Open Sans"/>
              </a:rPr>
            </a:br>
            <a:r>
              <a:rPr lang="cs-CZ" sz="2300" b="1" dirty="0">
                <a:latin typeface="Open Sans"/>
              </a:rPr>
              <a:t>334 000 Kč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193BB-F9CE-8944-8912-A0A71BF2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Hlásná Třebaň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057AAD4-C30B-094B-99FD-24662A8CB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3475"/>
            <a:ext cx="7906431" cy="377556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630BAA1-2B43-5649-AD0A-F2EE019564CE}"/>
              </a:ext>
            </a:extLst>
          </p:cNvPr>
          <p:cNvSpPr txBox="1"/>
          <p:nvPr/>
        </p:nvSpPr>
        <p:spPr>
          <a:xfrm>
            <a:off x="365760" y="5424315"/>
            <a:ext cx="4458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Porovnávána data z období 1.4.-30.9.2017 a 1.4.-30.9.2018</a:t>
            </a:r>
          </a:p>
        </p:txBody>
      </p:sp>
    </p:spTree>
    <p:extLst>
      <p:ext uri="{BB962C8B-B14F-4D97-AF65-F5344CB8AC3E}">
        <p14:creationId xmlns:p14="http://schemas.microsoft.com/office/powerpoint/2010/main" val="714488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5400"/>
            <a:ext cx="7073900" cy="812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>
                <a:solidFill>
                  <a:schemeClr val="bg1"/>
                </a:solidFill>
                <a:latin typeface="Open Sans"/>
                <a:cs typeface="Open Sans"/>
              </a:rPr>
              <a:t>Skúsenosť z praxe - Košeca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200" y="1006384"/>
            <a:ext cx="5931940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2" indent="-360363">
              <a:spcBef>
                <a:spcPct val="20000"/>
              </a:spcBef>
              <a:buBlip>
                <a:blip r:embed="rId2"/>
              </a:buBlip>
              <a:tabLst>
                <a:tab pos="361950" algn="l"/>
              </a:tabLst>
            </a:pPr>
            <a:r>
              <a:rPr lang="sk-SK" sz="1600" b="1" dirty="0">
                <a:solidFill>
                  <a:prstClr val="black"/>
                </a:solidFill>
                <a:latin typeface="Open Sans"/>
                <a:cs typeface="Open Sans"/>
              </a:rPr>
              <a:t>Evidencia ZKO</a:t>
            </a:r>
          </a:p>
          <a:p>
            <a:pPr marL="361950" lvl="2">
              <a:spcBef>
                <a:spcPct val="20000"/>
              </a:spcBef>
              <a:tabLst>
                <a:tab pos="361950" algn="l"/>
              </a:tabLst>
            </a:pPr>
            <a:r>
              <a:rPr lang="sk-SK" sz="1600" dirty="0">
                <a:solidFill>
                  <a:prstClr val="black"/>
                </a:solidFill>
                <a:latin typeface="Open Sans"/>
                <a:cs typeface="Open Sans"/>
              </a:rPr>
              <a:t>Vykonáva </a:t>
            </a:r>
            <a:r>
              <a:rPr lang="sk-SK" sz="1600" dirty="0" err="1">
                <a:solidFill>
                  <a:prstClr val="black"/>
                </a:solidFill>
                <a:latin typeface="Open Sans"/>
                <a:cs typeface="Open Sans"/>
              </a:rPr>
              <a:t>zvozovka</a:t>
            </a:r>
            <a:r>
              <a:rPr lang="sk-SK" sz="1600" dirty="0">
                <a:solidFill>
                  <a:prstClr val="black"/>
                </a:solidFill>
                <a:latin typeface="Open Sans"/>
                <a:cs typeface="Open Sans"/>
              </a:rPr>
              <a:t> TEKOS Nová Dubnica</a:t>
            </a:r>
          </a:p>
          <a:p>
            <a:pPr marL="361950" lvl="2">
              <a:spcBef>
                <a:spcPct val="20000"/>
              </a:spcBef>
              <a:tabLst>
                <a:tab pos="361950" algn="l"/>
              </a:tabLst>
            </a:pPr>
            <a:r>
              <a:rPr lang="sk-SK" sz="1600" dirty="0">
                <a:solidFill>
                  <a:prstClr val="black"/>
                </a:solidFill>
                <a:latin typeface="Open Sans"/>
                <a:cs typeface="Open Sans"/>
              </a:rPr>
              <a:t>Nositeľné snímače RFID</a:t>
            </a:r>
          </a:p>
          <a:p>
            <a:pPr marL="361950" lvl="2" indent="-360363">
              <a:spcBef>
                <a:spcPct val="20000"/>
              </a:spcBef>
              <a:buBlip>
                <a:blip r:embed="rId2"/>
              </a:buBlip>
              <a:tabLst>
                <a:tab pos="361950" algn="l"/>
              </a:tabLst>
            </a:pPr>
            <a:r>
              <a:rPr lang="sk-SK" sz="1600" b="1" dirty="0">
                <a:solidFill>
                  <a:prstClr val="black"/>
                </a:solidFill>
                <a:latin typeface="Open Sans"/>
                <a:cs typeface="Open Sans"/>
              </a:rPr>
              <a:t>Evidencia triedených zložiek</a:t>
            </a:r>
          </a:p>
          <a:p>
            <a:pPr marL="361950" lvl="2">
              <a:spcBef>
                <a:spcPct val="20000"/>
              </a:spcBef>
              <a:tabLst>
                <a:tab pos="361950" algn="l"/>
              </a:tabLst>
            </a:pPr>
            <a:r>
              <a:rPr lang="sk-SK" sz="1600" dirty="0">
                <a:solidFill>
                  <a:prstClr val="black"/>
                </a:solidFill>
                <a:latin typeface="Open Sans"/>
                <a:cs typeface="Open Sans"/>
              </a:rPr>
              <a:t>Vo vlastnej réžií obce </a:t>
            </a:r>
          </a:p>
          <a:p>
            <a:pPr marL="361950" lvl="2">
              <a:spcBef>
                <a:spcPct val="20000"/>
              </a:spcBef>
              <a:tabLst>
                <a:tab pos="361950" algn="l"/>
              </a:tabLst>
            </a:pPr>
            <a:r>
              <a:rPr lang="sk-SK" sz="1600" dirty="0">
                <a:solidFill>
                  <a:prstClr val="black"/>
                </a:solidFill>
                <a:latin typeface="Open Sans"/>
                <a:cs typeface="Open Sans"/>
              </a:rPr>
              <a:t>QR kódy na vreciach</a:t>
            </a:r>
          </a:p>
          <a:p>
            <a:pPr marL="361950" lvl="2" indent="-360363">
              <a:spcBef>
                <a:spcPct val="20000"/>
              </a:spcBef>
              <a:buBlip>
                <a:blip r:embed="rId2"/>
              </a:buBlip>
              <a:tabLst>
                <a:tab pos="361950" algn="l"/>
              </a:tabLst>
            </a:pPr>
            <a:r>
              <a:rPr lang="sk-SK" sz="1600" b="1" dirty="0">
                <a:solidFill>
                  <a:prstClr val="black"/>
                </a:solidFill>
                <a:latin typeface="Open Sans"/>
                <a:cs typeface="Open Sans"/>
              </a:rPr>
              <a:t>Detailný komunikačný plán pri zavedení</a:t>
            </a:r>
          </a:p>
          <a:p>
            <a:pPr marL="361950" lvl="2" indent="-360363">
              <a:spcBef>
                <a:spcPct val="20000"/>
              </a:spcBef>
              <a:buBlip>
                <a:blip r:embed="rId2"/>
              </a:buBlip>
              <a:tabLst>
                <a:tab pos="361950" algn="l"/>
              </a:tabLst>
            </a:pPr>
            <a:r>
              <a:rPr lang="sk-SK" sz="1600" b="1" dirty="0">
                <a:solidFill>
                  <a:prstClr val="black"/>
                </a:solidFill>
                <a:latin typeface="Open Sans"/>
                <a:cs typeface="Open Sans"/>
              </a:rPr>
              <a:t>Hneď pri prvom zbere pokles počtu nádob ZKO o 20%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93" y="893928"/>
            <a:ext cx="2843007" cy="6012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0" y="3822697"/>
            <a:ext cx="1410259" cy="125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30516"/>
          <a:stretch/>
        </p:blipFill>
        <p:spPr>
          <a:xfrm>
            <a:off x="1556025" y="3458392"/>
            <a:ext cx="1739304" cy="142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502" y="4756510"/>
            <a:ext cx="1819537" cy="2044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2" y="5230130"/>
            <a:ext cx="1850017" cy="1570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0305" y="3432965"/>
            <a:ext cx="1425084" cy="14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89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61" r="26258"/>
          <a:stretch/>
        </p:blipFill>
        <p:spPr>
          <a:xfrm>
            <a:off x="0" y="-107688"/>
            <a:ext cx="9114972" cy="6965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209" y="39584"/>
            <a:ext cx="6814457" cy="1057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sk-SK" sz="2700" b="1" dirty="0">
                <a:solidFill>
                  <a:srgbClr val="D32E2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Výsledky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680" y="5960022"/>
            <a:ext cx="1589644" cy="591960"/>
          </a:xfrm>
          <a:prstGeom prst="rect">
            <a:avLst/>
          </a:prstGeom>
          <a:ln w="57150">
            <a:noFill/>
          </a:ln>
        </p:spPr>
      </p:pic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190209" y="2118879"/>
          <a:ext cx="3906778" cy="3717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2475770" y="2877725"/>
            <a:ext cx="933450" cy="400050"/>
          </a:xfrm>
          <a:prstGeom prst="straightConnector1">
            <a:avLst/>
          </a:prstGeom>
          <a:ln w="38100">
            <a:solidFill>
              <a:srgbClr val="D32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3466" y="2654458"/>
            <a:ext cx="1000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100" b="1" dirty="0">
                <a:solidFill>
                  <a:srgbClr val="D32E27"/>
                </a:solidFill>
              </a:rPr>
              <a:t>-19,8 %</a:t>
            </a:r>
          </a:p>
        </p:txBody>
      </p:sp>
    </p:spTree>
    <p:extLst>
      <p:ext uri="{BB962C8B-B14F-4D97-AF65-F5344CB8AC3E}">
        <p14:creationId xmlns:p14="http://schemas.microsoft.com/office/powerpoint/2010/main" val="105545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1" y="413916"/>
            <a:ext cx="8545118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8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EEC8C-580C-8140-87DD-39B51349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120"/>
            <a:ext cx="7073900" cy="767080"/>
          </a:xfrm>
        </p:spPr>
        <p:txBody>
          <a:bodyPr>
            <a:normAutofit fontScale="90000"/>
          </a:bodyPr>
          <a:lstStyle/>
          <a:p>
            <a:r>
              <a:rPr lang="cs-CZ" dirty="0"/>
              <a:t>Soutěž “Zlatý erb“ –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cities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47EAA0A-BB3F-8641-A81D-D296A9068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337" y="1148080"/>
            <a:ext cx="5770563" cy="4707476"/>
          </a:xfrm>
        </p:spPr>
      </p:pic>
    </p:spTree>
    <p:extLst>
      <p:ext uri="{BB962C8B-B14F-4D97-AF65-F5344CB8AC3E}">
        <p14:creationId xmlns:p14="http://schemas.microsoft.com/office/powerpoint/2010/main" val="232214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65EFD-DBC4-654D-865B-EDB3BBAF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Ocenění </a:t>
            </a:r>
            <a:r>
              <a:rPr lang="cs-CZ" dirty="0" err="1"/>
              <a:t>SDGs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B1BA4D-FEC6-6446-B2DE-E4A02AE24D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040" y="1358900"/>
            <a:ext cx="6485364" cy="4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79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ctrTitle"/>
          </p:nvPr>
        </p:nvSpPr>
        <p:spPr>
          <a:xfrm>
            <a:off x="2268492" y="1845224"/>
            <a:ext cx="6436426" cy="2280062"/>
          </a:xfrm>
        </p:spPr>
        <p:txBody>
          <a:bodyPr/>
          <a:lstStyle/>
          <a:p>
            <a:r>
              <a:rPr lang="cs-CZ" sz="2400" dirty="0"/>
              <a:t>Změňte </a:t>
            </a:r>
            <a:r>
              <a:rPr lang="cs-CZ" sz="4800" dirty="0"/>
              <a:t>efektivně</a:t>
            </a:r>
            <a:r>
              <a:rPr lang="cs-CZ" sz="2400" dirty="0"/>
              <a:t> své</a:t>
            </a:r>
            <a:br>
              <a:rPr lang="cs-CZ" sz="2400" dirty="0"/>
            </a:br>
            <a:r>
              <a:rPr lang="cs-CZ" sz="2400" dirty="0"/>
              <a:t> odpadového hospodářství</a:t>
            </a:r>
            <a:r>
              <a:rPr lang="sk-SK" sz="2400" dirty="0"/>
              <a:t> </a:t>
            </a:r>
            <a:br>
              <a:rPr lang="sk-SK" sz="2400" dirty="0"/>
            </a:br>
            <a:r>
              <a:rPr lang="cs-CZ" sz="2400" dirty="0"/>
              <a:t> i </a:t>
            </a:r>
            <a:r>
              <a:rPr lang="cs-CZ" sz="5400" dirty="0"/>
              <a:t>VY</a:t>
            </a:r>
            <a:br>
              <a:rPr lang="sk-SK" sz="2400" dirty="0"/>
            </a:br>
            <a:endParaRPr lang="en-US" sz="2400" dirty="0"/>
          </a:p>
        </p:txBody>
      </p:sp>
      <p:sp>
        <p:nvSpPr>
          <p:cNvPr id="33" name="Subtitle 32"/>
          <p:cNvSpPr>
            <a:spLocks noGrp="1"/>
          </p:cNvSpPr>
          <p:nvPr>
            <p:ph type="subTitle" idx="1"/>
          </p:nvPr>
        </p:nvSpPr>
        <p:spPr>
          <a:xfrm>
            <a:off x="3196184" y="4859187"/>
            <a:ext cx="4710143" cy="1075267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cs-CZ" sz="2000" b="1" dirty="0">
                <a:solidFill>
                  <a:srgbClr val="F2F2F2"/>
                </a:solidFill>
              </a:rPr>
              <a:t>Ing. Robin Liška</a:t>
            </a:r>
            <a:br>
              <a:rPr lang="en-US" sz="2000" b="1" dirty="0">
                <a:solidFill>
                  <a:srgbClr val="F2F2F2"/>
                </a:solidFill>
              </a:rPr>
            </a:br>
            <a:r>
              <a:rPr lang="en-US" sz="2000" b="1" dirty="0">
                <a:solidFill>
                  <a:srgbClr val="F2F2F2"/>
                </a:solidFill>
              </a:rPr>
              <a:t>+420 </a:t>
            </a:r>
            <a:r>
              <a:rPr lang="cs-CZ" sz="2000" b="1" dirty="0">
                <a:solidFill>
                  <a:srgbClr val="F2F2F2"/>
                </a:solidFill>
              </a:rPr>
              <a:t>608 814 634</a:t>
            </a:r>
            <a:br>
              <a:rPr lang="cs-CZ" sz="2000" b="1" dirty="0">
                <a:solidFill>
                  <a:srgbClr val="F2F2F2"/>
                </a:solidFill>
              </a:rPr>
            </a:br>
            <a:r>
              <a:rPr lang="cs-CZ" sz="2000" b="1" dirty="0">
                <a:solidFill>
                  <a:srgbClr val="F2F2F2"/>
                </a:solidFill>
              </a:rPr>
              <a:t>robin.liska@meneodpadu.cz</a:t>
            </a:r>
            <a:br>
              <a:rPr lang="en-US" sz="2000" dirty="0">
                <a:solidFill>
                  <a:srgbClr val="F2F2F2"/>
                </a:solidFill>
              </a:rPr>
            </a:br>
            <a:endParaRPr lang="en-US" sz="20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3"/>
          <p:cNvSpPr>
            <a:spLocks noGrp="1"/>
          </p:cNvSpPr>
          <p:nvPr>
            <p:ph type="title"/>
          </p:nvPr>
        </p:nvSpPr>
        <p:spPr>
          <a:xfrm>
            <a:off x="0" y="106878"/>
            <a:ext cx="6908800" cy="784425"/>
          </a:xfrm>
        </p:spPr>
        <p:txBody>
          <a:bodyPr anchor="t">
            <a:normAutofit fontScale="90000"/>
          </a:bodyPr>
          <a:lstStyle/>
          <a:p>
            <a:r>
              <a:rPr lang="sk-S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JE NAŠE MYŠLENKA?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sk-SK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2200"/>
            <a:ext cx="9144000" cy="46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6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7FD3C-0E60-194E-A59B-58351195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073900" cy="812800"/>
          </a:xfrm>
        </p:spPr>
        <p:txBody>
          <a:bodyPr>
            <a:noAutofit/>
          </a:bodyPr>
          <a:lstStyle/>
          <a:p>
            <a:r>
              <a:rPr lang="cs-CZ" sz="2000" dirty="0"/>
              <a:t>Vývoj skládkování a poplatku za uložení na skládku</a:t>
            </a:r>
            <a:br>
              <a:rPr lang="cs-CZ" sz="2000" dirty="0"/>
            </a:br>
            <a:r>
              <a:rPr lang="cs-CZ" sz="2000" dirty="0"/>
              <a:t>-zdroj MŽP, 2019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8946296-F78A-324F-8633-5B8CE58E71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415079"/>
              </p:ext>
            </p:extLst>
          </p:nvPr>
        </p:nvGraphicFramePr>
        <p:xfrm>
          <a:off x="341630" y="1182132"/>
          <a:ext cx="7471411" cy="1138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3224">
                  <a:extLst>
                    <a:ext uri="{9D8B030D-6E8A-4147-A177-3AD203B41FA5}">
                      <a16:colId xmlns:a16="http://schemas.microsoft.com/office/drawing/2014/main" val="1376274160"/>
                    </a:ext>
                  </a:extLst>
                </a:gridCol>
                <a:gridCol w="410769">
                  <a:extLst>
                    <a:ext uri="{9D8B030D-6E8A-4147-A177-3AD203B41FA5}">
                      <a16:colId xmlns:a16="http://schemas.microsoft.com/office/drawing/2014/main" val="1817457173"/>
                    </a:ext>
                  </a:extLst>
                </a:gridCol>
                <a:gridCol w="410769">
                  <a:extLst>
                    <a:ext uri="{9D8B030D-6E8A-4147-A177-3AD203B41FA5}">
                      <a16:colId xmlns:a16="http://schemas.microsoft.com/office/drawing/2014/main" val="1482875726"/>
                    </a:ext>
                  </a:extLst>
                </a:gridCol>
                <a:gridCol w="410769">
                  <a:extLst>
                    <a:ext uri="{9D8B030D-6E8A-4147-A177-3AD203B41FA5}">
                      <a16:colId xmlns:a16="http://schemas.microsoft.com/office/drawing/2014/main" val="612430507"/>
                    </a:ext>
                  </a:extLst>
                </a:gridCol>
                <a:gridCol w="409978">
                  <a:extLst>
                    <a:ext uri="{9D8B030D-6E8A-4147-A177-3AD203B41FA5}">
                      <a16:colId xmlns:a16="http://schemas.microsoft.com/office/drawing/2014/main" val="852945380"/>
                    </a:ext>
                  </a:extLst>
                </a:gridCol>
                <a:gridCol w="409978">
                  <a:extLst>
                    <a:ext uri="{9D8B030D-6E8A-4147-A177-3AD203B41FA5}">
                      <a16:colId xmlns:a16="http://schemas.microsoft.com/office/drawing/2014/main" val="1719562370"/>
                    </a:ext>
                  </a:extLst>
                </a:gridCol>
                <a:gridCol w="409978">
                  <a:extLst>
                    <a:ext uri="{9D8B030D-6E8A-4147-A177-3AD203B41FA5}">
                      <a16:colId xmlns:a16="http://schemas.microsoft.com/office/drawing/2014/main" val="2608665462"/>
                    </a:ext>
                  </a:extLst>
                </a:gridCol>
                <a:gridCol w="409978">
                  <a:extLst>
                    <a:ext uri="{9D8B030D-6E8A-4147-A177-3AD203B41FA5}">
                      <a16:colId xmlns:a16="http://schemas.microsoft.com/office/drawing/2014/main" val="1232810090"/>
                    </a:ext>
                  </a:extLst>
                </a:gridCol>
                <a:gridCol w="409978">
                  <a:extLst>
                    <a:ext uri="{9D8B030D-6E8A-4147-A177-3AD203B41FA5}">
                      <a16:colId xmlns:a16="http://schemas.microsoft.com/office/drawing/2014/main" val="2897226891"/>
                    </a:ext>
                  </a:extLst>
                </a:gridCol>
                <a:gridCol w="409978">
                  <a:extLst>
                    <a:ext uri="{9D8B030D-6E8A-4147-A177-3AD203B41FA5}">
                      <a16:colId xmlns:a16="http://schemas.microsoft.com/office/drawing/2014/main" val="2990013477"/>
                    </a:ext>
                  </a:extLst>
                </a:gridCol>
                <a:gridCol w="926012">
                  <a:extLst>
                    <a:ext uri="{9D8B030D-6E8A-4147-A177-3AD203B41FA5}">
                      <a16:colId xmlns:a16="http://schemas.microsoft.com/office/drawing/2014/main" val="1072472923"/>
                    </a:ext>
                  </a:extLst>
                </a:gridCol>
              </a:tblGrid>
              <a:tr h="184150"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Poplatkové období v roce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95807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</a:rPr>
                        <a:t>Dílčí základ poplatku za ukládání:</a:t>
                      </a:r>
                      <a:endParaRPr lang="cs-CZ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2029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chemeClr val="tx1"/>
                          </a:solidFill>
                          <a:effectLst/>
                        </a:rPr>
                        <a:t>2030 a dále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480034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využitelného odpadu (SKO) v Kč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800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900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1000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1250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1500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1600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1700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1800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1850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1850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459397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zbytkového odpadu v Kč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500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500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solidFill>
                            <a:srgbClr val="00B050"/>
                          </a:solidFill>
                          <a:effectLst/>
                        </a:rPr>
                        <a:t>500</a:t>
                      </a:r>
                      <a:endParaRPr lang="cs-CZ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500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500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600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600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700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700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00B050"/>
                          </a:solidFill>
                          <a:effectLst/>
                        </a:rPr>
                        <a:t>800</a:t>
                      </a:r>
                      <a:endParaRPr lang="cs-CZ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806573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nebezpečného odpadu v Kč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2000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937920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vybraného technologického odpadu v Kč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45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76025776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5308C91-43CC-0145-B436-17E918A77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295617"/>
              </p:ext>
            </p:extLst>
          </p:nvPr>
        </p:nvGraphicFramePr>
        <p:xfrm>
          <a:off x="341630" y="3955653"/>
          <a:ext cx="5947411" cy="463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4951">
                  <a:extLst>
                    <a:ext uri="{9D8B030D-6E8A-4147-A177-3AD203B41FA5}">
                      <a16:colId xmlns:a16="http://schemas.microsoft.com/office/drawing/2014/main" val="1088152772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2057549863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1827029673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2930021267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3139250145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2060538822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3654167594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1494164067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4176055387"/>
                    </a:ext>
                  </a:extLst>
                </a:gridCol>
                <a:gridCol w="386940">
                  <a:extLst>
                    <a:ext uri="{9D8B030D-6E8A-4147-A177-3AD203B41FA5}">
                      <a16:colId xmlns:a16="http://schemas.microsoft.com/office/drawing/2014/main" val="351545882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Rok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2028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454435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Minimální podíl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35%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45%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55%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65%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70%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75%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422642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8FE044C8-C792-DF45-B3C4-4EEF201CC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30" y="2478684"/>
            <a:ext cx="817884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Ukládání SKLÁDKOVÁNÍ – POPLATEK na skládky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Obec, která dosáhne stanovené úrovně vytřídění recyklovatelných složek odpadu bude v následujícím roce platit za využitelný odpad (SKO)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jako za zbytkový.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bude obec chtít využít slevy, bude muset ohlásit produkci a nakládání s odpady, i pokud je podlimitní.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odděleně soustřeďovaných primárně započítávány: papír, plasty, sklo, kovy a biologicky rozložitelné odpady.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základ počítán celý komunální odpad produkovaný obcí.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Vyhláška umožní započítávat další odpady a naopak ponížit základ například odečtem popela.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1CC136-23AC-4A45-9605-F89334016565}"/>
              </a:ext>
            </a:extLst>
          </p:cNvPr>
          <p:cNvSpPr txBox="1"/>
          <p:nvPr/>
        </p:nvSpPr>
        <p:spPr>
          <a:xfrm>
            <a:off x="416561" y="4724400"/>
            <a:ext cx="665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 zachování poplatku za skládkování je nutné již v roce 2020 dosáhnout podílu 35%, v dalších letech pak dle tabulky výše.</a:t>
            </a:r>
          </a:p>
        </p:txBody>
      </p:sp>
    </p:spTree>
    <p:extLst>
      <p:ext uri="{BB962C8B-B14F-4D97-AF65-F5344CB8AC3E}">
        <p14:creationId xmlns:p14="http://schemas.microsoft.com/office/powerpoint/2010/main" val="161330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Zavádění</a:t>
            </a:r>
            <a:r>
              <a:rPr lang="en-US" dirty="0"/>
              <a:t> </a:t>
            </a:r>
            <a:r>
              <a:rPr lang="en-US" dirty="0" err="1"/>
              <a:t>řešení</a:t>
            </a:r>
            <a:endParaRPr lang="en-US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337820" y="1074420"/>
            <a:ext cx="8318500" cy="48733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800" dirty="0"/>
              <a:t>fyzická analýza odpadu - volitelná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Vstupní</a:t>
            </a:r>
            <a:r>
              <a:rPr lang="en-US" sz="2800" dirty="0"/>
              <a:t> </a:t>
            </a:r>
            <a:r>
              <a:rPr lang="en-US" sz="2800" dirty="0" err="1"/>
              <a:t>analýza</a:t>
            </a:r>
            <a:r>
              <a:rPr lang="en-US" sz="2800" dirty="0"/>
              <a:t> – </a:t>
            </a:r>
            <a:r>
              <a:rPr lang="cs-CZ" sz="2800" dirty="0"/>
              <a:t>individuální </a:t>
            </a:r>
            <a:r>
              <a:rPr lang="en-US" sz="2800" dirty="0" err="1"/>
              <a:t>výběr</a:t>
            </a:r>
            <a:r>
              <a:rPr lang="en-US" sz="2800" dirty="0"/>
              <a:t> </a:t>
            </a:r>
            <a:r>
              <a:rPr lang="en-US" sz="2800" dirty="0" err="1"/>
              <a:t>nejlepšího</a:t>
            </a:r>
            <a:r>
              <a:rPr lang="en-US" sz="2800" dirty="0"/>
              <a:t> </a:t>
            </a:r>
            <a:r>
              <a:rPr lang="en-US" sz="2800" dirty="0" err="1"/>
              <a:t>řešení</a:t>
            </a:r>
            <a:endParaRPr lang="cs-CZ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Návrh</a:t>
            </a:r>
            <a:r>
              <a:rPr lang="en-US" sz="2800" dirty="0"/>
              <a:t> a </a:t>
            </a:r>
            <a:r>
              <a:rPr lang="en-US" sz="2800" dirty="0" err="1"/>
              <a:t>implementace</a:t>
            </a:r>
            <a:r>
              <a:rPr lang="en-US" sz="2800" dirty="0"/>
              <a:t> </a:t>
            </a:r>
            <a:r>
              <a:rPr lang="en-US" sz="2800" dirty="0" err="1"/>
              <a:t>systému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Osvěta</a:t>
            </a:r>
            <a:r>
              <a:rPr lang="en-US" sz="2800" dirty="0"/>
              <a:t> </a:t>
            </a:r>
            <a:r>
              <a:rPr lang="en-US" sz="2800" dirty="0" err="1"/>
              <a:t>mezi</a:t>
            </a:r>
            <a:r>
              <a:rPr lang="en-US" sz="2800" dirty="0"/>
              <a:t> </a:t>
            </a:r>
            <a:r>
              <a:rPr lang="en-US" sz="2800" dirty="0" err="1"/>
              <a:t>občany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Kampaň</a:t>
            </a:r>
            <a:r>
              <a:rPr lang="en-US" sz="2800" dirty="0"/>
              <a:t> “</a:t>
            </a:r>
            <a:r>
              <a:rPr lang="en-US" sz="2800" dirty="0" err="1"/>
              <a:t>předcházení</a:t>
            </a:r>
            <a:r>
              <a:rPr lang="en-US" sz="2800" dirty="0"/>
              <a:t> </a:t>
            </a:r>
            <a:r>
              <a:rPr lang="en-US" sz="2800" dirty="0" err="1"/>
              <a:t>vzniku</a:t>
            </a:r>
            <a:r>
              <a:rPr lang="en-US" sz="2800" dirty="0"/>
              <a:t> </a:t>
            </a:r>
            <a:r>
              <a:rPr lang="en-US" sz="2800" dirty="0" err="1"/>
              <a:t>odpadu</a:t>
            </a:r>
            <a:r>
              <a:rPr lang="en-US" sz="2800" dirty="0"/>
              <a:t>”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Průběžné</a:t>
            </a:r>
            <a:r>
              <a:rPr lang="en-US" sz="2800" dirty="0"/>
              <a:t> </a:t>
            </a:r>
            <a:r>
              <a:rPr lang="en-US" sz="2800" dirty="0" err="1"/>
              <a:t>vyhodnocování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732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20E07-DEC3-9A45-B41D-7220582C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Fyzická analýza potenciálu SKO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FACF23-08CA-A348-A8E0-4FE458D28D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869440"/>
            <a:ext cx="3484879" cy="26136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3A58BA-B4BC-9D47-8D67-330277A519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790" y="1869440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2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B2F5C-8B50-EC47-BCA9-C8D90E77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25"/>
            <a:ext cx="7073900" cy="812800"/>
          </a:xfrm>
        </p:spPr>
        <p:txBody>
          <a:bodyPr/>
          <a:lstStyle/>
          <a:p>
            <a:r>
              <a:rPr lang="cs-CZ" dirty="0"/>
              <a:t>1.DtD sběr – adresné třídění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CD4707-CF06-A840-B1AB-013FB5D1E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" y="1287780"/>
            <a:ext cx="8318500" cy="4767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Nejefektivnější systém pro zvýšení míry třídění a snížení množství SKO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Pohodlné a jednoduché pro občany</a:t>
            </a:r>
          </a:p>
          <a:p>
            <a:pPr>
              <a:lnSpc>
                <a:spcPct val="150000"/>
              </a:lnSpc>
            </a:pPr>
            <a:r>
              <a:rPr lang="cs-CZ" dirty="0"/>
              <a:t>Nádoby na tříděný odpad u domu</a:t>
            </a:r>
          </a:p>
          <a:p>
            <a:pPr>
              <a:lnSpc>
                <a:spcPct val="150000"/>
              </a:lnSpc>
            </a:pPr>
            <a:r>
              <a:rPr lang="cs-CZ" dirty="0"/>
              <a:t>Evidence pomocí QR </a:t>
            </a:r>
            <a:r>
              <a:rPr lang="cs-CZ" dirty="0" err="1"/>
              <a:t>x</a:t>
            </a:r>
            <a:r>
              <a:rPr lang="cs-CZ" dirty="0"/>
              <a:t> RFID technologie</a:t>
            </a:r>
          </a:p>
        </p:txBody>
      </p:sp>
    </p:spTree>
    <p:extLst>
      <p:ext uri="{BB962C8B-B14F-4D97-AF65-F5344CB8AC3E}">
        <p14:creationId xmlns:p14="http://schemas.microsoft.com/office/powerpoint/2010/main" val="55417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1B96E-302D-864E-BF9A-FFEB6F1AE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2.Evidence separovaného odpadu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FCDB96-00CB-5B4B-9976-10747EA04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Adresné třídění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Data o druhu odpadu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Data o původci odpadu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data o četnosti svozu, případně naplněnosti</a:t>
            </a:r>
          </a:p>
          <a:p>
            <a:pPr lvl="1">
              <a:lnSpc>
                <a:spcPct val="150000"/>
              </a:lnSpc>
            </a:pPr>
            <a:r>
              <a:rPr lang="cs-CZ" b="1" dirty="0"/>
              <a:t>Lze</a:t>
            </a:r>
            <a:r>
              <a:rPr lang="cs-CZ" dirty="0"/>
              <a:t> nastavit motivační modul – „finanční“ odměny pro účastníky systému</a:t>
            </a:r>
          </a:p>
        </p:txBody>
      </p:sp>
    </p:spTree>
    <p:extLst>
      <p:ext uri="{BB962C8B-B14F-4D97-AF65-F5344CB8AC3E}">
        <p14:creationId xmlns:p14="http://schemas.microsoft.com/office/powerpoint/2010/main" val="279671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745A3-453B-5544-9B1D-008C3D22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3.Evidence SKO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BA0597-5E40-6747-B041-480C28CB9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Pomocí QR či RFID</a:t>
            </a:r>
          </a:p>
          <a:p>
            <a:pPr>
              <a:lnSpc>
                <a:spcPct val="150000"/>
              </a:lnSpc>
            </a:pPr>
            <a:r>
              <a:rPr lang="cs-CZ" dirty="0"/>
              <a:t>Evidence četnosti výsypu</a:t>
            </a:r>
          </a:p>
          <a:p>
            <a:pPr>
              <a:lnSpc>
                <a:spcPct val="150000"/>
              </a:lnSpc>
            </a:pPr>
            <a:r>
              <a:rPr lang="cs-CZ" dirty="0"/>
              <a:t>Evidence naplněnosti</a:t>
            </a:r>
          </a:p>
          <a:p>
            <a:r>
              <a:rPr lang="cs-CZ" dirty="0"/>
              <a:t>Díky evidenci lze zjistit data pro snížení frekvence svozu (úspora nákladů) či pro fakturaci občanům</a:t>
            </a:r>
            <a:r>
              <a:rPr lang="cs-CZ" b="1" dirty="0"/>
              <a:t>/</a:t>
            </a:r>
            <a:r>
              <a:rPr lang="cs-CZ" dirty="0"/>
              <a:t>podnikatelům.</a:t>
            </a:r>
          </a:p>
        </p:txBody>
      </p:sp>
    </p:spTree>
    <p:extLst>
      <p:ext uri="{BB962C8B-B14F-4D97-AF65-F5344CB8AC3E}">
        <p14:creationId xmlns:p14="http://schemas.microsoft.com/office/powerpoint/2010/main" val="4116783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7765</TotalTime>
  <Words>1127</Words>
  <Application>Microsoft Office PowerPoint</Application>
  <PresentationFormat>Předvádění na obrazovce (4:3)</PresentationFormat>
  <Paragraphs>211</Paragraphs>
  <Slides>27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Open Sans</vt:lpstr>
      <vt:lpstr>Office Theme</vt:lpstr>
      <vt:lpstr>Optimalizace odpadového hospodářství</vt:lpstr>
      <vt:lpstr>Proč?</vt:lpstr>
      <vt:lpstr> CO JE NAŠE MYŠLENKA? </vt:lpstr>
      <vt:lpstr>Vývoj skládkování a poplatku za uložení na skládku -zdroj MŽP, 2019</vt:lpstr>
      <vt:lpstr>Zavádění řešení</vt:lpstr>
      <vt:lpstr>Fyzická analýza potenciálu SKO</vt:lpstr>
      <vt:lpstr>1.DtD sběr – adresné třídění</vt:lpstr>
      <vt:lpstr>2.Evidence separovaného odpadu</vt:lpstr>
      <vt:lpstr>3.Evidence SKO</vt:lpstr>
      <vt:lpstr>4.Sběrný dvůr – vše v jednom</vt:lpstr>
      <vt:lpstr>Osvěta pro obyvatele</vt:lpstr>
      <vt:lpstr>„Předcházení vzniku odpadu“</vt:lpstr>
      <vt:lpstr>Beseda s občany</vt:lpstr>
      <vt:lpstr>Návštěva ZŠ a MŠ</vt:lpstr>
      <vt:lpstr>PR</vt:lpstr>
      <vt:lpstr>ECONIT</vt:lpstr>
      <vt:lpstr>Ne produkt, ale služba</vt:lpstr>
      <vt:lpstr>Vývoj</vt:lpstr>
      <vt:lpstr>Spolupracujeme s…</vt:lpstr>
      <vt:lpstr> OH V PROSTŘEDNÍ BEČVĚ</vt:lpstr>
      <vt:lpstr>Hlásná Třebaň</vt:lpstr>
      <vt:lpstr>Prezentace aplikace PowerPoint</vt:lpstr>
      <vt:lpstr>Prezentace aplikace PowerPoint</vt:lpstr>
      <vt:lpstr>Prezentace aplikace PowerPoint</vt:lpstr>
      <vt:lpstr>Soutěž “Zlatý erb“ – smart cities</vt:lpstr>
      <vt:lpstr>Ocenění SDGs</vt:lpstr>
      <vt:lpstr>Změňte efektivně své  odpadového hospodářství   i VY </vt:lpstr>
    </vt:vector>
  </TitlesOfParts>
  <Company>JRK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Rociakova</dc:creator>
  <cp:lastModifiedBy>R.Liška</cp:lastModifiedBy>
  <cp:revision>55</cp:revision>
  <cp:lastPrinted>2019-02-28T07:34:16Z</cp:lastPrinted>
  <dcterms:created xsi:type="dcterms:W3CDTF">2015-11-26T09:06:49Z</dcterms:created>
  <dcterms:modified xsi:type="dcterms:W3CDTF">2019-11-18T22:27:02Z</dcterms:modified>
</cp:coreProperties>
</file>