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notesMasterIdLst>
    <p:notesMasterId r:id="rId18"/>
  </p:notesMasterIdLst>
  <p:sldIdLst>
    <p:sldId id="256" r:id="rId2"/>
    <p:sldId id="282" r:id="rId3"/>
    <p:sldId id="283" r:id="rId4"/>
    <p:sldId id="277" r:id="rId5"/>
    <p:sldId id="258" r:id="rId6"/>
    <p:sldId id="271" r:id="rId7"/>
    <p:sldId id="261" r:id="rId8"/>
    <p:sldId id="263" r:id="rId9"/>
    <p:sldId id="268" r:id="rId10"/>
    <p:sldId id="264" r:id="rId11"/>
    <p:sldId id="280" r:id="rId12"/>
    <p:sldId id="262" r:id="rId13"/>
    <p:sldId id="267" r:id="rId14"/>
    <p:sldId id="269" r:id="rId15"/>
    <p:sldId id="284" r:id="rId16"/>
    <p:sldId id="281" r:id="rId1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0BC5"/>
    <a:srgbClr val="1712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706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214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8E974-973B-4D21-8C4D-5BAD84F1783C}" type="datetimeFigureOut">
              <a:rPr lang="sk-SK" smtClean="0"/>
              <a:t>26. 9. 2019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2CBBE-8781-4F54-8BDE-75833BB7D95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58523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B9F6-5405-4B5E-A8E6-BF7CD63A96EA}" type="datetimeFigureOut">
              <a:rPr lang="sk-SK" smtClean="0"/>
              <a:t>26. 9. 2019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8A78-EEA2-40B4-A18C-AE0B8A0281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4337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B9F6-5405-4B5E-A8E6-BF7CD63A96EA}" type="datetimeFigureOut">
              <a:rPr lang="sk-SK" smtClean="0"/>
              <a:t>26. 9. 2019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8A78-EEA2-40B4-A18C-AE0B8A0281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9065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B9F6-5405-4B5E-A8E6-BF7CD63A96EA}" type="datetimeFigureOut">
              <a:rPr lang="sk-SK" smtClean="0"/>
              <a:t>26. 9. 2019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8A78-EEA2-40B4-A18C-AE0B8A0281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2296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B9F6-5405-4B5E-A8E6-BF7CD63A96EA}" type="datetimeFigureOut">
              <a:rPr lang="sk-SK" smtClean="0"/>
              <a:t>26. 9. 2019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8A78-EEA2-40B4-A18C-AE0B8A0281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49525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B9F6-5405-4B5E-A8E6-BF7CD63A96EA}" type="datetimeFigureOut">
              <a:rPr lang="sk-SK" smtClean="0"/>
              <a:t>26. 9. 2019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8A78-EEA2-40B4-A18C-AE0B8A0281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4773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B9F6-5405-4B5E-A8E6-BF7CD63A96EA}" type="datetimeFigureOut">
              <a:rPr lang="sk-SK" smtClean="0"/>
              <a:t>26. 9. 2019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8A78-EEA2-40B4-A18C-AE0B8A0281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1747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B9F6-5405-4B5E-A8E6-BF7CD63A96EA}" type="datetimeFigureOut">
              <a:rPr lang="sk-SK" smtClean="0"/>
              <a:t>26. 9. 2019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8A78-EEA2-40B4-A18C-AE0B8A0281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3023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B9F6-5405-4B5E-A8E6-BF7CD63A96EA}" type="datetimeFigureOut">
              <a:rPr lang="sk-SK" smtClean="0"/>
              <a:t>26. 9. 2019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8A78-EEA2-40B4-A18C-AE0B8A0281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649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B9F6-5405-4B5E-A8E6-BF7CD63A96EA}" type="datetimeFigureOut">
              <a:rPr lang="sk-SK" smtClean="0"/>
              <a:t>26. 9. 2019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8A78-EEA2-40B4-A18C-AE0B8A0281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27016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B9F6-5405-4B5E-A8E6-BF7CD63A96EA}" type="datetimeFigureOut">
              <a:rPr lang="sk-SK" smtClean="0"/>
              <a:t>26. 9. 2019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8A78-EEA2-40B4-A18C-AE0B8A0281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4296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B9F6-5405-4B5E-A8E6-BF7CD63A96EA}" type="datetimeFigureOut">
              <a:rPr lang="sk-SK" smtClean="0"/>
              <a:t>26. 9. 2019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38A78-EEA2-40B4-A18C-AE0B8A0281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2348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AB9F6-5405-4B5E-A8E6-BF7CD63A96EA}" type="datetimeFigureOut">
              <a:rPr lang="sk-SK" smtClean="0"/>
              <a:t>26. 9. 2019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38A78-EEA2-40B4-A18C-AE0B8A0281C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69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065689" y="631777"/>
            <a:ext cx="8958648" cy="2299203"/>
          </a:xfrm>
        </p:spPr>
        <p:txBody>
          <a:bodyPr>
            <a:no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Umelecko-remeselné spracúvanie kovov – </a:t>
            </a:r>
            <a:br>
              <a:rPr lang="sk-SK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kováčske a zámočnícke práce (kód odboru 8503 K 01)</a:t>
            </a:r>
            <a:br>
              <a:rPr lang="sk-SK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sk-SK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k-SK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69" y="1922356"/>
            <a:ext cx="9087100" cy="498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logo SO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9333"/>
            <a:ext cx="2570205" cy="130106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0" y="958936"/>
            <a:ext cx="1250503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i="1" dirty="0" smtClean="0">
                <a:solidFill>
                  <a:srgbClr val="330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AKO JEDINÁ ŠKOLA NA SLOVENSKU </a:t>
            </a:r>
          </a:p>
          <a:p>
            <a:pPr algn="ctr"/>
            <a:r>
              <a:rPr lang="sk-SK" sz="2400" b="1" i="1" dirty="0" smtClean="0">
                <a:solidFill>
                  <a:srgbClr val="330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PRIPRAVUJEME ŽIAKOV V TOMTO ODBORE</a:t>
            </a:r>
          </a:p>
          <a:p>
            <a:pPr algn="ctr"/>
            <a:r>
              <a:rPr lang="sk-SK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6474941" cy="918283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k-SK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56000"/>
            <a:ext cx="4068000" cy="6102000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1917925" y="85613"/>
            <a:ext cx="83037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k-SK" sz="3200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TOP VÝROBOK – MLADÝ TVORCA NITRA</a:t>
            </a:r>
            <a:endParaRPr lang="sk-SK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0" y="1089000"/>
            <a:ext cx="8154002" cy="54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8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789" y="2342840"/>
            <a:ext cx="4720282" cy="4469634"/>
          </a:xfrm>
          <a:prstGeom prst="rect">
            <a:avLst/>
          </a:prstGeom>
          <a:ln>
            <a:noFill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7367"/>
            <a:ext cx="10515600" cy="902217"/>
          </a:xfrm>
        </p:spPr>
        <p:txBody>
          <a:bodyPr>
            <a:noAutofit/>
          </a:bodyPr>
          <a:lstStyle/>
          <a:p>
            <a:pPr algn="ctr"/>
            <a:r>
              <a:rPr lang="sk-SK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Francúzsko – mesto „</a:t>
            </a:r>
            <a:r>
              <a:rPr lang="sk-SK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</a:t>
            </a:r>
            <a:r>
              <a:rPr lang="sk-SK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sk-SK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Gier</a:t>
            </a:r>
            <a:r>
              <a:rPr lang="sk-SK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br>
              <a:rPr lang="sk-SK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k-SK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584"/>
            <a:ext cx="4448432" cy="4023395"/>
          </a:xfrm>
          <a:ln>
            <a:noFill/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8714" y="0"/>
            <a:ext cx="3040808" cy="36754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762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5734" y="172708"/>
            <a:ext cx="10978055" cy="1325563"/>
          </a:xfrm>
        </p:spPr>
        <p:txBody>
          <a:bodyPr>
            <a:normAutofit/>
          </a:bodyPr>
          <a:lstStyle/>
          <a:p>
            <a: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RODINNÝ DEŇ – KINEX BEARINGS</a:t>
            </a:r>
            <a:endParaRPr lang="sk-SK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48828" y="1058369"/>
            <a:ext cx="10515600" cy="4351338"/>
          </a:xfrm>
        </p:spPr>
        <p:txBody>
          <a:bodyPr>
            <a:normAutofit/>
          </a:bodyPr>
          <a:lstStyle/>
          <a:p>
            <a:endParaRPr lang="sk-SK" sz="2400" dirty="0" smtClean="0"/>
          </a:p>
          <a:p>
            <a:r>
              <a:rPr lang="sk-SK" sz="2400" dirty="0" smtClean="0"/>
              <a:t>110. výročie založenia spoločnosti </a:t>
            </a:r>
            <a:r>
              <a:rPr lang="sk-SK" sz="2400" dirty="0" err="1" smtClean="0"/>
              <a:t>Kinex</a:t>
            </a:r>
            <a:r>
              <a:rPr lang="sk-SK" sz="2400" dirty="0" smtClean="0"/>
              <a:t> </a:t>
            </a:r>
            <a:r>
              <a:rPr lang="sk-SK" sz="2400" dirty="0" err="1" smtClean="0"/>
              <a:t>Bearings</a:t>
            </a:r>
            <a:endParaRPr lang="sk-SK" sz="2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6" y="2273432"/>
            <a:ext cx="5563352" cy="370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376" y="2273432"/>
            <a:ext cx="5563361" cy="370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406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2147" y="365125"/>
            <a:ext cx="10515600" cy="870549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Hradná škola - Hrad Strečno</a:t>
            </a:r>
            <a:endParaRPr lang="sk-SK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2" y="1482812"/>
            <a:ext cx="8723095" cy="4351338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384" y="1482812"/>
            <a:ext cx="673031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6604" y="831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Výstava OC MIRAGE v Žiline</a:t>
            </a:r>
            <a:endParaRPr lang="sk-SK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939" y="1547531"/>
            <a:ext cx="5440607" cy="4090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4" y="1408670"/>
            <a:ext cx="6616023" cy="45102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45402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4024" y="365125"/>
            <a:ext cx="10889776" cy="1325563"/>
          </a:xfrm>
        </p:spPr>
        <p:txBody>
          <a:bodyPr/>
          <a:lstStyle/>
          <a:p>
            <a:pPr algn="ctr"/>
            <a:r>
              <a:rPr lang="sk-SK" dirty="0" smtClean="0"/>
              <a:t>Projekt  </a:t>
            </a:r>
            <a:r>
              <a:rPr lang="sk-SK" b="1" dirty="0" smtClean="0"/>
              <a:t>Cyklista</a:t>
            </a:r>
            <a:r>
              <a:rPr lang="sk-SK" dirty="0" smtClean="0"/>
              <a:t> </a:t>
            </a:r>
            <a:br>
              <a:rPr lang="sk-SK" dirty="0" smtClean="0"/>
            </a:br>
            <a:r>
              <a:rPr lang="sk-SK" sz="2800" dirty="0" smtClean="0"/>
              <a:t>pre ŽSK 2018 – 2020 </a:t>
            </a:r>
            <a:endParaRPr lang="sk-SK" sz="2800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216" y="2221410"/>
            <a:ext cx="5801784" cy="435133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257" y="1897039"/>
            <a:ext cx="2852311" cy="48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15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solidFill>
                  <a:srgbClr val="FF0000"/>
                </a:solidFill>
                <a:latin typeface="Arial CE" panose="020B0604020202020204" pitchFamily="34" charset="-18"/>
              </a:rPr>
              <a:t>ĎAKUJEM ZA POZORNOSŤ</a:t>
            </a:r>
            <a:endParaRPr lang="sk-SK" b="1" dirty="0">
              <a:solidFill>
                <a:srgbClr val="FF0000"/>
              </a:solidFill>
              <a:latin typeface="Arial CE" panose="020B0604020202020204" pitchFamily="34" charset="-18"/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31" y="1542403"/>
            <a:ext cx="7448537" cy="4965691"/>
          </a:xfrm>
        </p:spPr>
      </p:pic>
    </p:spTree>
    <p:extLst>
      <p:ext uri="{BB962C8B-B14F-4D97-AF65-F5344CB8AC3E}">
        <p14:creationId xmlns:p14="http://schemas.microsoft.com/office/powerpoint/2010/main" val="23778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46161"/>
          </a:xfrm>
        </p:spPr>
        <p:txBody>
          <a:bodyPr>
            <a:norm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História kováčstva</a:t>
            </a:r>
            <a:endParaRPr lang="sk-SK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7421" y="846161"/>
            <a:ext cx="11737075" cy="5827594"/>
          </a:xfrm>
        </p:spPr>
        <p:txBody>
          <a:bodyPr>
            <a:normAutofit lnSpcReduction="10000"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Kováčstvo sa považuje za jedno z najstarších remesiel na svete, ktoré by neexistovalo bez základnej suroviny, železa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Historici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presne nevedia určiť počiatky 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remesla,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ale prvé železné predmety boli objavené na území 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Egypta a  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Sýrie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sk-SK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ž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v starovekom Grécku, kde za boha kováčstva bol považovaný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Hefaistos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vedeli zaobchádzať so železom. </a:t>
            </a:r>
            <a:endParaRPr lang="sk-SK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Technika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tavenia železa sa do Európy rozšírila z Prednej Ázie už v prvom tisícročí pred. n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. K.</a:t>
            </a:r>
          </a:p>
          <a:p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Slovanom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bola známa už  z ich zakarpatskej pravlasti. Ako ukazujú rozbory železných 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predmetov.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Slovania zvládli výrobu ocele už v 9. stor. Vytavené železo bolo materiálom pre kováčov, ktorých práca mala pre vtedajšiu spoločnosť základný význam a bola vysoko cenená. </a:t>
            </a:r>
            <a:endParaRPr lang="sk-SK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Kováčstvo dosiahlo najväčší rozmach vo feudalizme, kde bolo najrozšírenejším remeslom.</a:t>
            </a:r>
          </a:p>
          <a:p>
            <a:pPr marL="0" indent="0">
              <a:buNone/>
            </a:pPr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31362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13899" y="477672"/>
            <a:ext cx="11518710" cy="5699291"/>
          </a:xfrm>
        </p:spPr>
        <p:txBody>
          <a:bodyPr>
            <a:normAutofit lnSpcReduction="10000"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Každá dedina mala svojho kováča, ktorý zväčša robil úžitkovejšiu prácu, ako výroba 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roľníckych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a remeselných nástrojov a potrieb pre domácnosť. 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Umelecké výrobky mohli robiť iba kvalifikovaní majstri z kováčskeho cechu. V 17. storočí vznikali prvé manufaktúry na spracovanie železa. Svoje miesto v histórií majú aj cigánski kováči, ktorí boli majstri v spracovaní kovu. 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Kedysi kováči robili všetky práce zo železa, až kým sa nezačali špecializovať len na určitý druh kováčstva. Vzniklo celkom osemnásť samostatných výrobných odvetví ako napr. zámočníci,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mečiari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podkovači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nožiari,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medikováči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pasiari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,... atď.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V súčasnej dobe moderných technológií a materiálov sa dostáva do úzadia ručná remeselná výroba. Nanešťastie existuje už len hŕstka nadaných kováčov, ktorí sa venujú tomuto remeslu a sú tu vďaka ľudom, ktorí majú záujem o ich umelecké výrobky.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58822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" y="172995"/>
            <a:ext cx="12356756" cy="63019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KOVÁČSTVO A KOVÁČSKE REMESLO</a:t>
            </a:r>
            <a:endParaRPr lang="sk-SK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spcAft>
                <a:spcPts val="2400"/>
              </a:spcAft>
            </a:pP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od nepamäti synonymom poctivej ťažkej práce, remeselnej zručnosti a kvality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práce našich žiakov sú na vysokej profesionálnej úrovni, o čom svedčia aktivity, akcie a výstavy, ktorých sa každoročne zúčastňujú:</a:t>
            </a:r>
          </a:p>
          <a:p>
            <a:pPr marL="0" indent="0" algn="ctr">
              <a:spcBef>
                <a:spcPts val="1200"/>
              </a:spcBef>
              <a:spcAft>
                <a:spcPts val="600"/>
              </a:spcAft>
              <a:buNone/>
            </a:pPr>
            <a:r>
              <a:rPr lang="sk-SK" b="1" i="1" dirty="0" smtClean="0">
                <a:solidFill>
                  <a:srgbClr val="330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Burzy informácií Čadca, Kysucké Nové Mesto, Žilina, </a:t>
            </a:r>
          </a:p>
          <a:p>
            <a:pPr marL="0" indent="0" algn="ctr">
              <a:spcBef>
                <a:spcPts val="1200"/>
              </a:spcBef>
              <a:spcAft>
                <a:spcPts val="600"/>
              </a:spcAft>
              <a:buNone/>
            </a:pPr>
            <a:r>
              <a:rPr lang="sk-SK" b="1" i="1" dirty="0" smtClean="0">
                <a:solidFill>
                  <a:srgbClr val="330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Hradná škola – Strečno, </a:t>
            </a:r>
          </a:p>
          <a:p>
            <a:pPr marL="0" indent="0" algn="ctr">
              <a:spcBef>
                <a:spcPts val="1200"/>
              </a:spcBef>
              <a:spcAft>
                <a:spcPts val="600"/>
              </a:spcAft>
              <a:buNone/>
            </a:pPr>
            <a:r>
              <a:rPr lang="sk-SK" b="1" i="1" dirty="0" err="1" smtClean="0">
                <a:solidFill>
                  <a:srgbClr val="330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Budatínsky</a:t>
            </a:r>
            <a:r>
              <a:rPr lang="sk-SK" b="1" i="1" dirty="0" smtClean="0">
                <a:solidFill>
                  <a:srgbClr val="330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rínok – </a:t>
            </a:r>
            <a:r>
              <a:rPr lang="sk-SK" b="1" i="1" dirty="0" err="1" smtClean="0">
                <a:solidFill>
                  <a:srgbClr val="330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Budatín</a:t>
            </a:r>
            <a:r>
              <a:rPr lang="sk-SK" b="1" i="1" dirty="0" smtClean="0">
                <a:solidFill>
                  <a:srgbClr val="330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spcBef>
                <a:spcPts val="1200"/>
              </a:spcBef>
              <a:spcAft>
                <a:spcPts val="600"/>
              </a:spcAft>
              <a:buNone/>
            </a:pPr>
            <a:r>
              <a:rPr lang="sk-SK" b="1" i="1" dirty="0" err="1" smtClean="0">
                <a:solidFill>
                  <a:srgbClr val="330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Petropavlovské</a:t>
            </a:r>
            <a:r>
              <a:rPr lang="sk-SK" b="1" i="1" dirty="0" smtClean="0">
                <a:solidFill>
                  <a:srgbClr val="330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slávnosti – Považská Bystrica, </a:t>
            </a:r>
          </a:p>
          <a:p>
            <a:pPr marL="0" indent="0" algn="ctr">
              <a:spcBef>
                <a:spcPts val="1200"/>
              </a:spcBef>
              <a:spcAft>
                <a:spcPts val="600"/>
              </a:spcAft>
              <a:buNone/>
            </a:pPr>
            <a:r>
              <a:rPr lang="sk-SK" b="1" i="1" dirty="0" err="1" smtClean="0">
                <a:solidFill>
                  <a:srgbClr val="330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Radoľský</a:t>
            </a:r>
            <a:r>
              <a:rPr lang="sk-SK" b="1" i="1" dirty="0" smtClean="0">
                <a:solidFill>
                  <a:srgbClr val="330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jarmok – Radoľa, </a:t>
            </a:r>
          </a:p>
          <a:p>
            <a:pPr marL="0" indent="0" algn="ctr">
              <a:spcBef>
                <a:spcPts val="1200"/>
              </a:spcBef>
              <a:spcAft>
                <a:spcPts val="600"/>
              </a:spcAft>
              <a:buNone/>
            </a:pPr>
            <a:r>
              <a:rPr lang="sk-SK" b="1" i="1" dirty="0">
                <a:solidFill>
                  <a:srgbClr val="330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Vrútky – jarmok, </a:t>
            </a:r>
            <a:endParaRPr lang="sk-SK" b="1" i="1" dirty="0" smtClean="0">
              <a:solidFill>
                <a:srgbClr val="330BC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1200"/>
              </a:spcBef>
              <a:spcAft>
                <a:spcPts val="600"/>
              </a:spcAft>
              <a:buNone/>
            </a:pPr>
            <a:r>
              <a:rPr lang="sk-SK" b="1" i="1" dirty="0" err="1" smtClean="0">
                <a:solidFill>
                  <a:srgbClr val="330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Jakubovské</a:t>
            </a:r>
            <a:r>
              <a:rPr lang="sk-SK" b="1" i="1" dirty="0" smtClean="0">
                <a:solidFill>
                  <a:srgbClr val="330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hody – KNM, Skanzen – Martin, </a:t>
            </a:r>
          </a:p>
          <a:p>
            <a:pPr marL="0" indent="0" algn="ctr">
              <a:spcBef>
                <a:spcPts val="1200"/>
              </a:spcBef>
              <a:spcAft>
                <a:spcPts val="600"/>
              </a:spcAft>
              <a:buNone/>
            </a:pPr>
            <a:r>
              <a:rPr lang="sk-SK" b="1" i="1" dirty="0" smtClean="0">
                <a:solidFill>
                  <a:srgbClr val="330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francúzske mesto </a:t>
            </a:r>
            <a:r>
              <a:rPr lang="sk-SK" b="1" i="1" dirty="0" err="1" smtClean="0">
                <a:solidFill>
                  <a:srgbClr val="330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</a:t>
            </a:r>
            <a:r>
              <a:rPr lang="sk-SK" b="1" i="1" dirty="0" smtClean="0">
                <a:solidFill>
                  <a:srgbClr val="330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sk-SK" b="1" i="1" dirty="0" err="1" smtClean="0">
                <a:solidFill>
                  <a:srgbClr val="330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Gier</a:t>
            </a:r>
            <a:r>
              <a:rPr lang="sk-SK" b="1" i="1" dirty="0" smtClean="0">
                <a:solidFill>
                  <a:srgbClr val="330B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a iné</a:t>
            </a:r>
          </a:p>
          <a:p>
            <a:pPr marL="0" indent="0">
              <a:spcAft>
                <a:spcPts val="1800"/>
              </a:spcAft>
              <a:buNone/>
            </a:pP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1800"/>
              </a:spcAft>
              <a:buNone/>
            </a:pPr>
            <a:endParaRPr lang="sk-SK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81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2098"/>
            <a:ext cx="11142109" cy="1343847"/>
          </a:xfrm>
        </p:spPr>
        <p:txBody>
          <a:bodyPr>
            <a:noAutofit/>
          </a:bodyPr>
          <a:lstStyle/>
          <a:p>
            <a: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Rodostrom</a:t>
            </a:r>
            <a: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zhotovený </a:t>
            </a:r>
            <a:r>
              <a:rPr lang="sk-SK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zákazku </a:t>
            </a:r>
            <a:b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Považského </a:t>
            </a:r>
            <a:r>
              <a:rPr lang="sk-SK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múzea pri príležitosti </a:t>
            </a:r>
            <a: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450. </a:t>
            </a:r>
            <a:r>
              <a:rPr lang="sk-SK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výročia narodenia palatína </a:t>
            </a:r>
            <a: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Juraja </a:t>
            </a:r>
            <a:r>
              <a:rPr lang="sk-SK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Turzu </a:t>
            </a:r>
            <a: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Uložený je v Sobášnom paláci v Bytči</a:t>
            </a:r>
            <a:r>
              <a:rPr lang="sk-SK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k-SK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02299" y="1086947"/>
            <a:ext cx="4248000" cy="5321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27" y="2622741"/>
            <a:ext cx="5616000" cy="374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3456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5468" y="579945"/>
            <a:ext cx="11773516" cy="1325563"/>
          </a:xfrm>
        </p:spPr>
        <p:txBody>
          <a:bodyPr>
            <a:normAutofit fontScale="90000"/>
          </a:bodyPr>
          <a:lstStyle/>
          <a:p>
            <a:pPr fontAlgn="t"/>
            <a:r>
              <a:rPr lang="sk-SK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Poľsko-slovenské remeselnícke dni </a:t>
            </a:r>
            <a:r>
              <a:rPr lang="sk-SK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sk-SK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Budatínskom</a:t>
            </a:r>
            <a:r>
              <a:rPr lang="sk-SK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zámku</a:t>
            </a:r>
            <a:br>
              <a:rPr lang="sk-SK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k-SK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6453" y="1458656"/>
            <a:ext cx="2720982" cy="435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68" y="1082089"/>
            <a:ext cx="4789659" cy="5104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762" y="1082089"/>
            <a:ext cx="3828354" cy="5104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6466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211" y="-167438"/>
            <a:ext cx="11986053" cy="1325563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Výstava v Národnom ústave celoživotného vzdelávania </a:t>
            </a:r>
            <a:b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Bratislave</a:t>
            </a:r>
            <a:endParaRPr lang="sk-SK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83" y="946621"/>
            <a:ext cx="4761389" cy="317019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854" y="946621"/>
            <a:ext cx="3708000" cy="2660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618" y="2329109"/>
            <a:ext cx="4666597" cy="408290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562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322" y="200986"/>
            <a:ext cx="10011032" cy="827903"/>
          </a:xfrm>
        </p:spPr>
        <p:txBody>
          <a:bodyPr>
            <a:normAutofit fontScale="90000"/>
          </a:bodyPr>
          <a:lstStyle/>
          <a:p>
            <a:r>
              <a:rPr lang="sk-SK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Kovaná krása v </a:t>
            </a:r>
            <a: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kaštieli Radoľa</a:t>
            </a:r>
            <a:r>
              <a:rPr lang="sk-SK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k-SK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6466" y="3852000"/>
            <a:ext cx="5871512" cy="2883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2" y="1207567"/>
            <a:ext cx="6021849" cy="3985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66" y="130692"/>
            <a:ext cx="5871512" cy="3781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687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04178" y="40846"/>
            <a:ext cx="4522573" cy="778540"/>
          </a:xfrm>
        </p:spPr>
        <p:txBody>
          <a:bodyPr>
            <a:normAutofit/>
          </a:bodyPr>
          <a:lstStyle/>
          <a:p>
            <a:pPr algn="ctr"/>
            <a:r>
              <a:rPr lang="sk-SK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KAŠTIEĽ RADOĽA</a:t>
            </a:r>
            <a:endParaRPr lang="sk-SK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78" y="819386"/>
            <a:ext cx="8987822" cy="5859593"/>
          </a:xfr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6" y="2321945"/>
            <a:ext cx="3113903" cy="207593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5" y="143428"/>
            <a:ext cx="3113903" cy="207593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7" y="4603043"/>
            <a:ext cx="3113904" cy="207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3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TM03457444[[fn=Základ]]</Template>
  <TotalTime>612</TotalTime>
  <Words>391</Words>
  <Application>Microsoft Office PowerPoint</Application>
  <PresentationFormat>Širokouhlá</PresentationFormat>
  <Paragraphs>43</Paragraphs>
  <Slides>16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21" baseType="lpstr">
      <vt:lpstr>Arial</vt:lpstr>
      <vt:lpstr>Arial CE</vt:lpstr>
      <vt:lpstr>Calibri</vt:lpstr>
      <vt:lpstr>Calibri Light</vt:lpstr>
      <vt:lpstr>Motív balíka Office</vt:lpstr>
      <vt:lpstr> Umelecko-remeselné spracúvanie kovov –  kováčske a zámočnícke práce (kód odboru 8503 K 01)       </vt:lpstr>
      <vt:lpstr>História kováčstva</vt:lpstr>
      <vt:lpstr>Prezentácia programu PowerPoint</vt:lpstr>
      <vt:lpstr>Prezentácia programu PowerPoint</vt:lpstr>
      <vt:lpstr> Rodostrom zhotovený na zákazku  Považského múzea pri príležitosti 450. výročia narodenia palatína Juraja Turzu   Uložený je v Sobášnom paláci v Bytči   </vt:lpstr>
      <vt:lpstr>Poľsko-slovenské remeselnícke dni v Budatínskom zámku   </vt:lpstr>
      <vt:lpstr>Výstava v Národnom ústave celoživotného vzdelávania  v Bratislave</vt:lpstr>
      <vt:lpstr>Kovaná krása v  kaštieli Radoľa </vt:lpstr>
      <vt:lpstr>KAŠTIEĽ RADOĽA</vt:lpstr>
      <vt:lpstr> </vt:lpstr>
      <vt:lpstr>Francúzsko – mesto „Rive de Gier“ </vt:lpstr>
      <vt:lpstr>RODINNÝ DEŇ – KINEX BEARINGS</vt:lpstr>
      <vt:lpstr>Hradná škola - Hrad Strečno</vt:lpstr>
      <vt:lpstr>Výstava OC MIRAGE v Žiline</vt:lpstr>
      <vt:lpstr>Projekt  Cyklista  pre ŽSK 2018 – 2020 </vt:lpstr>
      <vt:lpstr>ĎAKUJEM ZA POZORNOSŤ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Umelecko-remeselné spracúvanie kovov  Kód študijného odboru: 8503 K O1</dc:title>
  <dc:creator>Janka</dc:creator>
  <cp:lastModifiedBy>Admin</cp:lastModifiedBy>
  <cp:revision>47</cp:revision>
  <dcterms:created xsi:type="dcterms:W3CDTF">2019-09-13T08:40:47Z</dcterms:created>
  <dcterms:modified xsi:type="dcterms:W3CDTF">2019-09-26T10:21:39Z</dcterms:modified>
</cp:coreProperties>
</file>