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3" r:id="rId15"/>
    <p:sldId id="274" r:id="rId16"/>
    <p:sldId id="275" r:id="rId17"/>
    <p:sldId id="280" r:id="rId18"/>
    <p:sldId id="278" r:id="rId19"/>
    <p:sldId id="283" r:id="rId20"/>
    <p:sldId id="284" r:id="rId21"/>
    <p:sldId id="285" r:id="rId22"/>
    <p:sldId id="303" r:id="rId23"/>
    <p:sldId id="305" r:id="rId24"/>
    <p:sldId id="306" r:id="rId25"/>
    <p:sldId id="308" r:id="rId26"/>
    <p:sldId id="309" r:id="rId27"/>
    <p:sldId id="290" r:id="rId28"/>
    <p:sldId id="289" r:id="rId29"/>
    <p:sldId id="291" r:id="rId30"/>
    <p:sldId id="292" r:id="rId31"/>
    <p:sldId id="293" r:id="rId32"/>
    <p:sldId id="288" r:id="rId33"/>
    <p:sldId id="297" r:id="rId34"/>
    <p:sldId id="298" r:id="rId35"/>
    <p:sldId id="260" r:id="rId36"/>
    <p:sldId id="261" r:id="rId37"/>
    <p:sldId id="307" r:id="rId38"/>
    <p:sldId id="310" r:id="rId39"/>
    <p:sldId id="311" r:id="rId40"/>
    <p:sldId id="313" r:id="rId41"/>
    <p:sldId id="314" r:id="rId42"/>
    <p:sldId id="315" r:id="rId43"/>
    <p:sldId id="316" r:id="rId44"/>
    <p:sldId id="317" r:id="rId45"/>
    <p:sldId id="318" r:id="rId46"/>
    <p:sldId id="319" r:id="rId47"/>
    <p:sldId id="320" r:id="rId48"/>
    <p:sldId id="321" r:id="rId49"/>
    <p:sldId id="322" r:id="rId50"/>
    <p:sldId id="323" r:id="rId51"/>
    <p:sldId id="325" r:id="rId52"/>
    <p:sldId id="326" r:id="rId53"/>
    <p:sldId id="331" r:id="rId54"/>
    <p:sldId id="328" r:id="rId55"/>
    <p:sldId id="329" r:id="rId56"/>
    <p:sldId id="324" r:id="rId57"/>
    <p:sldId id="327" r:id="rId58"/>
    <p:sldId id="332" r:id="rId59"/>
    <p:sldId id="334" r:id="rId60"/>
    <p:sldId id="335" r:id="rId61"/>
    <p:sldId id="336" r:id="rId62"/>
    <p:sldId id="337" r:id="rId63"/>
    <p:sldId id="338" r:id="rId64"/>
    <p:sldId id="339" r:id="rId65"/>
    <p:sldId id="340" r:id="rId66"/>
    <p:sldId id="342" r:id="rId67"/>
    <p:sldId id="343" r:id="rId68"/>
    <p:sldId id="344" r:id="rId69"/>
    <p:sldId id="346" r:id="rId7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2CF98C5-8DCC-4255-9959-FAEC058D26ED}" type="datetimeFigureOut">
              <a:rPr lang="sk-SK" smtClean="0"/>
              <a:pPr/>
              <a:t>19. 11. 2019</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4FAE4C3-F963-47FB-BB15-DE161C047C3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F98C5-8DCC-4255-9959-FAEC058D26ED}" type="datetimeFigureOut">
              <a:rPr lang="sk-SK" smtClean="0"/>
              <a:pPr/>
              <a:t>19. 11. 2019</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AE4C3-F963-47FB-BB15-DE161C047C36}"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morelandclimategroup.files.wordpress.com/2018/03/2018-03-15-transport-emissions-and-space-footprint.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ucitne.cz/sites/default/files/pictures/graf-potraviny-emise.p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nergie-portal.sk/Znacka/302/ELEKTROMOBILY.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k.wikipedia.org/wiki/S%C3%BAbor:World_map_of_countries_by_ecological_footprint_(2007).sv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etrend.sk/clanky-autora/31-sita.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trend.sk/ekonomika/kupujeme-hluposti-a-triedime-odpady-hlavne-ze-sme-ekologicki.html" TargetMode="External"/><Relationship Id="rId2" Type="http://schemas.openxmlformats.org/officeDocument/2006/relationships/hyperlink" Target="https://www.etrend.sk/klucove-slova/3461-slovensko.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earth.columbia.edu/articles/view/3341" TargetMode="External"/><Relationship Id="rId2" Type="http://schemas.openxmlformats.org/officeDocument/2006/relationships/hyperlink" Target="https://www.forbes.sk/25-trikov-na-zmensenie-uhlikovej-stopy-na-kazdy-den-a-pre-kazdeho-z-na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blogs.ei.columbia.edu/2018/12/27/35-ways-reduce-carbon-footprint/" TargetMode="External"/><Relationship Id="rId2" Type="http://schemas.openxmlformats.org/officeDocument/2006/relationships/hyperlink" Target="https://www.forbes.sk/zmena-klimaticka-globalne-oteplovan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forbes.sk/ked-recyklovanie-plastov-nestaci-toto-je-5-krokovy-sprievodca-kompostovanim-v-byte/"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thyssenkruppelevator.com/Tools/energy-calculator" TargetMode="External"/><Relationship Id="rId2" Type="http://schemas.openxmlformats.org/officeDocument/2006/relationships/hyperlink" Target="https://www.forbes.sk/benzin-ceny-usetri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setri.sk/category/trendy-inspiracie/inspirujuce-riesenia/" TargetMode="External"/><Relationship Id="rId2" Type="http://schemas.openxmlformats.org/officeDocument/2006/relationships/hyperlink" Target="https://www.setri.sk/category/setrime-doma/stavba/" TargetMode="External"/><Relationship Id="rId1" Type="http://schemas.openxmlformats.org/officeDocument/2006/relationships/slideLayout" Target="../slideLayouts/slideLayout2.xml"/><Relationship Id="rId4" Type="http://schemas.openxmlformats.org/officeDocument/2006/relationships/hyperlink" Target="https://www.setri.sk/novy-material-finite-je-pevny-ako-beton-ale-zanecha-polovicnu-uhlikovu-stopu/"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setri.sk/app/uploads/2018/05/Finite-6.jp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DOBRÝ  DEŇ</a:t>
            </a:r>
            <a:endParaRPr lang="sk-SK" dirty="0"/>
          </a:p>
        </p:txBody>
      </p:sp>
      <p:sp>
        <p:nvSpPr>
          <p:cNvPr id="3" name="Podnadpis 2"/>
          <p:cNvSpPr>
            <a:spLocks noGrp="1"/>
          </p:cNvSpPr>
          <p:nvPr>
            <p:ph type="subTitle" idx="1"/>
          </p:nvPr>
        </p:nvSpPr>
        <p:spPr/>
        <p:txBody>
          <a:bodyPr>
            <a:normAutofit fontScale="70000" lnSpcReduction="20000"/>
          </a:bodyPr>
          <a:lstStyle/>
          <a:p>
            <a:endParaRPr lang="sk-SK" dirty="0" smtClean="0"/>
          </a:p>
          <a:p>
            <a:r>
              <a:rPr lang="sk-SK" dirty="0" smtClean="0"/>
              <a:t>Ing. Milan Litva</a:t>
            </a:r>
          </a:p>
          <a:p>
            <a:r>
              <a:rPr lang="sk-SK" dirty="0" smtClean="0"/>
              <a:t>konateľ </a:t>
            </a:r>
          </a:p>
          <a:p>
            <a:r>
              <a:rPr lang="sk-SK" dirty="0" smtClean="0"/>
              <a:t>Združenie obcí Horného Turca </a:t>
            </a:r>
          </a:p>
          <a:p>
            <a:r>
              <a:rPr lang="sk-SK" dirty="0" smtClean="0"/>
              <a:t>na ochranu životného prostredia</a:t>
            </a: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lstStyle/>
          <a:p>
            <a:r>
              <a:rPr lang="sk-SK" dirty="0" smtClean="0"/>
              <a:t>Na jednej strane ekonomický rast so všetkým jeho atribútmi </a:t>
            </a:r>
          </a:p>
          <a:p>
            <a:r>
              <a:rPr lang="sk-SK" dirty="0" smtClean="0"/>
              <a:t>Na druhej strane vplyv na životné prostredie a snaha o zníženie dopadu nárastu spotreby spoločnosti </a:t>
            </a:r>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normAutofit/>
          </a:bodyPr>
          <a:lstStyle/>
          <a:p>
            <a:r>
              <a:rPr lang="sk-SK" dirty="0" smtClean="0"/>
              <a:t>Podporné akcie na zvýšenie predaja </a:t>
            </a:r>
          </a:p>
          <a:p>
            <a:pPr>
              <a:buFontTx/>
              <a:buChar char="-"/>
            </a:pPr>
            <a:r>
              <a:rPr lang="sk-SK" dirty="0" smtClean="0"/>
              <a:t>výmena vozidiel so štátnou dotáciou – šrotovne</a:t>
            </a:r>
          </a:p>
          <a:p>
            <a:pPr>
              <a:buFontTx/>
              <a:buChar char="-"/>
            </a:pPr>
            <a:r>
              <a:rPr lang="sk-SK" dirty="0" smtClean="0"/>
              <a:t>výmene elektrospotrebičov s podporou výrobou – šrotovne </a:t>
            </a:r>
          </a:p>
          <a:p>
            <a:pPr>
              <a:buFontTx/>
              <a:buChar char="-"/>
            </a:pPr>
            <a:r>
              <a:rPr lang="sk-SK" dirty="0" smtClean="0"/>
              <a:t>zníženie životnosti spotrebičov – „</a:t>
            </a:r>
            <a:r>
              <a:rPr lang="sk-SK" dirty="0" err="1" smtClean="0"/>
              <a:t>kazítka</a:t>
            </a:r>
            <a:r>
              <a:rPr lang="sk-SK" dirty="0" smtClean="0"/>
              <a:t>“</a:t>
            </a:r>
          </a:p>
          <a:p>
            <a:pPr>
              <a:buFontTx/>
              <a:buChar char="-"/>
            </a:pPr>
            <a:r>
              <a:rPr lang="sk-SK" dirty="0" smtClean="0"/>
              <a:t>zníženie spotreby elektriny, pohonný látok </a:t>
            </a:r>
          </a:p>
          <a:p>
            <a:pPr>
              <a:buFontTx/>
              <a:buChar char="-"/>
            </a:pPr>
            <a:r>
              <a:rPr lang="sk-SK" dirty="0" smtClean="0"/>
              <a:t>nárast objemu odpadu  </a:t>
            </a:r>
          </a:p>
          <a:p>
            <a:pPr>
              <a:buFontTx/>
              <a:buChar char="-"/>
            </a:pPr>
            <a:endParaRPr lang="sk-SK" dirty="0" smtClean="0"/>
          </a:p>
          <a:p>
            <a:pPr>
              <a:buNone/>
            </a:pPr>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normAutofit fontScale="92500" lnSpcReduction="20000"/>
          </a:bodyPr>
          <a:lstStyle/>
          <a:p>
            <a:r>
              <a:rPr lang="sk-SK" dirty="0" smtClean="0"/>
              <a:t>nárast platov </a:t>
            </a:r>
          </a:p>
          <a:p>
            <a:r>
              <a:rPr lang="sk-SK" dirty="0" smtClean="0"/>
              <a:t>zvýšenie optimizmu obyvateľov </a:t>
            </a:r>
          </a:p>
          <a:p>
            <a:r>
              <a:rPr lang="sk-SK" dirty="0" smtClean="0"/>
              <a:t>zvýšenie úverových zdrojov a zlepšenie prístupnosti úverov</a:t>
            </a:r>
          </a:p>
          <a:p>
            <a:r>
              <a:rPr lang="sk-SK" dirty="0" smtClean="0"/>
              <a:t>zvýšenie spotreby potravín </a:t>
            </a:r>
          </a:p>
          <a:p>
            <a:r>
              <a:rPr lang="sk-SK" dirty="0" smtClean="0"/>
              <a:t>zvýšenie výstavby domov a infraštruktúry </a:t>
            </a:r>
          </a:p>
          <a:p>
            <a:r>
              <a:rPr lang="sk-SK" dirty="0" smtClean="0"/>
              <a:t>zvýšenie spotreby vybavenia domácnosti </a:t>
            </a:r>
          </a:p>
          <a:p>
            <a:r>
              <a:rPr lang="sk-SK" dirty="0" smtClean="0"/>
              <a:t>modernizácia domácnosti</a:t>
            </a:r>
          </a:p>
          <a:p>
            <a:r>
              <a:rPr lang="sk-SK" dirty="0" smtClean="0"/>
              <a:t>zvýšenie aktivít domácnosti </a:t>
            </a:r>
          </a:p>
          <a:p>
            <a:r>
              <a:rPr lang="sk-SK" dirty="0" smtClean="0"/>
              <a:t>nárast počtu obyvateľov - imigrácie</a:t>
            </a:r>
          </a:p>
          <a:p>
            <a:endParaRPr lang="sk-SK" dirty="0" smtClean="0"/>
          </a:p>
          <a:p>
            <a:endParaRPr lang="sk-SK" dirty="0" smtClean="0"/>
          </a:p>
          <a:p>
            <a:endParaRPr lang="sk-SK" dirty="0" smtClean="0"/>
          </a:p>
          <a:p>
            <a:endParaRPr lang="sk-S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a:t>
            </a:r>
            <a:endParaRPr lang="sk-SK" dirty="0"/>
          </a:p>
        </p:txBody>
      </p:sp>
      <p:sp>
        <p:nvSpPr>
          <p:cNvPr id="3" name="Zástupný symbol obsahu 2"/>
          <p:cNvSpPr>
            <a:spLocks noGrp="1"/>
          </p:cNvSpPr>
          <p:nvPr>
            <p:ph idx="1"/>
          </p:nvPr>
        </p:nvSpPr>
        <p:spPr/>
        <p:txBody>
          <a:bodyPr/>
          <a:lstStyle/>
          <a:p>
            <a:r>
              <a:rPr lang="sk-SK" dirty="0" smtClean="0"/>
              <a:t>Ako stanoviť ako sa plní stratégie keď sa menia východiska – menia sa východiskové jednotky – počet obyvateľov – počet domácnosti – počet vozidiel - ......</a:t>
            </a:r>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lstStyle/>
          <a:p>
            <a:r>
              <a:rPr lang="sk-SK" dirty="0" smtClean="0"/>
              <a:t>Vznik pojmu </a:t>
            </a:r>
            <a:r>
              <a:rPr lang="sk-SK" dirty="0" err="1" smtClean="0"/>
              <a:t>uhlíkova</a:t>
            </a:r>
            <a:r>
              <a:rPr lang="sk-SK" dirty="0" smtClean="0"/>
              <a:t> stopa – čo to je ?</a:t>
            </a:r>
          </a:p>
          <a:p>
            <a:r>
              <a:rPr lang="sk-SK" b="1" u="sng" dirty="0" smtClean="0">
                <a:solidFill>
                  <a:srgbClr val="FF0000"/>
                </a:solidFill>
              </a:rPr>
              <a:t>Uhlíková stopa je meradlom ľudskej činnosti na klimatické zmeny. Predstavuje množstvo oxidu uhoľnatého a ostatných uhlíkových plynov uvoľnených do atmosféry počas životného cyklu výrobku a služby. Umožňuje teda porovnať vplyv rôznych činností na globálne klimatické zmeny.</a:t>
            </a:r>
            <a:endParaRPr lang="sk-SK" b="1" u="sng"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lnSpcReduction="10000"/>
          </a:bodyPr>
          <a:lstStyle/>
          <a:p>
            <a:r>
              <a:rPr lang="sk-SK" sz="2800" b="1" cap="all" dirty="0" smtClean="0"/>
              <a:t>Vybrané pojmy v oblasti uhlíkové stopy</a:t>
            </a:r>
          </a:p>
          <a:p>
            <a:pPr>
              <a:buNone/>
            </a:pPr>
            <a:r>
              <a:rPr lang="sk-SK" sz="2800" dirty="0" smtClean="0"/>
              <a:t>Klimatická </a:t>
            </a:r>
            <a:r>
              <a:rPr lang="sk-SK" sz="2800" dirty="0" err="1" smtClean="0"/>
              <a:t>změna</a:t>
            </a:r>
            <a:endParaRPr lang="sk-SK" sz="2800" b="1" dirty="0" smtClean="0"/>
          </a:p>
          <a:p>
            <a:r>
              <a:rPr lang="sk-SK" sz="2800" dirty="0" err="1" smtClean="0"/>
              <a:t>Změna</a:t>
            </a:r>
            <a:r>
              <a:rPr lang="sk-SK" sz="2800" dirty="0" smtClean="0"/>
              <a:t> </a:t>
            </a:r>
            <a:r>
              <a:rPr lang="sk-SK" sz="2800" dirty="0" err="1" smtClean="0"/>
              <a:t>klimatu</a:t>
            </a:r>
            <a:r>
              <a:rPr lang="sk-SK" sz="2800" dirty="0" smtClean="0"/>
              <a:t> je </a:t>
            </a:r>
            <a:r>
              <a:rPr lang="sk-SK" sz="2800" dirty="0" err="1" smtClean="0"/>
              <a:t>nejvýznamnější</a:t>
            </a:r>
            <a:r>
              <a:rPr lang="sk-SK" sz="2800" dirty="0" smtClean="0"/>
              <a:t> ekologickou a </a:t>
            </a:r>
            <a:r>
              <a:rPr lang="sk-SK" sz="2800" dirty="0" err="1" smtClean="0"/>
              <a:t>svým</a:t>
            </a:r>
            <a:r>
              <a:rPr lang="sk-SK" sz="2800" dirty="0" smtClean="0"/>
              <a:t> </a:t>
            </a:r>
            <a:r>
              <a:rPr lang="sk-SK" sz="2800" dirty="0" err="1" smtClean="0"/>
              <a:t>způsobem</a:t>
            </a:r>
            <a:r>
              <a:rPr lang="sk-SK" sz="2800" dirty="0" smtClean="0"/>
              <a:t> i politickou a ekonomickou otázkou dneška. </a:t>
            </a:r>
            <a:r>
              <a:rPr lang="sk-SK" sz="2800" dirty="0" err="1" smtClean="0"/>
              <a:t>Rostoucí</a:t>
            </a:r>
            <a:r>
              <a:rPr lang="sk-SK" sz="2800" dirty="0" smtClean="0"/>
              <a:t> </a:t>
            </a:r>
            <a:r>
              <a:rPr lang="sk-SK" sz="2800" dirty="0" err="1" smtClean="0"/>
              <a:t>globální</a:t>
            </a:r>
            <a:r>
              <a:rPr lang="sk-SK" sz="2800" dirty="0" smtClean="0"/>
              <a:t> teploty vedou </a:t>
            </a:r>
            <a:r>
              <a:rPr lang="sk-SK" sz="2800" dirty="0" err="1" smtClean="0"/>
              <a:t>ke</a:t>
            </a:r>
            <a:r>
              <a:rPr lang="sk-SK" sz="2800" dirty="0" smtClean="0"/>
              <a:t> </a:t>
            </a:r>
            <a:r>
              <a:rPr lang="sk-SK" sz="2800" dirty="0" err="1" smtClean="0"/>
              <a:t>změnám</a:t>
            </a:r>
            <a:r>
              <a:rPr lang="sk-SK" sz="2800" dirty="0" smtClean="0"/>
              <a:t> počasí, </a:t>
            </a:r>
            <a:r>
              <a:rPr lang="sk-SK" sz="2800" dirty="0" err="1" smtClean="0"/>
              <a:t>růstu</a:t>
            </a:r>
            <a:r>
              <a:rPr lang="sk-SK" sz="2800" dirty="0" smtClean="0"/>
              <a:t> </a:t>
            </a:r>
            <a:r>
              <a:rPr lang="sk-SK" sz="2800" dirty="0" err="1" smtClean="0"/>
              <a:t>hladin</a:t>
            </a:r>
            <a:r>
              <a:rPr lang="sk-SK" sz="2800" dirty="0" smtClean="0"/>
              <a:t> </a:t>
            </a:r>
            <a:r>
              <a:rPr lang="sk-SK" sz="2800" dirty="0" err="1" smtClean="0"/>
              <a:t>oceánů</a:t>
            </a:r>
            <a:r>
              <a:rPr lang="sk-SK" sz="2800" dirty="0" smtClean="0"/>
              <a:t> a </a:t>
            </a:r>
            <a:r>
              <a:rPr lang="sk-SK" sz="2800" dirty="0" err="1" smtClean="0"/>
              <a:t>častějšímu</a:t>
            </a:r>
            <a:r>
              <a:rPr lang="sk-SK" sz="2800" dirty="0" smtClean="0"/>
              <a:t> výskytu </a:t>
            </a:r>
            <a:r>
              <a:rPr lang="sk-SK" sz="2800" dirty="0" err="1" smtClean="0"/>
              <a:t>extrémních</a:t>
            </a:r>
            <a:r>
              <a:rPr lang="sk-SK" sz="2800" dirty="0" smtClean="0"/>
              <a:t> </a:t>
            </a:r>
            <a:r>
              <a:rPr lang="sk-SK" sz="2800" dirty="0" err="1" smtClean="0"/>
              <a:t>jevů</a:t>
            </a:r>
            <a:r>
              <a:rPr lang="sk-SK" sz="2800" dirty="0" smtClean="0"/>
              <a:t>, </a:t>
            </a:r>
            <a:r>
              <a:rPr lang="sk-SK" sz="2800" dirty="0" err="1" smtClean="0"/>
              <a:t>jako</a:t>
            </a:r>
            <a:r>
              <a:rPr lang="sk-SK" sz="2800" dirty="0" smtClean="0"/>
              <a:t> </a:t>
            </a:r>
            <a:r>
              <a:rPr lang="sk-SK" sz="2800" dirty="0" err="1" smtClean="0"/>
              <a:t>jsou</a:t>
            </a:r>
            <a:r>
              <a:rPr lang="sk-SK" sz="2800" dirty="0" smtClean="0"/>
              <a:t> </a:t>
            </a:r>
            <a:r>
              <a:rPr lang="sk-SK" sz="2800" dirty="0" err="1" smtClean="0"/>
              <a:t>povodně</a:t>
            </a:r>
            <a:r>
              <a:rPr lang="sk-SK" sz="2800" dirty="0" smtClean="0"/>
              <a:t> či tornáda. </a:t>
            </a:r>
            <a:r>
              <a:rPr lang="sk-SK" sz="2800" dirty="0" err="1" smtClean="0"/>
              <a:t>Důsledky</a:t>
            </a:r>
            <a:r>
              <a:rPr lang="sk-SK" sz="2800" dirty="0" smtClean="0"/>
              <a:t> </a:t>
            </a:r>
            <a:r>
              <a:rPr lang="sk-SK" sz="2800" dirty="0" err="1" smtClean="0"/>
              <a:t>změny</a:t>
            </a:r>
            <a:r>
              <a:rPr lang="sk-SK" sz="2800" dirty="0" smtClean="0"/>
              <a:t> </a:t>
            </a:r>
            <a:r>
              <a:rPr lang="sk-SK" sz="2800" dirty="0" err="1" smtClean="0"/>
              <a:t>klimatu</a:t>
            </a:r>
            <a:r>
              <a:rPr lang="sk-SK" sz="2800" dirty="0" smtClean="0"/>
              <a:t> pociťujeme </a:t>
            </a:r>
            <a:r>
              <a:rPr lang="sk-SK" sz="2800" dirty="0" err="1" smtClean="0"/>
              <a:t>již</a:t>
            </a:r>
            <a:r>
              <a:rPr lang="sk-SK" sz="2800" dirty="0" smtClean="0"/>
              <a:t> dnes i v České </a:t>
            </a:r>
            <a:r>
              <a:rPr lang="sk-SK" sz="2800" dirty="0" err="1" smtClean="0"/>
              <a:t>republice</a:t>
            </a:r>
            <a:r>
              <a:rPr lang="sk-SK" sz="2800" dirty="0" smtClean="0"/>
              <a:t>. </a:t>
            </a:r>
            <a:r>
              <a:rPr lang="sk-SK" sz="2800" dirty="0" err="1" smtClean="0"/>
              <a:t>Při</a:t>
            </a:r>
            <a:r>
              <a:rPr lang="sk-SK" sz="2800" dirty="0" smtClean="0"/>
              <a:t> </a:t>
            </a:r>
            <a:r>
              <a:rPr lang="sk-SK" sz="2800" dirty="0" err="1" smtClean="0"/>
              <a:t>nezměněných</a:t>
            </a:r>
            <a:r>
              <a:rPr lang="sk-SK" sz="2800" dirty="0" smtClean="0"/>
              <a:t> </a:t>
            </a:r>
            <a:r>
              <a:rPr lang="sk-SK" sz="2800" dirty="0" err="1" smtClean="0"/>
              <a:t>trendech</a:t>
            </a:r>
            <a:r>
              <a:rPr lang="sk-SK" sz="2800" dirty="0" smtClean="0"/>
              <a:t> </a:t>
            </a:r>
            <a:r>
              <a:rPr lang="sk-SK" sz="2800" dirty="0" err="1" smtClean="0"/>
              <a:t>lze</a:t>
            </a:r>
            <a:r>
              <a:rPr lang="sk-SK" sz="2800" dirty="0" smtClean="0"/>
              <a:t> v </a:t>
            </a:r>
            <a:r>
              <a:rPr lang="sk-SK" sz="2800" dirty="0" err="1" smtClean="0"/>
              <a:t>příštím</a:t>
            </a:r>
            <a:r>
              <a:rPr lang="sk-SK" sz="2800" dirty="0" smtClean="0"/>
              <a:t> </a:t>
            </a:r>
            <a:r>
              <a:rPr lang="sk-SK" sz="2800" dirty="0" err="1" smtClean="0"/>
              <a:t>století</a:t>
            </a:r>
            <a:r>
              <a:rPr lang="sk-SK" sz="2800" dirty="0" smtClean="0"/>
              <a:t> </a:t>
            </a:r>
            <a:r>
              <a:rPr lang="sk-SK" sz="2800" dirty="0" err="1" smtClean="0"/>
              <a:t>očekávat</a:t>
            </a:r>
            <a:r>
              <a:rPr lang="sk-SK" sz="2800" dirty="0" smtClean="0"/>
              <a:t> </a:t>
            </a:r>
            <a:r>
              <a:rPr lang="sk-SK" sz="2800" dirty="0" err="1" smtClean="0"/>
              <a:t>mnohem</a:t>
            </a:r>
            <a:r>
              <a:rPr lang="sk-SK" sz="2800" dirty="0" smtClean="0"/>
              <a:t> </a:t>
            </a:r>
            <a:r>
              <a:rPr lang="sk-SK" sz="2800" dirty="0" err="1" smtClean="0"/>
              <a:t>vážnější</a:t>
            </a:r>
            <a:r>
              <a:rPr lang="sk-SK" sz="2800" dirty="0" smtClean="0"/>
              <a:t> následky, </a:t>
            </a:r>
            <a:r>
              <a:rPr lang="sk-SK" sz="2800" dirty="0" err="1" smtClean="0"/>
              <a:t>včetně</a:t>
            </a:r>
            <a:r>
              <a:rPr lang="sk-SK" sz="2800" dirty="0" smtClean="0"/>
              <a:t> geopolitické nestability.</a:t>
            </a:r>
          </a:p>
          <a:p>
            <a:endParaRPr lang="sk-SK"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40000" lnSpcReduction="20000"/>
          </a:bodyPr>
          <a:lstStyle/>
          <a:p>
            <a:r>
              <a:rPr lang="sk-SK" sz="4200" b="1" dirty="0" err="1" smtClean="0"/>
              <a:t>Co</a:t>
            </a:r>
            <a:r>
              <a:rPr lang="sk-SK" sz="4200" b="1" dirty="0" smtClean="0"/>
              <a:t> </a:t>
            </a:r>
            <a:r>
              <a:rPr lang="sk-SK" sz="4200" b="1" dirty="0" err="1" smtClean="0"/>
              <a:t>jsou</a:t>
            </a:r>
            <a:r>
              <a:rPr lang="sk-SK" sz="4200" b="1" dirty="0" smtClean="0"/>
              <a:t> skleníkové plyny?</a:t>
            </a:r>
          </a:p>
          <a:p>
            <a:r>
              <a:rPr lang="sk-SK" sz="4200" dirty="0" err="1" smtClean="0"/>
              <a:t>Nejdůležitějším</a:t>
            </a:r>
            <a:r>
              <a:rPr lang="sk-SK" sz="4200" dirty="0" smtClean="0"/>
              <a:t> skleníkovým </a:t>
            </a:r>
            <a:r>
              <a:rPr lang="sk-SK" sz="4200" dirty="0" err="1" smtClean="0"/>
              <a:t>plynem</a:t>
            </a:r>
            <a:r>
              <a:rPr lang="sk-SK" sz="4200" dirty="0" smtClean="0"/>
              <a:t> je oxid uhličitý (CO2), </a:t>
            </a:r>
            <a:r>
              <a:rPr lang="sk-SK" sz="4200" dirty="0" err="1" smtClean="0"/>
              <a:t>vzniklý</a:t>
            </a:r>
            <a:r>
              <a:rPr lang="sk-SK" sz="4200" dirty="0" smtClean="0"/>
              <a:t> </a:t>
            </a:r>
            <a:r>
              <a:rPr lang="sk-SK" sz="4200" dirty="0" err="1" smtClean="0"/>
              <a:t>zejména</a:t>
            </a:r>
            <a:r>
              <a:rPr lang="sk-SK" sz="4200" dirty="0" smtClean="0"/>
              <a:t> </a:t>
            </a:r>
            <a:r>
              <a:rPr lang="sk-SK" sz="4200" dirty="0" err="1" smtClean="0"/>
              <a:t>spalováním</a:t>
            </a:r>
            <a:r>
              <a:rPr lang="sk-SK" sz="4200" dirty="0" smtClean="0"/>
              <a:t> </a:t>
            </a:r>
            <a:r>
              <a:rPr lang="sk-SK" sz="4200" dirty="0" err="1" smtClean="0"/>
              <a:t>fosilních</a:t>
            </a:r>
            <a:r>
              <a:rPr lang="sk-SK" sz="4200" dirty="0" smtClean="0"/>
              <a:t> </a:t>
            </a:r>
            <a:r>
              <a:rPr lang="sk-SK" sz="4200" dirty="0" err="1" smtClean="0"/>
              <a:t>paliv</a:t>
            </a:r>
            <a:r>
              <a:rPr lang="sk-SK" sz="4200" dirty="0" smtClean="0"/>
              <a:t> (ropa, uhlí, zemní plyn, ale i </a:t>
            </a:r>
            <a:r>
              <a:rPr lang="sk-SK" sz="4200" dirty="0" err="1" smtClean="0"/>
              <a:t>řady</a:t>
            </a:r>
            <a:r>
              <a:rPr lang="sk-SK" sz="4200" dirty="0" smtClean="0"/>
              <a:t> </a:t>
            </a:r>
            <a:r>
              <a:rPr lang="sk-SK" sz="4200" dirty="0" err="1" smtClean="0"/>
              <a:t>dalších</a:t>
            </a:r>
            <a:r>
              <a:rPr lang="sk-SK" sz="4200" dirty="0" smtClean="0"/>
              <a:t> </a:t>
            </a:r>
            <a:r>
              <a:rPr lang="sk-SK" sz="4200" dirty="0" err="1" smtClean="0"/>
              <a:t>paliv</a:t>
            </a:r>
            <a:r>
              <a:rPr lang="sk-SK" sz="4200" dirty="0" smtClean="0"/>
              <a:t>), </a:t>
            </a:r>
            <a:r>
              <a:rPr lang="sk-SK" sz="4200" dirty="0" err="1" smtClean="0"/>
              <a:t>dále</a:t>
            </a:r>
            <a:r>
              <a:rPr lang="sk-SK" sz="4200" dirty="0" smtClean="0"/>
              <a:t> v </a:t>
            </a:r>
            <a:r>
              <a:rPr lang="sk-SK" sz="4200" dirty="0" err="1" smtClean="0"/>
              <a:t>důsledku</a:t>
            </a:r>
            <a:r>
              <a:rPr lang="sk-SK" sz="4200" dirty="0" smtClean="0"/>
              <a:t> </a:t>
            </a:r>
            <a:r>
              <a:rPr lang="sk-SK" sz="4200" dirty="0" err="1" smtClean="0"/>
              <a:t>odlesňování</a:t>
            </a:r>
            <a:r>
              <a:rPr lang="sk-SK" sz="4200" dirty="0" smtClean="0"/>
              <a:t> a </a:t>
            </a:r>
            <a:r>
              <a:rPr lang="sk-SK" sz="4200" dirty="0" err="1" smtClean="0"/>
              <a:t>dalších</a:t>
            </a:r>
            <a:r>
              <a:rPr lang="sk-SK" sz="4200" dirty="0" smtClean="0"/>
              <a:t> </a:t>
            </a:r>
            <a:r>
              <a:rPr lang="sk-SK" sz="4200" dirty="0" err="1" smtClean="0"/>
              <a:t>změn</a:t>
            </a:r>
            <a:r>
              <a:rPr lang="sk-SK" sz="4200" dirty="0" smtClean="0"/>
              <a:t> využití </a:t>
            </a:r>
            <a:r>
              <a:rPr lang="sk-SK" sz="4200" dirty="0" err="1" smtClean="0"/>
              <a:t>půdy</a:t>
            </a:r>
            <a:r>
              <a:rPr lang="sk-SK" sz="4200" dirty="0" smtClean="0"/>
              <a:t>. Druhým </a:t>
            </a:r>
            <a:r>
              <a:rPr lang="sk-SK" sz="4200" dirty="0" err="1" smtClean="0"/>
              <a:t>nejvýznamnější</a:t>
            </a:r>
            <a:r>
              <a:rPr lang="sk-SK" sz="4200" dirty="0" smtClean="0"/>
              <a:t> skleníkový plyn je </a:t>
            </a:r>
            <a:r>
              <a:rPr lang="sk-SK" sz="4200" dirty="0" err="1" smtClean="0"/>
              <a:t>metan</a:t>
            </a:r>
            <a:r>
              <a:rPr lang="sk-SK" sz="4200" dirty="0" smtClean="0"/>
              <a:t> (CH4), </a:t>
            </a:r>
            <a:r>
              <a:rPr lang="sk-SK" sz="4200" dirty="0" err="1" smtClean="0"/>
              <a:t>který</a:t>
            </a:r>
            <a:r>
              <a:rPr lang="sk-SK" sz="4200" dirty="0" smtClean="0"/>
              <a:t> </a:t>
            </a:r>
            <a:r>
              <a:rPr lang="sk-SK" sz="4200" dirty="0" err="1" smtClean="0"/>
              <a:t>se</a:t>
            </a:r>
            <a:r>
              <a:rPr lang="sk-SK" sz="4200" dirty="0" smtClean="0"/>
              <a:t> </a:t>
            </a:r>
            <a:r>
              <a:rPr lang="sk-SK" sz="4200" dirty="0" err="1" smtClean="0"/>
              <a:t>uvolňuje</a:t>
            </a:r>
            <a:r>
              <a:rPr lang="sk-SK" sz="4200" dirty="0" smtClean="0"/>
              <a:t> </a:t>
            </a:r>
            <a:r>
              <a:rPr lang="sk-SK" sz="4200" dirty="0" err="1" smtClean="0"/>
              <a:t>při</a:t>
            </a:r>
            <a:r>
              <a:rPr lang="sk-SK" sz="4200" dirty="0" smtClean="0"/>
              <a:t> </a:t>
            </a:r>
            <a:r>
              <a:rPr lang="sk-SK" sz="4200" dirty="0" err="1" smtClean="0"/>
              <a:t>mnoha</a:t>
            </a:r>
            <a:r>
              <a:rPr lang="sk-SK" sz="4200" dirty="0" smtClean="0"/>
              <a:t> </a:t>
            </a:r>
            <a:r>
              <a:rPr lang="sk-SK" sz="4200" dirty="0" err="1" smtClean="0"/>
              <a:t>procesech</a:t>
            </a:r>
            <a:r>
              <a:rPr lang="sk-SK" sz="4200" dirty="0" smtClean="0"/>
              <a:t> (</a:t>
            </a:r>
            <a:r>
              <a:rPr lang="sk-SK" sz="4200" dirty="0" err="1" smtClean="0"/>
              <a:t>například</a:t>
            </a:r>
            <a:r>
              <a:rPr lang="sk-SK" sz="4200" dirty="0" smtClean="0"/>
              <a:t> </a:t>
            </a:r>
            <a:r>
              <a:rPr lang="sk-SK" sz="4200" dirty="0" err="1" smtClean="0"/>
              <a:t>při</a:t>
            </a:r>
            <a:r>
              <a:rPr lang="sk-SK" sz="4200" dirty="0" smtClean="0"/>
              <a:t> </a:t>
            </a:r>
            <a:r>
              <a:rPr lang="sk-SK" sz="4200" dirty="0" err="1" smtClean="0"/>
              <a:t>těžbě</a:t>
            </a:r>
            <a:r>
              <a:rPr lang="sk-SK" sz="4200" dirty="0" smtClean="0"/>
              <a:t> uhlí či </a:t>
            </a:r>
            <a:r>
              <a:rPr lang="sk-SK" sz="4200" dirty="0" err="1" smtClean="0"/>
              <a:t>ukládání</a:t>
            </a:r>
            <a:r>
              <a:rPr lang="sk-SK" sz="4200" dirty="0" smtClean="0"/>
              <a:t> </a:t>
            </a:r>
            <a:r>
              <a:rPr lang="sk-SK" sz="4200" dirty="0" err="1" smtClean="0"/>
              <a:t>odpadů</a:t>
            </a:r>
            <a:r>
              <a:rPr lang="sk-SK" sz="4200" dirty="0" smtClean="0"/>
              <a:t> na skládky) a v </a:t>
            </a:r>
            <a:r>
              <a:rPr lang="sk-SK" sz="4200" dirty="0" err="1" smtClean="0"/>
              <a:t>zemědělství</a:t>
            </a:r>
            <a:r>
              <a:rPr lang="sk-SK" sz="4200" dirty="0" smtClean="0"/>
              <a:t>. </a:t>
            </a:r>
            <a:r>
              <a:rPr lang="sk-SK" sz="4200" dirty="0" err="1" smtClean="0"/>
              <a:t>Dalšími</a:t>
            </a:r>
            <a:r>
              <a:rPr lang="sk-SK" sz="4200" dirty="0" smtClean="0"/>
              <a:t> skleníkovými plyny zahrnutými do </a:t>
            </a:r>
            <a:r>
              <a:rPr lang="sk-SK" sz="4200" dirty="0" err="1" smtClean="0"/>
              <a:t>mezinárodních</a:t>
            </a:r>
            <a:r>
              <a:rPr lang="sk-SK" sz="4200" dirty="0" smtClean="0"/>
              <a:t> </a:t>
            </a:r>
            <a:r>
              <a:rPr lang="sk-SK" sz="4200" dirty="0" err="1" smtClean="0"/>
              <a:t>inventur</a:t>
            </a:r>
            <a:r>
              <a:rPr lang="sk-SK" sz="4200" dirty="0" smtClean="0"/>
              <a:t> </a:t>
            </a:r>
            <a:r>
              <a:rPr lang="sk-SK" sz="4200" dirty="0" err="1" smtClean="0"/>
              <a:t>jsou</a:t>
            </a:r>
            <a:r>
              <a:rPr lang="sk-SK" sz="4200" dirty="0" smtClean="0"/>
              <a:t> oxid dusný, fluorid </a:t>
            </a:r>
            <a:r>
              <a:rPr lang="sk-SK" sz="4200" dirty="0" err="1" smtClean="0"/>
              <a:t>dusitý</a:t>
            </a:r>
            <a:r>
              <a:rPr lang="sk-SK" sz="4200" dirty="0" smtClean="0"/>
              <a:t>, </a:t>
            </a:r>
            <a:r>
              <a:rPr lang="sk-SK" sz="4200" dirty="0" err="1" smtClean="0"/>
              <a:t>freony</a:t>
            </a:r>
            <a:r>
              <a:rPr lang="sk-SK" sz="4200" dirty="0" smtClean="0"/>
              <a:t>, </a:t>
            </a:r>
            <a:r>
              <a:rPr lang="sk-SK" sz="4200" dirty="0" err="1" smtClean="0"/>
              <a:t>fluorované</a:t>
            </a:r>
            <a:r>
              <a:rPr lang="sk-SK" sz="4200" dirty="0" smtClean="0"/>
              <a:t> </a:t>
            </a:r>
            <a:r>
              <a:rPr lang="sk-SK" sz="4200" dirty="0" err="1" smtClean="0"/>
              <a:t>uhlovodíky</a:t>
            </a:r>
            <a:r>
              <a:rPr lang="sk-SK" sz="4200" dirty="0" smtClean="0"/>
              <a:t> a fluorid sírový. </a:t>
            </a:r>
          </a:p>
          <a:p>
            <a:r>
              <a:rPr lang="sk-SK" sz="4200" b="1" dirty="0" err="1" smtClean="0"/>
              <a:t>Přímé</a:t>
            </a:r>
            <a:r>
              <a:rPr lang="sk-SK" sz="4200" b="1" dirty="0" smtClean="0"/>
              <a:t> </a:t>
            </a:r>
            <a:r>
              <a:rPr lang="sk-SK" sz="4200" b="1" dirty="0" err="1" smtClean="0"/>
              <a:t>emise</a:t>
            </a:r>
            <a:endParaRPr lang="sk-SK" sz="4200" b="1" dirty="0" smtClean="0"/>
          </a:p>
          <a:p>
            <a:r>
              <a:rPr lang="sk-SK" sz="4200" dirty="0" err="1" smtClean="0"/>
              <a:t>Množství</a:t>
            </a:r>
            <a:r>
              <a:rPr lang="sk-SK" sz="4200" dirty="0" smtClean="0"/>
              <a:t> </a:t>
            </a:r>
            <a:r>
              <a:rPr lang="sk-SK" sz="4200" dirty="0" err="1" smtClean="0"/>
              <a:t>emisí</a:t>
            </a:r>
            <a:r>
              <a:rPr lang="sk-SK" sz="4200" dirty="0" smtClean="0"/>
              <a:t> skleníkových </a:t>
            </a:r>
            <a:r>
              <a:rPr lang="sk-SK" sz="4200" dirty="0" err="1" smtClean="0"/>
              <a:t>plynů</a:t>
            </a:r>
            <a:r>
              <a:rPr lang="sk-SK" sz="4200" dirty="0" smtClean="0"/>
              <a:t> </a:t>
            </a:r>
            <a:r>
              <a:rPr lang="sk-SK" sz="4200" dirty="0" err="1" smtClean="0"/>
              <a:t>uvolněných</a:t>
            </a:r>
            <a:r>
              <a:rPr lang="sk-SK" sz="4200" dirty="0" smtClean="0"/>
              <a:t> </a:t>
            </a:r>
            <a:r>
              <a:rPr lang="sk-SK" sz="4200" dirty="0" err="1" smtClean="0"/>
              <a:t>bezprostředně</a:t>
            </a:r>
            <a:r>
              <a:rPr lang="sk-SK" sz="4200" dirty="0" smtClean="0"/>
              <a:t> </a:t>
            </a:r>
            <a:r>
              <a:rPr lang="sk-SK" sz="4200" dirty="0" err="1" smtClean="0"/>
              <a:t>při</a:t>
            </a:r>
            <a:r>
              <a:rPr lang="sk-SK" sz="4200" dirty="0" smtClean="0"/>
              <a:t> dané </a:t>
            </a:r>
            <a:r>
              <a:rPr lang="sk-SK" sz="4200" dirty="0" err="1" smtClean="0"/>
              <a:t>aktivitě</a:t>
            </a:r>
            <a:r>
              <a:rPr lang="sk-SK" sz="4200" dirty="0" smtClean="0"/>
              <a:t>, </a:t>
            </a:r>
            <a:r>
              <a:rPr lang="sk-SK" sz="4200" dirty="0" err="1" smtClean="0"/>
              <a:t>například</a:t>
            </a:r>
            <a:r>
              <a:rPr lang="sk-SK" sz="4200" dirty="0" smtClean="0"/>
              <a:t> </a:t>
            </a:r>
            <a:r>
              <a:rPr lang="sk-SK" sz="4200" dirty="0" err="1" smtClean="0"/>
              <a:t>při</a:t>
            </a:r>
            <a:r>
              <a:rPr lang="sk-SK" sz="4200" dirty="0" smtClean="0"/>
              <a:t> </a:t>
            </a:r>
            <a:r>
              <a:rPr lang="sk-SK" sz="4200" dirty="0" err="1" smtClean="0"/>
              <a:t>výrobě</a:t>
            </a:r>
            <a:r>
              <a:rPr lang="sk-SK" sz="4200" dirty="0" smtClean="0"/>
              <a:t> </a:t>
            </a:r>
            <a:r>
              <a:rPr lang="sk-SK" sz="4200" dirty="0" err="1" smtClean="0"/>
              <a:t>elektřiny</a:t>
            </a:r>
            <a:r>
              <a:rPr lang="sk-SK" sz="4200" dirty="0" smtClean="0"/>
              <a:t>, </a:t>
            </a:r>
            <a:r>
              <a:rPr lang="sk-SK" sz="4200" dirty="0" err="1" smtClean="0"/>
              <a:t>vytápění</a:t>
            </a:r>
            <a:r>
              <a:rPr lang="sk-SK" sz="4200" dirty="0" smtClean="0"/>
              <a:t>, </a:t>
            </a:r>
            <a:r>
              <a:rPr lang="sk-SK" sz="4200" dirty="0" err="1" smtClean="0"/>
              <a:t>spalování</a:t>
            </a:r>
            <a:r>
              <a:rPr lang="sk-SK" sz="4200" dirty="0" smtClean="0"/>
              <a:t> pohonných </a:t>
            </a:r>
            <a:r>
              <a:rPr lang="sk-SK" sz="4200" dirty="0" err="1" smtClean="0"/>
              <a:t>hmot</a:t>
            </a:r>
            <a:r>
              <a:rPr lang="sk-SK" sz="4200" dirty="0" smtClean="0"/>
              <a:t> či </a:t>
            </a:r>
            <a:r>
              <a:rPr lang="sk-SK" sz="4200" dirty="0" err="1" smtClean="0"/>
              <a:t>ukládání</a:t>
            </a:r>
            <a:r>
              <a:rPr lang="sk-SK" sz="4200" dirty="0" smtClean="0"/>
              <a:t> </a:t>
            </a:r>
            <a:r>
              <a:rPr lang="sk-SK" sz="4200" dirty="0" err="1" smtClean="0"/>
              <a:t>odpadů</a:t>
            </a:r>
            <a:r>
              <a:rPr lang="sk-SK" sz="4200" dirty="0" smtClean="0"/>
              <a:t> na skládku. Tuto uhlíkovou stopu </a:t>
            </a:r>
            <a:r>
              <a:rPr lang="sk-SK" sz="4200" dirty="0" err="1" smtClean="0"/>
              <a:t>lze</a:t>
            </a:r>
            <a:r>
              <a:rPr lang="sk-SK" sz="4200" dirty="0" smtClean="0"/>
              <a:t> </a:t>
            </a:r>
            <a:r>
              <a:rPr lang="sk-SK" sz="4200" dirty="0" err="1" smtClean="0"/>
              <a:t>snadněji</a:t>
            </a:r>
            <a:r>
              <a:rPr lang="sk-SK" sz="4200" dirty="0" smtClean="0"/>
              <a:t> </a:t>
            </a:r>
            <a:r>
              <a:rPr lang="sk-SK" sz="4200" dirty="0" err="1" smtClean="0"/>
              <a:t>stanovit</a:t>
            </a:r>
            <a:r>
              <a:rPr lang="sk-SK" sz="4200" dirty="0" smtClean="0"/>
              <a:t> a </a:t>
            </a:r>
            <a:r>
              <a:rPr lang="sk-SK" sz="4200" dirty="0" err="1" smtClean="0"/>
              <a:t>lze</a:t>
            </a:r>
            <a:r>
              <a:rPr lang="sk-SK" sz="4200" dirty="0" smtClean="0"/>
              <a:t> </a:t>
            </a:r>
            <a:r>
              <a:rPr lang="sk-SK" sz="4200" dirty="0" err="1" smtClean="0"/>
              <a:t>ji</a:t>
            </a:r>
            <a:r>
              <a:rPr lang="sk-SK" sz="4200" dirty="0" smtClean="0"/>
              <a:t> </a:t>
            </a:r>
            <a:r>
              <a:rPr lang="sk-SK" sz="4200" dirty="0" err="1" smtClean="0"/>
              <a:t>lépe</a:t>
            </a:r>
            <a:r>
              <a:rPr lang="sk-SK" sz="4200" dirty="0" smtClean="0"/>
              <a:t> </a:t>
            </a:r>
            <a:r>
              <a:rPr lang="sk-SK" sz="4200" dirty="0" err="1" smtClean="0"/>
              <a:t>kontrolovat</a:t>
            </a:r>
            <a:r>
              <a:rPr lang="sk-SK" sz="4200" dirty="0" smtClean="0"/>
              <a:t> či </a:t>
            </a:r>
            <a:r>
              <a:rPr lang="sk-SK" sz="4200" dirty="0" err="1" smtClean="0"/>
              <a:t>snižovat</a:t>
            </a:r>
            <a:r>
              <a:rPr lang="sk-SK" sz="4200" dirty="0" smtClean="0"/>
              <a:t>.</a:t>
            </a:r>
          </a:p>
          <a:p>
            <a:r>
              <a:rPr lang="sk-SK" sz="4200" b="1" dirty="0" err="1" smtClean="0"/>
              <a:t>Nepřímé</a:t>
            </a:r>
            <a:r>
              <a:rPr lang="sk-SK" sz="4200" b="1" dirty="0" smtClean="0"/>
              <a:t> </a:t>
            </a:r>
            <a:r>
              <a:rPr lang="sk-SK" sz="4200" b="1" dirty="0" err="1" smtClean="0"/>
              <a:t>emise</a:t>
            </a:r>
            <a:endParaRPr lang="sk-SK" sz="4200" b="1" dirty="0" smtClean="0"/>
          </a:p>
          <a:p>
            <a:r>
              <a:rPr lang="sk-SK" sz="4200" dirty="0" err="1" smtClean="0"/>
              <a:t>Množství</a:t>
            </a:r>
            <a:r>
              <a:rPr lang="sk-SK" sz="4200" dirty="0" smtClean="0"/>
              <a:t> </a:t>
            </a:r>
            <a:r>
              <a:rPr lang="sk-SK" sz="4200" dirty="0" err="1" smtClean="0"/>
              <a:t>emisí</a:t>
            </a:r>
            <a:r>
              <a:rPr lang="sk-SK" sz="4200" dirty="0" smtClean="0"/>
              <a:t> skleníkových </a:t>
            </a:r>
            <a:r>
              <a:rPr lang="sk-SK" sz="4200" dirty="0" err="1" smtClean="0"/>
              <a:t>plynů</a:t>
            </a:r>
            <a:r>
              <a:rPr lang="sk-SK" sz="4200" dirty="0" smtClean="0"/>
              <a:t> </a:t>
            </a:r>
            <a:r>
              <a:rPr lang="sk-SK" sz="4200" dirty="0" err="1" smtClean="0"/>
              <a:t>uvolněných</a:t>
            </a:r>
            <a:r>
              <a:rPr lang="sk-SK" sz="4200" dirty="0" smtClean="0"/>
              <a:t> </a:t>
            </a:r>
            <a:r>
              <a:rPr lang="sk-SK" sz="4200" dirty="0" err="1" smtClean="0"/>
              <a:t>během</a:t>
            </a:r>
            <a:r>
              <a:rPr lang="sk-SK" sz="4200" dirty="0" smtClean="0"/>
              <a:t> celého </a:t>
            </a:r>
            <a:r>
              <a:rPr lang="sk-SK" sz="4200" dirty="0" err="1" smtClean="0"/>
              <a:t>životního</a:t>
            </a:r>
            <a:r>
              <a:rPr lang="sk-SK" sz="4200" dirty="0" smtClean="0"/>
              <a:t> cyklu </a:t>
            </a:r>
            <a:r>
              <a:rPr lang="sk-SK" sz="4200" dirty="0" err="1" smtClean="0"/>
              <a:t>výrobků</a:t>
            </a:r>
            <a:r>
              <a:rPr lang="sk-SK" sz="4200" dirty="0" smtClean="0"/>
              <a:t>, od </a:t>
            </a:r>
            <a:r>
              <a:rPr lang="sk-SK" sz="4200" dirty="0" err="1" smtClean="0"/>
              <a:t>jejich</a:t>
            </a:r>
            <a:r>
              <a:rPr lang="sk-SK" sz="4200" dirty="0" smtClean="0"/>
              <a:t> výroby až po </a:t>
            </a:r>
            <a:r>
              <a:rPr lang="sk-SK" sz="4200" dirty="0" err="1" smtClean="0"/>
              <a:t>eventuální</a:t>
            </a:r>
            <a:r>
              <a:rPr lang="sk-SK" sz="4200" dirty="0" smtClean="0"/>
              <a:t> </a:t>
            </a:r>
            <a:r>
              <a:rPr lang="sk-SK" sz="4200" dirty="0" err="1" smtClean="0"/>
              <a:t>likvidaci</a:t>
            </a:r>
            <a:r>
              <a:rPr lang="sk-SK" sz="4200" dirty="0" smtClean="0"/>
              <a:t>. </a:t>
            </a:r>
            <a:r>
              <a:rPr lang="sk-SK" sz="4200" dirty="0" err="1" smtClean="0"/>
              <a:t>Příkladem</a:t>
            </a:r>
            <a:r>
              <a:rPr lang="sk-SK" sz="4200" dirty="0" smtClean="0"/>
              <a:t> </a:t>
            </a:r>
            <a:r>
              <a:rPr lang="sk-SK" sz="4200" dirty="0" err="1" smtClean="0"/>
              <a:t>jsou</a:t>
            </a:r>
            <a:r>
              <a:rPr lang="sk-SK" sz="4200" dirty="0" smtClean="0"/>
              <a:t> </a:t>
            </a:r>
            <a:r>
              <a:rPr lang="sk-SK" sz="4200" dirty="0" err="1" smtClean="0"/>
              <a:t>emise</a:t>
            </a:r>
            <a:r>
              <a:rPr lang="sk-SK" sz="4200" dirty="0" smtClean="0"/>
              <a:t> spojené s výstavbou domu a výrobou </a:t>
            </a:r>
            <a:r>
              <a:rPr lang="sk-SK" sz="4200" dirty="0" err="1" smtClean="0"/>
              <a:t>stavebních</a:t>
            </a:r>
            <a:r>
              <a:rPr lang="sk-SK" sz="4200" dirty="0" smtClean="0"/>
              <a:t> </a:t>
            </a:r>
            <a:r>
              <a:rPr lang="sk-SK" sz="4200" dirty="0" err="1" smtClean="0"/>
              <a:t>materiálů</a:t>
            </a:r>
            <a:r>
              <a:rPr lang="sk-SK" sz="4200" dirty="0" smtClean="0"/>
              <a:t> či výrobou automobilu. K stanovení </a:t>
            </a:r>
            <a:r>
              <a:rPr lang="sk-SK" sz="4200" dirty="0" err="1" smtClean="0"/>
              <a:t>nepřímé</a:t>
            </a:r>
            <a:r>
              <a:rPr lang="sk-SK" sz="4200" dirty="0" smtClean="0"/>
              <a:t> stopy </a:t>
            </a:r>
            <a:r>
              <a:rPr lang="sk-SK" sz="4200" dirty="0" err="1" smtClean="0"/>
              <a:t>jsou</a:t>
            </a:r>
            <a:r>
              <a:rPr lang="sk-SK" sz="4200" dirty="0" smtClean="0"/>
              <a:t> </a:t>
            </a:r>
            <a:r>
              <a:rPr lang="sk-SK" sz="4200" dirty="0" err="1" smtClean="0"/>
              <a:t>nezbytné</a:t>
            </a:r>
            <a:r>
              <a:rPr lang="sk-SK" sz="4200" dirty="0" smtClean="0"/>
              <a:t> údaje z analýzy </a:t>
            </a:r>
            <a:r>
              <a:rPr lang="sk-SK" sz="4200" dirty="0" err="1" smtClean="0"/>
              <a:t>životního</a:t>
            </a:r>
            <a:r>
              <a:rPr lang="sk-SK" sz="4200" dirty="0" smtClean="0"/>
              <a:t> cyklu </a:t>
            </a:r>
            <a:r>
              <a:rPr lang="sk-SK" sz="4200" dirty="0" err="1" smtClean="0"/>
              <a:t>výrobků</a:t>
            </a:r>
            <a:r>
              <a:rPr lang="sk-SK" sz="4200" dirty="0" smtClean="0"/>
              <a:t> (LCA). Je </a:t>
            </a:r>
            <a:r>
              <a:rPr lang="sk-SK" sz="4200" dirty="0" err="1" smtClean="0"/>
              <a:t>velmi</a:t>
            </a:r>
            <a:r>
              <a:rPr lang="sk-SK" sz="4200" dirty="0" smtClean="0"/>
              <a:t> </a:t>
            </a:r>
            <a:r>
              <a:rPr lang="sk-SK" sz="4200" dirty="0" err="1" smtClean="0"/>
              <a:t>obtížné</a:t>
            </a:r>
            <a:r>
              <a:rPr lang="sk-SK" sz="4200" dirty="0" smtClean="0"/>
              <a:t> </a:t>
            </a:r>
            <a:r>
              <a:rPr lang="sk-SK" sz="4200" dirty="0" err="1" smtClean="0"/>
              <a:t>je</a:t>
            </a:r>
            <a:r>
              <a:rPr lang="sk-SK" sz="4200" dirty="0" smtClean="0"/>
              <a:t> </a:t>
            </a:r>
            <a:r>
              <a:rPr lang="sk-SK" sz="4200" dirty="0" err="1" smtClean="0"/>
              <a:t>stanovit</a:t>
            </a:r>
            <a:r>
              <a:rPr lang="sk-SK" sz="4200" dirty="0" smtClean="0"/>
              <a:t> na makro úrovni, </a:t>
            </a:r>
            <a:r>
              <a:rPr lang="sk-SK" sz="4200" dirty="0" err="1" smtClean="0"/>
              <a:t>jakou</a:t>
            </a:r>
            <a:r>
              <a:rPr lang="sk-SK" sz="4200" dirty="0" smtClean="0"/>
              <a:t> je </a:t>
            </a:r>
            <a:r>
              <a:rPr lang="sk-SK" sz="4200" dirty="0" err="1" smtClean="0"/>
              <a:t>město</a:t>
            </a:r>
            <a:r>
              <a:rPr lang="sk-SK" sz="4200" dirty="0" smtClean="0"/>
              <a:t>, využití </a:t>
            </a:r>
            <a:r>
              <a:rPr lang="sk-SK" sz="4200" dirty="0" err="1" smtClean="0"/>
              <a:t>nachází</a:t>
            </a:r>
            <a:r>
              <a:rPr lang="sk-SK" sz="4200" dirty="0" smtClean="0"/>
              <a:t> spíše na úrovni </a:t>
            </a:r>
            <a:r>
              <a:rPr lang="sk-SK" sz="4200" dirty="0" err="1" smtClean="0"/>
              <a:t>podniků</a:t>
            </a:r>
            <a:r>
              <a:rPr lang="sk-SK" sz="4200" dirty="0" smtClean="0"/>
              <a:t> či domácností.</a:t>
            </a:r>
          </a:p>
          <a:p>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ci2.co.cz/sites/default/files/souboryredakce/ci2_schema_uhlstopy_new.png"/>
          <p:cNvPicPr/>
          <p:nvPr/>
        </p:nvPicPr>
        <p:blipFill>
          <a:blip r:embed="rId2"/>
          <a:srcRect/>
          <a:stretch>
            <a:fillRect/>
          </a:stretch>
        </p:blipFill>
        <p:spPr bwMode="auto">
          <a:xfrm>
            <a:off x="642910" y="714356"/>
            <a:ext cx="7858180"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Autofit/>
          </a:bodyPr>
          <a:lstStyle/>
          <a:p>
            <a:pPr lvl="0"/>
            <a:r>
              <a:rPr lang="sk-SK" sz="1600" b="1" dirty="0" err="1" smtClean="0"/>
              <a:t>Scope</a:t>
            </a:r>
            <a:r>
              <a:rPr lang="sk-SK" sz="1600" b="1" dirty="0" smtClean="0"/>
              <a:t> 1 (</a:t>
            </a:r>
            <a:r>
              <a:rPr lang="sk-SK" sz="1600" b="1" dirty="0" err="1" smtClean="0"/>
              <a:t>přímé</a:t>
            </a:r>
            <a:r>
              <a:rPr lang="sk-SK" sz="1600" b="1" dirty="0" smtClean="0"/>
              <a:t> </a:t>
            </a:r>
            <a:r>
              <a:rPr lang="sk-SK" sz="1600" b="1" dirty="0" err="1" smtClean="0"/>
              <a:t>emise</a:t>
            </a:r>
            <a:r>
              <a:rPr lang="sk-SK" sz="1600" b="1" dirty="0" smtClean="0"/>
              <a:t>) </a:t>
            </a:r>
            <a:r>
              <a:rPr lang="sk-SK" sz="1600" dirty="0" smtClean="0"/>
              <a:t>– aktivity, </a:t>
            </a:r>
            <a:r>
              <a:rPr lang="sk-SK" sz="1600" dirty="0" err="1" smtClean="0"/>
              <a:t>které</a:t>
            </a:r>
            <a:r>
              <a:rPr lang="sk-SK" sz="1600" dirty="0" smtClean="0"/>
              <a:t> </a:t>
            </a:r>
            <a:r>
              <a:rPr lang="sk-SK" sz="1600" dirty="0" err="1" smtClean="0"/>
              <a:t>spadají</a:t>
            </a:r>
            <a:r>
              <a:rPr lang="sk-SK" sz="1600" dirty="0" smtClean="0"/>
              <a:t> pod daný podnik a </a:t>
            </a:r>
            <a:r>
              <a:rPr lang="sk-SK" sz="1600" dirty="0" err="1" smtClean="0"/>
              <a:t>jsou</a:t>
            </a:r>
            <a:r>
              <a:rPr lang="sk-SK" sz="1600" dirty="0" smtClean="0"/>
              <a:t> </a:t>
            </a:r>
            <a:r>
              <a:rPr lang="sk-SK" sz="1600" dirty="0" err="1" smtClean="0"/>
              <a:t>jím</a:t>
            </a:r>
            <a:r>
              <a:rPr lang="sk-SK" sz="1600" dirty="0" smtClean="0"/>
              <a:t> </a:t>
            </a:r>
            <a:r>
              <a:rPr lang="sk-SK" sz="1600" dirty="0" err="1" smtClean="0"/>
              <a:t>kontrolovány</a:t>
            </a:r>
            <a:r>
              <a:rPr lang="sk-SK" sz="1600" dirty="0" smtClean="0"/>
              <a:t>, </a:t>
            </a:r>
            <a:r>
              <a:rPr lang="sk-SK" sz="1600" dirty="0" err="1" smtClean="0"/>
              <a:t>při</a:t>
            </a:r>
            <a:r>
              <a:rPr lang="sk-SK" sz="1600" dirty="0" smtClean="0"/>
              <a:t> </a:t>
            </a:r>
            <a:r>
              <a:rPr lang="sk-SK" sz="1600" dirty="0" err="1" smtClean="0"/>
              <a:t>nichž</a:t>
            </a:r>
            <a:r>
              <a:rPr lang="sk-SK" sz="1600" dirty="0" smtClean="0"/>
              <a:t> </a:t>
            </a:r>
            <a:r>
              <a:rPr lang="sk-SK" sz="1600" dirty="0" err="1" smtClean="0"/>
              <a:t>jsou</a:t>
            </a:r>
            <a:r>
              <a:rPr lang="sk-SK" sz="1600" dirty="0" smtClean="0"/>
              <a:t> </a:t>
            </a:r>
            <a:r>
              <a:rPr lang="sk-SK" sz="1600" dirty="0" err="1" smtClean="0"/>
              <a:t>uvolňovány</a:t>
            </a:r>
            <a:r>
              <a:rPr lang="sk-SK" sz="1600" dirty="0" smtClean="0"/>
              <a:t> </a:t>
            </a:r>
            <a:r>
              <a:rPr lang="sk-SK" sz="1600" dirty="0" err="1" smtClean="0"/>
              <a:t>emise</a:t>
            </a:r>
            <a:r>
              <a:rPr lang="sk-SK" sz="1600" dirty="0" smtClean="0"/>
              <a:t> </a:t>
            </a:r>
            <a:r>
              <a:rPr lang="sk-SK" sz="1600" dirty="0" err="1" smtClean="0"/>
              <a:t>přímo</a:t>
            </a:r>
            <a:r>
              <a:rPr lang="sk-SK" sz="1600" dirty="0" smtClean="0"/>
              <a:t> do ovzduší. </a:t>
            </a:r>
            <a:r>
              <a:rPr lang="sk-SK" sz="1600" dirty="0" err="1" smtClean="0"/>
              <a:t>Jde</a:t>
            </a:r>
            <a:r>
              <a:rPr lang="sk-SK" sz="1600" dirty="0" smtClean="0"/>
              <a:t> o </a:t>
            </a:r>
            <a:r>
              <a:rPr lang="sk-SK" sz="1600" dirty="0" err="1" smtClean="0"/>
              <a:t>přímé</a:t>
            </a:r>
            <a:r>
              <a:rPr lang="sk-SK" sz="1600" dirty="0" smtClean="0"/>
              <a:t> </a:t>
            </a:r>
            <a:r>
              <a:rPr lang="sk-SK" sz="1600" dirty="0" err="1" smtClean="0"/>
              <a:t>emise</a:t>
            </a:r>
            <a:r>
              <a:rPr lang="sk-SK" sz="1600" dirty="0" smtClean="0"/>
              <a:t>. </a:t>
            </a:r>
            <a:r>
              <a:rPr lang="sk-SK" sz="1600" dirty="0" err="1" smtClean="0"/>
              <a:t>Zahrnují</a:t>
            </a:r>
            <a:r>
              <a:rPr lang="sk-SK" sz="1600" dirty="0" smtClean="0"/>
              <a:t> </a:t>
            </a:r>
            <a:r>
              <a:rPr lang="sk-SK" sz="1600" dirty="0" err="1" smtClean="0"/>
              <a:t>například</a:t>
            </a:r>
            <a:r>
              <a:rPr lang="sk-SK" sz="1600" dirty="0" smtClean="0"/>
              <a:t> </a:t>
            </a:r>
            <a:r>
              <a:rPr lang="sk-SK" sz="1600" dirty="0" err="1" smtClean="0"/>
              <a:t>emise</a:t>
            </a:r>
            <a:r>
              <a:rPr lang="sk-SK" sz="1600" dirty="0" smtClean="0"/>
              <a:t> z </a:t>
            </a:r>
            <a:r>
              <a:rPr lang="sk-SK" sz="1600" dirty="0" err="1" smtClean="0"/>
              <a:t>kotlů</a:t>
            </a:r>
            <a:r>
              <a:rPr lang="sk-SK" sz="1600" dirty="0" smtClean="0"/>
              <a:t> či </a:t>
            </a:r>
            <a:r>
              <a:rPr lang="sk-SK" sz="1600" dirty="0" err="1" smtClean="0"/>
              <a:t>generátorů</a:t>
            </a:r>
            <a:r>
              <a:rPr lang="sk-SK" sz="1600" dirty="0" smtClean="0"/>
              <a:t> </a:t>
            </a:r>
            <a:r>
              <a:rPr lang="sk-SK" sz="1600" dirty="0" err="1" smtClean="0"/>
              <a:t>spalujících</a:t>
            </a:r>
            <a:r>
              <a:rPr lang="sk-SK" sz="1600" dirty="0" smtClean="0"/>
              <a:t> </a:t>
            </a:r>
            <a:r>
              <a:rPr lang="sk-SK" sz="1600" dirty="0" err="1" smtClean="0"/>
              <a:t>fosilní</a:t>
            </a:r>
            <a:r>
              <a:rPr lang="sk-SK" sz="1600" dirty="0" smtClean="0"/>
              <a:t> paliva v podniku, </a:t>
            </a:r>
            <a:r>
              <a:rPr lang="sk-SK" sz="1600" dirty="0" err="1" smtClean="0"/>
              <a:t>emise</a:t>
            </a:r>
            <a:r>
              <a:rPr lang="sk-SK" sz="1600" dirty="0" smtClean="0"/>
              <a:t> z </a:t>
            </a:r>
            <a:r>
              <a:rPr lang="sk-SK" sz="1600" dirty="0" err="1" smtClean="0"/>
              <a:t>mobilních</a:t>
            </a:r>
            <a:r>
              <a:rPr lang="sk-SK" sz="1600" dirty="0" smtClean="0"/>
              <a:t> </a:t>
            </a:r>
            <a:r>
              <a:rPr lang="sk-SK" sz="1600" dirty="0" err="1" smtClean="0"/>
              <a:t>zdrojů</a:t>
            </a:r>
            <a:r>
              <a:rPr lang="sk-SK" sz="1600" dirty="0" smtClean="0"/>
              <a:t> (</a:t>
            </a:r>
            <a:r>
              <a:rPr lang="sk-SK" sz="1600" dirty="0" err="1" smtClean="0"/>
              <a:t>např</a:t>
            </a:r>
            <a:r>
              <a:rPr lang="sk-SK" sz="1600" dirty="0" smtClean="0"/>
              <a:t>. </a:t>
            </a:r>
            <a:r>
              <a:rPr lang="sk-SK" sz="1600" dirty="0" err="1" smtClean="0"/>
              <a:t>automobilů</a:t>
            </a:r>
            <a:r>
              <a:rPr lang="sk-SK" sz="1600" dirty="0" smtClean="0"/>
              <a:t>) </a:t>
            </a:r>
            <a:r>
              <a:rPr lang="sk-SK" sz="1600" dirty="0" err="1" smtClean="0"/>
              <a:t>vlastněných</a:t>
            </a:r>
            <a:r>
              <a:rPr lang="sk-SK" sz="1600" dirty="0" smtClean="0"/>
              <a:t> </a:t>
            </a:r>
            <a:r>
              <a:rPr lang="sk-SK" sz="1600" dirty="0" err="1" smtClean="0"/>
              <a:t>podnikem</a:t>
            </a:r>
            <a:r>
              <a:rPr lang="sk-SK" sz="1600" dirty="0" smtClean="0"/>
              <a:t> či </a:t>
            </a:r>
            <a:r>
              <a:rPr lang="sk-SK" sz="1600" dirty="0" err="1" smtClean="0"/>
              <a:t>emise</a:t>
            </a:r>
            <a:r>
              <a:rPr lang="sk-SK" sz="1600" dirty="0" smtClean="0"/>
              <a:t> z </a:t>
            </a:r>
            <a:r>
              <a:rPr lang="sk-SK" sz="1600" dirty="0" err="1" smtClean="0"/>
              <a:t>průmyslových</a:t>
            </a:r>
            <a:r>
              <a:rPr lang="sk-SK" sz="1600" dirty="0" smtClean="0"/>
              <a:t> </a:t>
            </a:r>
            <a:r>
              <a:rPr lang="sk-SK" sz="1600" dirty="0" err="1" smtClean="0"/>
              <a:t>procesů</a:t>
            </a:r>
            <a:r>
              <a:rPr lang="sk-SK" sz="1600" dirty="0" smtClean="0"/>
              <a:t>, </a:t>
            </a:r>
            <a:r>
              <a:rPr lang="sk-SK" sz="1600" dirty="0" err="1" smtClean="0"/>
              <a:t>emise</a:t>
            </a:r>
            <a:r>
              <a:rPr lang="sk-SK" sz="1600" dirty="0" smtClean="0"/>
              <a:t> </a:t>
            </a:r>
            <a:r>
              <a:rPr lang="sk-SK" sz="1600" dirty="0" err="1" smtClean="0"/>
              <a:t>ze</a:t>
            </a:r>
            <a:r>
              <a:rPr lang="sk-SK" sz="1600" dirty="0" smtClean="0"/>
              <a:t> </a:t>
            </a:r>
            <a:r>
              <a:rPr lang="sk-SK" sz="1600" dirty="0" err="1" smtClean="0"/>
              <a:t>zpracování</a:t>
            </a:r>
            <a:r>
              <a:rPr lang="sk-SK" sz="1600" dirty="0" smtClean="0"/>
              <a:t> </a:t>
            </a:r>
            <a:r>
              <a:rPr lang="sk-SK" sz="1600" dirty="0" err="1" smtClean="0"/>
              <a:t>odpadů</a:t>
            </a:r>
            <a:r>
              <a:rPr lang="sk-SK" sz="1600" dirty="0" smtClean="0"/>
              <a:t> či </a:t>
            </a:r>
            <a:r>
              <a:rPr lang="sk-SK" sz="1600" dirty="0" err="1" smtClean="0"/>
              <a:t>čištění</a:t>
            </a:r>
            <a:r>
              <a:rPr lang="sk-SK" sz="1600" dirty="0" smtClean="0"/>
              <a:t> </a:t>
            </a:r>
            <a:r>
              <a:rPr lang="sk-SK" sz="1600" dirty="0" err="1" smtClean="0"/>
              <a:t>odpadních</a:t>
            </a:r>
            <a:r>
              <a:rPr lang="sk-SK" sz="1600" dirty="0" smtClean="0"/>
              <a:t> </a:t>
            </a:r>
            <a:r>
              <a:rPr lang="sk-SK" sz="1600" dirty="0" err="1" smtClean="0"/>
              <a:t>vod</a:t>
            </a:r>
            <a:r>
              <a:rPr lang="sk-SK" sz="1600" dirty="0" smtClean="0"/>
              <a:t> v </a:t>
            </a:r>
            <a:r>
              <a:rPr lang="sk-SK" sz="1600" dirty="0" err="1" smtClean="0"/>
              <a:t>zařízeních</a:t>
            </a:r>
            <a:r>
              <a:rPr lang="sk-SK" sz="1600" dirty="0" smtClean="0"/>
              <a:t> </a:t>
            </a:r>
            <a:r>
              <a:rPr lang="sk-SK" sz="1600" dirty="0" err="1" smtClean="0"/>
              <a:t>provozovaných</a:t>
            </a:r>
            <a:r>
              <a:rPr lang="sk-SK" sz="1600" dirty="0" smtClean="0"/>
              <a:t> </a:t>
            </a:r>
            <a:r>
              <a:rPr lang="sk-SK" sz="1600" dirty="0" err="1" smtClean="0"/>
              <a:t>podnikem</a:t>
            </a:r>
            <a:r>
              <a:rPr lang="sk-SK" sz="1600" dirty="0" smtClean="0"/>
              <a:t>.</a:t>
            </a:r>
          </a:p>
          <a:p>
            <a:pPr lvl="0"/>
            <a:r>
              <a:rPr lang="sk-SK" sz="1600" b="1" dirty="0" err="1" smtClean="0"/>
              <a:t>Scope</a:t>
            </a:r>
            <a:r>
              <a:rPr lang="sk-SK" sz="1600" b="1" dirty="0" smtClean="0"/>
              <a:t> 2 (</a:t>
            </a:r>
            <a:r>
              <a:rPr lang="sk-SK" sz="1600" b="1" dirty="0" err="1" smtClean="0"/>
              <a:t>nepřímé</a:t>
            </a:r>
            <a:r>
              <a:rPr lang="sk-SK" sz="1600" b="1" dirty="0" smtClean="0"/>
              <a:t> </a:t>
            </a:r>
            <a:r>
              <a:rPr lang="sk-SK" sz="1600" b="1" dirty="0" err="1" smtClean="0"/>
              <a:t>emise</a:t>
            </a:r>
            <a:r>
              <a:rPr lang="sk-SK" sz="1600" b="1" dirty="0" smtClean="0"/>
              <a:t> z energie) </a:t>
            </a:r>
            <a:r>
              <a:rPr lang="sk-SK" sz="1600" dirty="0" smtClean="0"/>
              <a:t>– </a:t>
            </a:r>
            <a:r>
              <a:rPr lang="sk-SK" sz="1600" dirty="0" err="1" smtClean="0"/>
              <a:t>emise</a:t>
            </a:r>
            <a:r>
              <a:rPr lang="sk-SK" sz="1600" dirty="0" smtClean="0"/>
              <a:t> spojené </a:t>
            </a:r>
            <a:r>
              <a:rPr lang="sk-SK" sz="1600" dirty="0" err="1" smtClean="0"/>
              <a:t>se</a:t>
            </a:r>
            <a:r>
              <a:rPr lang="sk-SK" sz="1600" dirty="0" smtClean="0"/>
              <a:t> </a:t>
            </a:r>
            <a:r>
              <a:rPr lang="sk-SK" sz="1600" dirty="0" err="1" smtClean="0"/>
              <a:t>spotřebou</a:t>
            </a:r>
            <a:r>
              <a:rPr lang="sk-SK" sz="1600" dirty="0" smtClean="0"/>
              <a:t> nakupované energie (</a:t>
            </a:r>
            <a:r>
              <a:rPr lang="sk-SK" sz="1600" dirty="0" err="1" smtClean="0"/>
              <a:t>elektřiny</a:t>
            </a:r>
            <a:r>
              <a:rPr lang="sk-SK" sz="1600" dirty="0" smtClean="0"/>
              <a:t>, tepla, páry či </a:t>
            </a:r>
            <a:r>
              <a:rPr lang="sk-SK" sz="1600" dirty="0" err="1" smtClean="0"/>
              <a:t>chlazení</a:t>
            </a:r>
            <a:r>
              <a:rPr lang="sk-SK" sz="1600" dirty="0" smtClean="0"/>
              <a:t>), </a:t>
            </a:r>
            <a:r>
              <a:rPr lang="sk-SK" sz="1600" dirty="0" err="1" smtClean="0"/>
              <a:t>které</a:t>
            </a:r>
            <a:r>
              <a:rPr lang="sk-SK" sz="1600" dirty="0" smtClean="0"/>
              <a:t> </a:t>
            </a:r>
            <a:r>
              <a:rPr lang="sk-SK" sz="1600" dirty="0" err="1" smtClean="0"/>
              <a:t>nevznikají</a:t>
            </a:r>
            <a:r>
              <a:rPr lang="sk-SK" sz="1600" dirty="0" smtClean="0"/>
              <a:t> </a:t>
            </a:r>
            <a:r>
              <a:rPr lang="sk-SK" sz="1600" dirty="0" err="1" smtClean="0"/>
              <a:t>přímo</a:t>
            </a:r>
            <a:r>
              <a:rPr lang="sk-SK" sz="1600" dirty="0" smtClean="0"/>
              <a:t> v podniku, ale </a:t>
            </a:r>
            <a:r>
              <a:rPr lang="sk-SK" sz="1600" dirty="0" err="1" smtClean="0"/>
              <a:t>jsou</a:t>
            </a:r>
            <a:r>
              <a:rPr lang="sk-SK" sz="1600" dirty="0" smtClean="0"/>
              <a:t> </a:t>
            </a:r>
            <a:r>
              <a:rPr lang="sk-SK" sz="1600" dirty="0" err="1" smtClean="0"/>
              <a:t>důsledkem</a:t>
            </a:r>
            <a:r>
              <a:rPr lang="sk-SK" sz="1600" dirty="0" smtClean="0"/>
              <a:t> </a:t>
            </a:r>
            <a:r>
              <a:rPr lang="sk-SK" sz="1600" dirty="0" err="1" smtClean="0"/>
              <a:t>aktivit</a:t>
            </a:r>
            <a:r>
              <a:rPr lang="sk-SK" sz="1600" dirty="0" smtClean="0"/>
              <a:t> podniku. </a:t>
            </a:r>
            <a:r>
              <a:rPr lang="sk-SK" sz="1600" dirty="0" err="1" smtClean="0"/>
              <a:t>Jde</a:t>
            </a:r>
            <a:r>
              <a:rPr lang="sk-SK" sz="1600" dirty="0" smtClean="0"/>
              <a:t> o </a:t>
            </a:r>
            <a:r>
              <a:rPr lang="sk-SK" sz="1600" dirty="0" err="1" smtClean="0"/>
              <a:t>nepřímé</a:t>
            </a:r>
            <a:r>
              <a:rPr lang="sk-SK" sz="1600" dirty="0" smtClean="0"/>
              <a:t> </a:t>
            </a:r>
            <a:r>
              <a:rPr lang="sk-SK" sz="1600" dirty="0" err="1" smtClean="0"/>
              <a:t>emise</a:t>
            </a:r>
            <a:r>
              <a:rPr lang="sk-SK" sz="1600" dirty="0" smtClean="0"/>
              <a:t> </a:t>
            </a:r>
            <a:r>
              <a:rPr lang="sk-SK" sz="1600" dirty="0" err="1" smtClean="0"/>
              <a:t>ze</a:t>
            </a:r>
            <a:r>
              <a:rPr lang="sk-SK" sz="1600" dirty="0" smtClean="0"/>
              <a:t> </a:t>
            </a:r>
            <a:r>
              <a:rPr lang="sk-SK" sz="1600" dirty="0" err="1" smtClean="0"/>
              <a:t>zdrojů</a:t>
            </a:r>
            <a:r>
              <a:rPr lang="sk-SK" sz="1600" dirty="0" smtClean="0"/>
              <a:t>, </a:t>
            </a:r>
            <a:r>
              <a:rPr lang="sk-SK" sz="1600" dirty="0" err="1" smtClean="0"/>
              <a:t>které</a:t>
            </a:r>
            <a:r>
              <a:rPr lang="sk-SK" sz="1600" dirty="0" smtClean="0"/>
              <a:t> podnik </a:t>
            </a:r>
            <a:r>
              <a:rPr lang="sk-SK" sz="1600" dirty="0" err="1" smtClean="0"/>
              <a:t>přímo</a:t>
            </a:r>
            <a:r>
              <a:rPr lang="sk-SK" sz="1600" dirty="0" smtClean="0"/>
              <a:t> nekontroluje, </a:t>
            </a:r>
            <a:r>
              <a:rPr lang="sk-SK" sz="1600" dirty="0" err="1" smtClean="0"/>
              <a:t>přesto</a:t>
            </a:r>
            <a:r>
              <a:rPr lang="sk-SK" sz="1600" dirty="0" smtClean="0"/>
              <a:t> má na </a:t>
            </a:r>
            <a:r>
              <a:rPr lang="sk-SK" sz="1600" dirty="0" err="1" smtClean="0"/>
              <a:t>jejich</a:t>
            </a:r>
            <a:r>
              <a:rPr lang="sk-SK" sz="1600" dirty="0" smtClean="0"/>
              <a:t> </a:t>
            </a:r>
            <a:r>
              <a:rPr lang="sk-SK" sz="1600" dirty="0" err="1" smtClean="0"/>
              <a:t>velikost</a:t>
            </a:r>
            <a:r>
              <a:rPr lang="sk-SK" sz="1600" dirty="0" smtClean="0"/>
              <a:t> zásadní </a:t>
            </a:r>
            <a:r>
              <a:rPr lang="sk-SK" sz="1600" dirty="0" err="1" smtClean="0"/>
              <a:t>vliv</a:t>
            </a:r>
            <a:r>
              <a:rPr lang="sk-SK" sz="1600" dirty="0" smtClean="0"/>
              <a:t>. </a:t>
            </a:r>
            <a:r>
              <a:rPr lang="sk-SK" sz="1600" dirty="0" err="1" smtClean="0"/>
              <a:t>Pokud</a:t>
            </a:r>
            <a:r>
              <a:rPr lang="sk-SK" sz="1600" dirty="0" smtClean="0"/>
              <a:t> podnik sám produkuje </a:t>
            </a:r>
            <a:r>
              <a:rPr lang="sk-SK" sz="1600" dirty="0" err="1" smtClean="0"/>
              <a:t>elektřinu</a:t>
            </a:r>
            <a:r>
              <a:rPr lang="sk-SK" sz="1600" dirty="0" smtClean="0"/>
              <a:t>/teplo a </a:t>
            </a:r>
            <a:r>
              <a:rPr lang="sk-SK" sz="1600" dirty="0" err="1" smtClean="0"/>
              <a:t>prodává</a:t>
            </a:r>
            <a:r>
              <a:rPr lang="sk-SK" sz="1600" dirty="0" smtClean="0"/>
              <a:t> je </a:t>
            </a:r>
            <a:r>
              <a:rPr lang="sk-SK" sz="1600" dirty="0" err="1" smtClean="0"/>
              <a:t>dalším</a:t>
            </a:r>
            <a:r>
              <a:rPr lang="sk-SK" sz="1600" dirty="0" smtClean="0"/>
              <a:t> </a:t>
            </a:r>
            <a:r>
              <a:rPr lang="sk-SK" sz="1600" dirty="0" err="1" smtClean="0"/>
              <a:t>odběratelům</a:t>
            </a:r>
            <a:r>
              <a:rPr lang="sk-SK" sz="1600" dirty="0" smtClean="0"/>
              <a:t> či </a:t>
            </a:r>
            <a:r>
              <a:rPr lang="sk-SK" sz="1600" dirty="0" err="1" smtClean="0"/>
              <a:t>pokud</a:t>
            </a:r>
            <a:r>
              <a:rPr lang="sk-SK" sz="1600" dirty="0" smtClean="0"/>
              <a:t> nakupovanou </a:t>
            </a:r>
            <a:r>
              <a:rPr lang="sk-SK" sz="1600" dirty="0" err="1" smtClean="0"/>
              <a:t>elektřinu</a:t>
            </a:r>
            <a:r>
              <a:rPr lang="sk-SK" sz="1600" dirty="0" smtClean="0"/>
              <a:t>/teplo </a:t>
            </a:r>
            <a:r>
              <a:rPr lang="sk-SK" sz="1600" dirty="0" err="1" smtClean="0"/>
              <a:t>prodává</a:t>
            </a:r>
            <a:r>
              <a:rPr lang="sk-SK" sz="1600" dirty="0" smtClean="0"/>
              <a:t> </a:t>
            </a:r>
            <a:r>
              <a:rPr lang="sk-SK" sz="1600" dirty="0" err="1" smtClean="0"/>
              <a:t>dalším</a:t>
            </a:r>
            <a:r>
              <a:rPr lang="sk-SK" sz="1600" dirty="0" smtClean="0"/>
              <a:t> </a:t>
            </a:r>
            <a:r>
              <a:rPr lang="sk-SK" sz="1600" dirty="0" err="1" smtClean="0"/>
              <a:t>odběratelům</a:t>
            </a:r>
            <a:r>
              <a:rPr lang="sk-SK" sz="1600" dirty="0" smtClean="0"/>
              <a:t> (</a:t>
            </a:r>
            <a:r>
              <a:rPr lang="sk-SK" sz="1600" dirty="0" err="1" smtClean="0"/>
              <a:t>například</a:t>
            </a:r>
            <a:r>
              <a:rPr lang="sk-SK" sz="1600" dirty="0" smtClean="0"/>
              <a:t> </a:t>
            </a:r>
            <a:r>
              <a:rPr lang="sk-SK" sz="1600" dirty="0" err="1" smtClean="0"/>
              <a:t>nájemcům</a:t>
            </a:r>
            <a:r>
              <a:rPr lang="sk-SK" sz="1600" dirty="0" smtClean="0"/>
              <a:t>) a </a:t>
            </a:r>
            <a:r>
              <a:rPr lang="sk-SK" sz="1600" dirty="0" err="1" smtClean="0"/>
              <a:t>množství</a:t>
            </a:r>
            <a:r>
              <a:rPr lang="sk-SK" sz="1600" dirty="0" smtClean="0"/>
              <a:t> </a:t>
            </a:r>
            <a:r>
              <a:rPr lang="sk-SK" sz="1600" dirty="0" err="1" smtClean="0"/>
              <a:t>této</a:t>
            </a:r>
            <a:r>
              <a:rPr lang="sk-SK" sz="1600" dirty="0" smtClean="0"/>
              <a:t> </a:t>
            </a:r>
            <a:r>
              <a:rPr lang="sk-SK" sz="1600" dirty="0" err="1" smtClean="0"/>
              <a:t>elektřiny</a:t>
            </a:r>
            <a:r>
              <a:rPr lang="sk-SK" sz="1600" dirty="0" smtClean="0"/>
              <a:t> je </a:t>
            </a:r>
            <a:r>
              <a:rPr lang="sk-SK" sz="1600" dirty="0" err="1" smtClean="0"/>
              <a:t>měřeno</a:t>
            </a:r>
            <a:r>
              <a:rPr lang="sk-SK" sz="1600" dirty="0" smtClean="0"/>
              <a:t>, </a:t>
            </a:r>
            <a:r>
              <a:rPr lang="sk-SK" sz="1600" dirty="0" err="1" smtClean="0"/>
              <a:t>odečítá</a:t>
            </a:r>
            <a:r>
              <a:rPr lang="sk-SK" sz="1600" dirty="0" smtClean="0"/>
              <a:t> </a:t>
            </a:r>
            <a:r>
              <a:rPr lang="sk-SK" sz="1600" dirty="0" err="1" smtClean="0"/>
              <a:t>se</a:t>
            </a:r>
            <a:r>
              <a:rPr lang="sk-SK" sz="1600" dirty="0" smtClean="0"/>
              <a:t> od celkových </a:t>
            </a:r>
            <a:r>
              <a:rPr lang="sk-SK" sz="1600" dirty="0" err="1" smtClean="0"/>
              <a:t>Scope</a:t>
            </a:r>
            <a:r>
              <a:rPr lang="sk-SK" sz="1600" dirty="0" smtClean="0"/>
              <a:t> 2 </a:t>
            </a:r>
            <a:r>
              <a:rPr lang="sk-SK" sz="1600" dirty="0" err="1" smtClean="0"/>
              <a:t>emisí</a:t>
            </a:r>
            <a:r>
              <a:rPr lang="sk-SK" sz="1600" dirty="0" smtClean="0"/>
              <a:t>. Postup stanovení </a:t>
            </a:r>
            <a:r>
              <a:rPr lang="sk-SK" sz="1600" dirty="0" err="1" smtClean="0"/>
              <a:t>Scope</a:t>
            </a:r>
            <a:r>
              <a:rPr lang="sk-SK" sz="1600" dirty="0" smtClean="0"/>
              <a:t> 2 </a:t>
            </a:r>
            <a:r>
              <a:rPr lang="sk-SK" sz="1600" dirty="0" err="1" smtClean="0"/>
              <a:t>emisí</a:t>
            </a:r>
            <a:r>
              <a:rPr lang="sk-SK" sz="1600" dirty="0" smtClean="0"/>
              <a:t> (z </a:t>
            </a:r>
            <a:r>
              <a:rPr lang="sk-SK" sz="1600" dirty="0" err="1" smtClean="0"/>
              <a:t>hlediska</a:t>
            </a:r>
            <a:r>
              <a:rPr lang="sk-SK" sz="1600" dirty="0" smtClean="0"/>
              <a:t> výroby vlastní energie z </a:t>
            </a:r>
            <a:r>
              <a:rPr lang="sk-SK" sz="1600" dirty="0" err="1" smtClean="0"/>
              <a:t>obnovitelných</a:t>
            </a:r>
            <a:r>
              <a:rPr lang="sk-SK" sz="1600" dirty="0" smtClean="0"/>
              <a:t> </a:t>
            </a:r>
            <a:r>
              <a:rPr lang="sk-SK" sz="1600" dirty="0" err="1" smtClean="0"/>
              <a:t>zdrojů</a:t>
            </a:r>
            <a:r>
              <a:rPr lang="sk-SK" sz="1600" dirty="0" smtClean="0"/>
              <a:t> energie a </a:t>
            </a:r>
            <a:r>
              <a:rPr lang="sk-SK" sz="1600" dirty="0" err="1" smtClean="0"/>
              <a:t>dalších</a:t>
            </a:r>
            <a:r>
              <a:rPr lang="sk-SK" sz="1600" dirty="0" smtClean="0"/>
              <a:t> </a:t>
            </a:r>
            <a:r>
              <a:rPr lang="sk-SK" sz="1600" dirty="0" err="1" smtClean="0"/>
              <a:t>faktorů</a:t>
            </a:r>
            <a:r>
              <a:rPr lang="sk-SK" sz="1600" dirty="0" smtClean="0"/>
              <a:t>) </a:t>
            </a:r>
            <a:r>
              <a:rPr lang="sk-SK" sz="1600" dirty="0" err="1" smtClean="0"/>
              <a:t>byl</a:t>
            </a:r>
            <a:r>
              <a:rPr lang="sk-SK" sz="1600" dirty="0" smtClean="0"/>
              <a:t> </a:t>
            </a:r>
            <a:r>
              <a:rPr lang="sk-SK" sz="1600" dirty="0" err="1" smtClean="0"/>
              <a:t>inovován</a:t>
            </a:r>
            <a:r>
              <a:rPr lang="sk-SK" sz="1600" dirty="0" smtClean="0"/>
              <a:t> v </a:t>
            </a:r>
            <a:r>
              <a:rPr lang="sk-SK" sz="1600" dirty="0" err="1" smtClean="0"/>
              <a:t>lednu</a:t>
            </a:r>
            <a:r>
              <a:rPr lang="sk-SK" sz="1600" dirty="0" smtClean="0"/>
              <a:t> 2015 a podrobné metodiky </a:t>
            </a:r>
            <a:r>
              <a:rPr lang="sk-SK" sz="1600" dirty="0" err="1" smtClean="0"/>
              <a:t>jsou</a:t>
            </a:r>
            <a:r>
              <a:rPr lang="sk-SK" sz="1600" dirty="0" smtClean="0"/>
              <a:t> k </a:t>
            </a:r>
            <a:r>
              <a:rPr lang="sk-SK" sz="1600" dirty="0" err="1" smtClean="0"/>
              <a:t>dispozici</a:t>
            </a:r>
            <a:r>
              <a:rPr lang="sk-SK" sz="1600" dirty="0" smtClean="0"/>
              <a:t> na </a:t>
            </a:r>
            <a:r>
              <a:rPr lang="sk-SK" sz="1600" dirty="0" err="1" smtClean="0"/>
              <a:t>stránkách</a:t>
            </a:r>
            <a:r>
              <a:rPr lang="sk-SK" sz="1600" dirty="0" smtClean="0"/>
              <a:t> GHG Protokolu. </a:t>
            </a:r>
          </a:p>
          <a:p>
            <a:pPr lvl="0"/>
            <a:r>
              <a:rPr lang="sk-SK" sz="1600" b="1" dirty="0" err="1" smtClean="0"/>
              <a:t>Scope</a:t>
            </a:r>
            <a:r>
              <a:rPr lang="sk-SK" sz="1600" b="1" dirty="0" smtClean="0"/>
              <a:t> 3 (</a:t>
            </a:r>
            <a:r>
              <a:rPr lang="sk-SK" sz="1600" b="1" dirty="0" err="1" smtClean="0"/>
              <a:t>další</a:t>
            </a:r>
            <a:r>
              <a:rPr lang="sk-SK" sz="1600" b="1" dirty="0" smtClean="0"/>
              <a:t> </a:t>
            </a:r>
            <a:r>
              <a:rPr lang="sk-SK" sz="1600" b="1" dirty="0" err="1" smtClean="0"/>
              <a:t>nepřímé</a:t>
            </a:r>
            <a:r>
              <a:rPr lang="sk-SK" sz="1600" b="1" dirty="0" smtClean="0"/>
              <a:t> </a:t>
            </a:r>
            <a:r>
              <a:rPr lang="sk-SK" sz="1600" b="1" dirty="0" err="1" smtClean="0"/>
              <a:t>emise</a:t>
            </a:r>
            <a:r>
              <a:rPr lang="sk-SK" sz="1600" b="1" dirty="0" smtClean="0"/>
              <a:t>)</a:t>
            </a:r>
            <a:r>
              <a:rPr lang="sk-SK" sz="1600" dirty="0" smtClean="0"/>
              <a:t> – </a:t>
            </a:r>
            <a:r>
              <a:rPr lang="sk-SK" sz="1600" dirty="0" err="1" smtClean="0"/>
              <a:t>emise</a:t>
            </a:r>
            <a:r>
              <a:rPr lang="sk-SK" sz="1600" dirty="0" smtClean="0"/>
              <a:t>, </a:t>
            </a:r>
            <a:r>
              <a:rPr lang="sk-SK" sz="1600" dirty="0" err="1" smtClean="0"/>
              <a:t>které</a:t>
            </a:r>
            <a:r>
              <a:rPr lang="sk-SK" sz="1600" dirty="0" smtClean="0"/>
              <a:t> </a:t>
            </a:r>
            <a:r>
              <a:rPr lang="sk-SK" sz="1600" dirty="0" err="1" smtClean="0"/>
              <a:t>jsou</a:t>
            </a:r>
            <a:r>
              <a:rPr lang="sk-SK" sz="1600" dirty="0" smtClean="0"/>
              <a:t> </a:t>
            </a:r>
            <a:r>
              <a:rPr lang="sk-SK" sz="1600" dirty="0" err="1" smtClean="0"/>
              <a:t>následkem</a:t>
            </a:r>
            <a:r>
              <a:rPr lang="sk-SK" sz="1600" dirty="0" smtClean="0"/>
              <a:t> </a:t>
            </a:r>
            <a:r>
              <a:rPr lang="sk-SK" sz="1600" dirty="0" err="1" smtClean="0"/>
              <a:t>aktivit</a:t>
            </a:r>
            <a:r>
              <a:rPr lang="sk-SK" sz="1600" dirty="0" smtClean="0"/>
              <a:t> podniku a </a:t>
            </a:r>
            <a:r>
              <a:rPr lang="sk-SK" sz="1600" dirty="0" err="1" smtClean="0"/>
              <a:t>které</a:t>
            </a:r>
            <a:r>
              <a:rPr lang="sk-SK" sz="1600" dirty="0" smtClean="0"/>
              <a:t> </a:t>
            </a:r>
            <a:r>
              <a:rPr lang="sk-SK" sz="1600" dirty="0" err="1" smtClean="0"/>
              <a:t>vznikají</a:t>
            </a:r>
            <a:r>
              <a:rPr lang="sk-SK" sz="1600" dirty="0" smtClean="0"/>
              <a:t> </a:t>
            </a:r>
            <a:r>
              <a:rPr lang="sk-SK" sz="1600" dirty="0" err="1" smtClean="0"/>
              <a:t>ze</a:t>
            </a:r>
            <a:r>
              <a:rPr lang="sk-SK" sz="1600" dirty="0" smtClean="0"/>
              <a:t> </a:t>
            </a:r>
            <a:r>
              <a:rPr lang="sk-SK" sz="1600" dirty="0" err="1" smtClean="0"/>
              <a:t>zdrojů</a:t>
            </a:r>
            <a:r>
              <a:rPr lang="sk-SK" sz="1600" dirty="0" smtClean="0"/>
              <a:t> mimo kontrolu či </a:t>
            </a:r>
            <a:r>
              <a:rPr lang="sk-SK" sz="1600" dirty="0" err="1" smtClean="0"/>
              <a:t>vlastnictví</a:t>
            </a:r>
            <a:r>
              <a:rPr lang="sk-SK" sz="1600" dirty="0" smtClean="0"/>
              <a:t> podniku, ale </a:t>
            </a:r>
            <a:r>
              <a:rPr lang="sk-SK" sz="1600" dirty="0" err="1" smtClean="0"/>
              <a:t>nejsou</a:t>
            </a:r>
            <a:r>
              <a:rPr lang="sk-SK" sz="1600" dirty="0" smtClean="0"/>
              <a:t> </a:t>
            </a:r>
            <a:r>
              <a:rPr lang="sk-SK" sz="1600" dirty="0" err="1" smtClean="0"/>
              <a:t>klasifikovány</a:t>
            </a:r>
            <a:r>
              <a:rPr lang="sk-SK" sz="1600" dirty="0" smtClean="0"/>
              <a:t> </a:t>
            </a:r>
            <a:r>
              <a:rPr lang="sk-SK" sz="1600" dirty="0" err="1" smtClean="0"/>
              <a:t>jako</a:t>
            </a:r>
            <a:r>
              <a:rPr lang="sk-SK" sz="1600" dirty="0" smtClean="0"/>
              <a:t> </a:t>
            </a:r>
            <a:r>
              <a:rPr lang="sk-SK" sz="1600" dirty="0" err="1" smtClean="0"/>
              <a:t>Scope</a:t>
            </a:r>
            <a:r>
              <a:rPr lang="sk-SK" sz="1600" dirty="0" smtClean="0"/>
              <a:t> 2 (</a:t>
            </a:r>
            <a:r>
              <a:rPr lang="sk-SK" sz="1600" dirty="0" err="1" smtClean="0"/>
              <a:t>např</a:t>
            </a:r>
            <a:r>
              <a:rPr lang="sk-SK" sz="1600" dirty="0" smtClean="0"/>
              <a:t>. </a:t>
            </a:r>
            <a:r>
              <a:rPr lang="sk-SK" sz="1600" dirty="0" err="1" smtClean="0"/>
              <a:t>služební</a:t>
            </a:r>
            <a:r>
              <a:rPr lang="sk-SK" sz="1600" dirty="0" smtClean="0"/>
              <a:t> cesty </a:t>
            </a:r>
            <a:r>
              <a:rPr lang="sk-SK" sz="1600" dirty="0" err="1" smtClean="0"/>
              <a:t>letadlem</a:t>
            </a:r>
            <a:r>
              <a:rPr lang="sk-SK" sz="1600" dirty="0" smtClean="0"/>
              <a:t>, </a:t>
            </a:r>
            <a:r>
              <a:rPr lang="sk-SK" sz="1600" dirty="0" err="1" smtClean="0"/>
              <a:t>ukládání</a:t>
            </a:r>
            <a:r>
              <a:rPr lang="sk-SK" sz="1600" dirty="0" smtClean="0"/>
              <a:t> odpadu na skládku, nákup a doprava materiálu </a:t>
            </a:r>
            <a:r>
              <a:rPr lang="sk-SK" sz="1600" dirty="0" err="1" smtClean="0"/>
              <a:t>třetí</a:t>
            </a:r>
            <a:r>
              <a:rPr lang="sk-SK" sz="1600" dirty="0" smtClean="0"/>
              <a:t> stranou </a:t>
            </a:r>
            <a:r>
              <a:rPr lang="sk-SK" sz="1600" dirty="0" err="1" smtClean="0"/>
              <a:t>atp</a:t>
            </a:r>
            <a:r>
              <a:rPr lang="sk-SK" sz="1600" dirty="0" smtClean="0"/>
              <a:t>.). Z </a:t>
            </a:r>
            <a:r>
              <a:rPr lang="sk-SK" sz="1600" dirty="0" err="1" smtClean="0"/>
              <a:t>definice</a:t>
            </a:r>
            <a:r>
              <a:rPr lang="sk-SK" sz="1600" dirty="0" smtClean="0"/>
              <a:t> </a:t>
            </a:r>
            <a:r>
              <a:rPr lang="sk-SK" sz="1600" dirty="0" err="1" smtClean="0"/>
              <a:t>vyplývá</a:t>
            </a:r>
            <a:r>
              <a:rPr lang="sk-SK" sz="1600" dirty="0" smtClean="0"/>
              <a:t>, že </a:t>
            </a:r>
            <a:r>
              <a:rPr lang="sk-SK" sz="1600" dirty="0" err="1" smtClean="0"/>
              <a:t>jde</a:t>
            </a:r>
            <a:r>
              <a:rPr lang="sk-SK" sz="1600" dirty="0" smtClean="0"/>
              <a:t> o </a:t>
            </a:r>
            <a:r>
              <a:rPr lang="sk-SK" sz="1600" dirty="0" err="1" smtClean="0"/>
              <a:t>nejširší</a:t>
            </a:r>
            <a:r>
              <a:rPr lang="sk-SK" sz="1600" dirty="0" smtClean="0"/>
              <a:t> a logicky </a:t>
            </a:r>
            <a:r>
              <a:rPr lang="sk-SK" sz="1600" dirty="0" err="1" smtClean="0"/>
              <a:t>nejméně</a:t>
            </a:r>
            <a:r>
              <a:rPr lang="sk-SK" sz="1600" dirty="0" smtClean="0"/>
              <a:t> </a:t>
            </a:r>
            <a:r>
              <a:rPr lang="sk-SK" sz="1600" dirty="0" err="1" smtClean="0"/>
              <a:t>přesně</a:t>
            </a:r>
            <a:r>
              <a:rPr lang="sk-SK" sz="1600" dirty="0" smtClean="0"/>
              <a:t> </a:t>
            </a:r>
            <a:r>
              <a:rPr lang="sk-SK" sz="1600" dirty="0" err="1" smtClean="0"/>
              <a:t>vymezenou</a:t>
            </a:r>
            <a:r>
              <a:rPr lang="sk-SK" sz="1600" dirty="0" smtClean="0"/>
              <a:t> </a:t>
            </a:r>
            <a:r>
              <a:rPr lang="sk-SK" sz="1600" dirty="0" err="1" smtClean="0"/>
              <a:t>kategorii</a:t>
            </a:r>
            <a:r>
              <a:rPr lang="sk-SK" sz="1600" dirty="0" smtClean="0"/>
              <a:t>. </a:t>
            </a:r>
            <a:r>
              <a:rPr lang="sk-SK" sz="1600" dirty="0" err="1" smtClean="0"/>
              <a:t>Zatímco</a:t>
            </a:r>
            <a:r>
              <a:rPr lang="sk-SK" sz="1600" dirty="0" smtClean="0"/>
              <a:t> </a:t>
            </a:r>
            <a:r>
              <a:rPr lang="sk-SK" sz="1600" dirty="0" err="1" smtClean="0"/>
              <a:t>Scope</a:t>
            </a:r>
            <a:r>
              <a:rPr lang="sk-SK" sz="1600" dirty="0" smtClean="0"/>
              <a:t> 1 a </a:t>
            </a:r>
            <a:r>
              <a:rPr lang="sk-SK" sz="1600" dirty="0" err="1" smtClean="0"/>
              <a:t>Scope</a:t>
            </a:r>
            <a:r>
              <a:rPr lang="sk-SK" sz="1600" dirty="0" smtClean="0"/>
              <a:t> 2 </a:t>
            </a:r>
            <a:r>
              <a:rPr lang="sk-SK" sz="1600" dirty="0" err="1" smtClean="0"/>
              <a:t>emise</a:t>
            </a:r>
            <a:r>
              <a:rPr lang="sk-SK" sz="1600" dirty="0" smtClean="0"/>
              <a:t> </a:t>
            </a:r>
            <a:r>
              <a:rPr lang="sk-SK" sz="1600" dirty="0" err="1" smtClean="0"/>
              <a:t>jsou</a:t>
            </a:r>
            <a:r>
              <a:rPr lang="sk-SK" sz="1600" dirty="0" smtClean="0"/>
              <a:t> </a:t>
            </a:r>
            <a:r>
              <a:rPr lang="sk-SK" sz="1600" dirty="0" err="1" smtClean="0"/>
              <a:t>mezi</a:t>
            </a:r>
            <a:r>
              <a:rPr lang="sk-SK" sz="1600" dirty="0" smtClean="0"/>
              <a:t> podniky </a:t>
            </a:r>
            <a:r>
              <a:rPr lang="sk-SK" sz="1600" dirty="0" err="1" smtClean="0"/>
              <a:t>dobře</a:t>
            </a:r>
            <a:r>
              <a:rPr lang="sk-SK" sz="1600" dirty="0" smtClean="0"/>
              <a:t> </a:t>
            </a:r>
            <a:r>
              <a:rPr lang="sk-SK" sz="1600" dirty="0" err="1" smtClean="0"/>
              <a:t>srovnatelné</a:t>
            </a:r>
            <a:r>
              <a:rPr lang="sk-SK" sz="1600" dirty="0" smtClean="0"/>
              <a:t>, </a:t>
            </a:r>
            <a:r>
              <a:rPr lang="sk-SK" sz="1600" dirty="0" err="1" smtClean="0"/>
              <a:t>Scope</a:t>
            </a:r>
            <a:r>
              <a:rPr lang="sk-SK" sz="1600" dirty="0" smtClean="0"/>
              <a:t> 3 </a:t>
            </a:r>
            <a:r>
              <a:rPr lang="sk-SK" sz="1600" dirty="0" err="1" smtClean="0"/>
              <a:t>emise</a:t>
            </a:r>
            <a:r>
              <a:rPr lang="sk-SK" sz="1600" dirty="0" smtClean="0"/>
              <a:t> </a:t>
            </a:r>
            <a:r>
              <a:rPr lang="sk-SK" sz="1600" dirty="0" err="1" smtClean="0"/>
              <a:t>jsou</a:t>
            </a:r>
            <a:r>
              <a:rPr lang="sk-SK" sz="1600" dirty="0" smtClean="0"/>
              <a:t> </a:t>
            </a:r>
            <a:r>
              <a:rPr lang="sk-SK" sz="1600" dirty="0" err="1" smtClean="0"/>
              <a:t>srovnatelné</a:t>
            </a:r>
            <a:r>
              <a:rPr lang="sk-SK" sz="1600" dirty="0" smtClean="0"/>
              <a:t> jen v </a:t>
            </a:r>
            <a:r>
              <a:rPr lang="sk-SK" sz="1600" dirty="0" err="1" smtClean="0"/>
              <a:t>omezené</a:t>
            </a:r>
            <a:r>
              <a:rPr lang="sk-SK" sz="1600" dirty="0" smtClean="0"/>
              <a:t> </a:t>
            </a:r>
            <a:r>
              <a:rPr lang="sk-SK" sz="1600" dirty="0" err="1" smtClean="0"/>
              <a:t>míře</a:t>
            </a:r>
            <a:r>
              <a:rPr lang="sk-SK" sz="1600" dirty="0" smtClean="0"/>
              <a:t>.</a:t>
            </a:r>
            <a:endParaRPr lang="sk-SK"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s://vedome.org/wp-content/uploads/2019/06/2018-03-15-transport-emissions-and-space-footprint-1024x719.jpg">
            <a:hlinkClick r:id="rId2"/>
          </p:cNvPr>
          <p:cNvPicPr/>
          <p:nvPr/>
        </p:nvPicPr>
        <p:blipFill>
          <a:blip r:embed="rId3"/>
          <a:srcRect/>
          <a:stretch>
            <a:fillRect/>
          </a:stretch>
        </p:blipFill>
        <p:spPr bwMode="auto">
          <a:xfrm>
            <a:off x="1000100" y="428604"/>
            <a:ext cx="7358114" cy="6000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1026" name="Picture 2"/>
          <p:cNvPicPr>
            <a:picLocks noGrp="1" noChangeAspect="1" noChangeArrowheads="1"/>
          </p:cNvPicPr>
          <p:nvPr>
            <p:ph idx="1"/>
          </p:nvPr>
        </p:nvPicPr>
        <p:blipFill>
          <a:blip r:embed="rId2"/>
          <a:srcRect/>
          <a:stretch>
            <a:fillRect/>
          </a:stretch>
        </p:blipFill>
        <p:spPr bwMode="auto">
          <a:xfrm>
            <a:off x="428596" y="2857496"/>
            <a:ext cx="8229600" cy="148620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2493963" y="5715016"/>
            <a:ext cx="6650037" cy="88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http://soucitne.cz/sites/default/files/resize/pictures/graf-potraviny-emise-430x389.png">
            <a:hlinkClick r:id="rId2"/>
          </p:cNvPr>
          <p:cNvPicPr/>
          <p:nvPr/>
        </p:nvPicPr>
        <p:blipFill>
          <a:blip r:embed="rId3"/>
          <a:srcRect/>
          <a:stretch>
            <a:fillRect/>
          </a:stretch>
        </p:blipFill>
        <p:spPr bwMode="auto">
          <a:xfrm>
            <a:off x="500034" y="285728"/>
            <a:ext cx="8143932" cy="614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DELL\Desktop\KOnferencia\13.jpg"/>
          <p:cNvPicPr>
            <a:picLocks noChangeAspect="1" noChangeArrowheads="1"/>
          </p:cNvPicPr>
          <p:nvPr/>
        </p:nvPicPr>
        <p:blipFill>
          <a:blip r:embed="rId2"/>
          <a:srcRect/>
          <a:stretch>
            <a:fillRect/>
          </a:stretch>
        </p:blipFill>
        <p:spPr bwMode="auto">
          <a:xfrm>
            <a:off x="857224" y="1000108"/>
            <a:ext cx="7572428" cy="54292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lstStyle/>
          <a:p>
            <a:r>
              <a:rPr lang="sk-SK" u="sng" dirty="0" smtClean="0"/>
              <a:t>Bez výfuku neznamená bez emisií. Aká je uhlíková stopa elektromobilov?</a:t>
            </a:r>
            <a:endParaRPr lang="sk-SK" b="1" u="sng" dirty="0" smtClean="0"/>
          </a:p>
          <a:p>
            <a:endParaRPr lang="sk-SK" dirty="0"/>
          </a:p>
        </p:txBody>
      </p:sp>
      <p:pic>
        <p:nvPicPr>
          <p:cNvPr id="4" name="cphContent_imgHeader" descr="elektromobily"/>
          <p:cNvPicPr/>
          <p:nvPr/>
        </p:nvPicPr>
        <p:blipFill>
          <a:blip r:embed="rId2"/>
          <a:srcRect/>
          <a:stretch>
            <a:fillRect/>
          </a:stretch>
        </p:blipFill>
        <p:spPr bwMode="auto">
          <a:xfrm>
            <a:off x="1714480" y="2714620"/>
            <a:ext cx="5400000" cy="36150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70000" lnSpcReduction="20000"/>
          </a:bodyPr>
          <a:lstStyle/>
          <a:p>
            <a:r>
              <a:rPr lang="sk-SK" dirty="0" smtClean="0"/>
              <a:t>Samotná prevádzka elektromobilov je </a:t>
            </a:r>
            <a:r>
              <a:rPr lang="sk-SK" dirty="0" err="1" smtClean="0"/>
              <a:t>bezemisná</a:t>
            </a:r>
            <a:r>
              <a:rPr lang="sk-SK" dirty="0" smtClean="0"/>
              <a:t>, pri výrobe elektriny ale emisie vznikajú. Celková uhlíková stopa elektromobilov závisí od viacerých faktorov.</a:t>
            </a:r>
          </a:p>
          <a:p>
            <a:r>
              <a:rPr lang="sk-SK" u="sng" dirty="0" smtClean="0">
                <a:hlinkClick r:id="rId2"/>
              </a:rPr>
              <a:t>Elektromobil</a:t>
            </a:r>
            <a:r>
              <a:rPr lang="sk-SK" dirty="0" smtClean="0"/>
              <a:t> môže za svoj celý životný cyklus vyprodukovať menej i viac emisií ako klasické auto na benzín či naftu. Pri výrobe elektromobilov vzniká výrazne viac emisií ako pri produkcii áut so spaľovacími motormi, koľko emisií vznikne pri prevádzke elektromobilu, závisí najmä od spôsoby výroby elektrickej energie.</a:t>
            </a:r>
          </a:p>
          <a:p>
            <a:r>
              <a:rPr lang="sk-SK" dirty="0" smtClean="0"/>
              <a:t>Vyplýva to zo štúdie Európskej agentúry pre životné prostredie (EEA), ktorej cieľom bolo spočítať celkové environmentálne dopady </a:t>
            </a:r>
            <a:r>
              <a:rPr lang="sk-SK" dirty="0" err="1" smtClean="0"/>
              <a:t>elektrombilov</a:t>
            </a:r>
            <a:r>
              <a:rPr lang="sk-SK" dirty="0" smtClean="0"/>
              <a:t> od ich výroby až po zhodnotenie po konci životnosti. Analýza Inštitútu environmentálnej politiky (IEP) sa zas pokúsila odhadnúť, koľko emisií vzniká pri prevádzke elektromobilu v slovenských podmienkach.</a:t>
            </a:r>
          </a:p>
          <a:p>
            <a:endParaRPr lang="sk-S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62500" lnSpcReduction="20000"/>
          </a:bodyPr>
          <a:lstStyle/>
          <a:p>
            <a:pPr lvl="0"/>
            <a:r>
              <a:rPr lang="sk-SK" dirty="0" smtClean="0"/>
              <a:t>od akých faktorov závisí celková uhlíková stopa elektromobilov,</a:t>
            </a:r>
          </a:p>
          <a:p>
            <a:pPr lvl="0"/>
            <a:r>
              <a:rPr lang="sk-SK" dirty="0" smtClean="0"/>
              <a:t>ako vychádzajú elektromobily z porovnania uhlíkovej stopy s klasickými autami,</a:t>
            </a:r>
          </a:p>
          <a:p>
            <a:pPr lvl="0"/>
            <a:r>
              <a:rPr lang="sk-SK" dirty="0" smtClean="0"/>
              <a:t>koľko CO2 vyprodukuje elektromobil na kilometer na Slovensku.</a:t>
            </a:r>
          </a:p>
          <a:p>
            <a:r>
              <a:rPr lang="sk-SK" dirty="0" smtClean="0"/>
              <a:t>Výroba elektromobilu znamená viac emisií</a:t>
            </a:r>
            <a:endParaRPr lang="sk-SK" b="1" dirty="0" smtClean="0"/>
          </a:p>
          <a:p>
            <a:r>
              <a:rPr lang="sk-SK" dirty="0" smtClean="0"/>
              <a:t>Posudzovanie životného cyklu (angl. </a:t>
            </a:r>
            <a:r>
              <a:rPr lang="sk-SK" dirty="0" err="1" smtClean="0"/>
              <a:t>Life</a:t>
            </a:r>
            <a:r>
              <a:rPr lang="sk-SK" dirty="0" smtClean="0"/>
              <a:t> </a:t>
            </a:r>
            <a:r>
              <a:rPr lang="sk-SK" dirty="0" err="1" smtClean="0"/>
              <a:t>Cycle</a:t>
            </a:r>
            <a:r>
              <a:rPr lang="sk-SK" dirty="0" smtClean="0"/>
              <a:t> </a:t>
            </a:r>
            <a:r>
              <a:rPr lang="sk-SK" dirty="0" err="1" smtClean="0"/>
              <a:t>Assessment</a:t>
            </a:r>
            <a:r>
              <a:rPr lang="sk-SK" dirty="0" smtClean="0"/>
              <a:t>, skrátene LCA) je metóda na posúdenie životného cyklu produktu alebo služby z hľadiska celkového pôsobenia na životné prostredie. Meradlo celkovej uhlíkovej stopy v prípade elektromobilov berie do úvahy súhrnné množstvo emisií, ktoré vznikajú pri ich výrobe, prevádzke i po tom, ako sa stanú odpadom.</a:t>
            </a:r>
          </a:p>
          <a:p>
            <a:r>
              <a:rPr lang="sk-SK" dirty="0" smtClean="0"/>
              <a:t>Výrazný rozdiel medzi uhlíkovou stopou elektromobilov a klasických áut so spaľovacím motorom vzniká už pri ich výrobe. Dôvodom je predovšetkým vysoká spotreba energií pri získavaní a spracovávaní surovín, najmä hliníka, a pri energeticky náročnej produkcii batérií. </a:t>
            </a:r>
          </a:p>
          <a:p>
            <a:endParaRPr lang="sk-SK"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70000" lnSpcReduction="20000"/>
          </a:bodyPr>
          <a:lstStyle/>
          <a:p>
            <a:r>
              <a:rPr lang="sk-SK" dirty="0" err="1" smtClean="0"/>
              <a:t>Scientific</a:t>
            </a:r>
            <a:r>
              <a:rPr lang="sk-SK" dirty="0" smtClean="0"/>
              <a:t> </a:t>
            </a:r>
            <a:r>
              <a:rPr lang="sk-SK" dirty="0" err="1" smtClean="0"/>
              <a:t>Certification</a:t>
            </a:r>
            <a:r>
              <a:rPr lang="sk-SK" dirty="0" smtClean="0"/>
              <a:t> </a:t>
            </a:r>
            <a:r>
              <a:rPr lang="sk-SK" dirty="0" err="1" smtClean="0"/>
              <a:t>Systems</a:t>
            </a:r>
            <a:r>
              <a:rPr lang="sk-SK" dirty="0" smtClean="0"/>
              <a:t> ("SCS") je nezávislá konzultačná spoločnosť, ktorá v roku 2010 vypracovala štúdiu porovnávajúcu emisie skleníkových plynov z rôznych technológií na spracovanie zmesového komunálneho odpadu. Boli porovnané emisie z technológie plazmového splyňovania s kombinovanou výrobou elektriny a tepla, emisie zo spaľovní komunálnych odpadov a emisie zo skládky odpadu s energetickým využívaním skládkového plynu. Okrem zariadení na spracovanie komunálnych odpadov bola ako referenčné zariadenie hodnotená tiež technológia spaľovania zemného plynu pri kombinovanej výrobe elektrickej energie a tepla. Štúdia dospela k záveru, že emisie skleníkových plynov zo závodu na </a:t>
            </a:r>
            <a:r>
              <a:rPr lang="sk-SK" b="1" u="sng" dirty="0" smtClean="0"/>
              <a:t>plazmové splyňovanie komunálneho odpadu sú najnižšie zo všetkých hodnotených zariadení a prakticky zodpovedajú stavu z elektrárne na zemný plyn s kombinovanou výrobou elektrickej energie a tepla.</a:t>
            </a:r>
          </a:p>
          <a:p>
            <a:endParaRPr lang="sk-SK"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smtClean="0"/>
              <a:t>"Výsledky tejto analýzy ukazujú, že plazmové splyňovanie s kombinovaným cyklom výroby elektrickej energie a tepla (" PGCC ") poskytuje najnižšie emisie skleníkových plynov z hodnotených systémov pre zneškodňovanie odpadov. Zníženie emisií, zníženie množstva pevných odpadov, ktoré je nutné skládkovať, a zníženie emisií skleníkových plynov - </a:t>
            </a:r>
            <a:r>
              <a:rPr lang="sk-SK" b="1" dirty="0" smtClean="0"/>
              <a:t>plazmové splyňovanie má lepšie parametre z hľadiska životného prostredia vo všetkých oblastiach</a:t>
            </a:r>
            <a:r>
              <a:rPr lang="sk-SK" dirty="0" smtClean="0"/>
              <a:t>. "</a:t>
            </a:r>
          </a:p>
          <a:p>
            <a:endParaRPr lang="sk-SK"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85000" lnSpcReduction="10000"/>
          </a:bodyPr>
          <a:lstStyle/>
          <a:p>
            <a:pPr>
              <a:buNone/>
            </a:pPr>
            <a:r>
              <a:rPr lang="sk-SK" b="1" u="sng" dirty="0" smtClean="0"/>
              <a:t>Keď uhlíková stopa zmizne bez stopy</a:t>
            </a:r>
          </a:p>
          <a:p>
            <a:r>
              <a:rPr lang="sk-SK" b="1" dirty="0" smtClean="0"/>
              <a:t>Solárne panely vyrábajú čistú elektrickú energiu zo slnka, zvykne sa zdôrazňovať. Nie každá elektrina z obnoviteľných zdrojov (Slnko, voda, vietor, geotermálna energia, biomasa = takisto Slnko, atď.) je však čistá a vôbec nie rovnako čistá. Napríklad spaľovanie biomasy síce šetrí fosílne palivá, ale na životnom prostredí a dokonca aj na ekonomike dokáže pri necitlivom, nekvalifikovanom, alebo len nekalými praktikami motivovanom prístupe napáchať nehorázne škody. </a:t>
            </a:r>
            <a:endParaRPr lang="sk-SK"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85000" lnSpcReduction="20000"/>
          </a:bodyPr>
          <a:lstStyle/>
          <a:p>
            <a:r>
              <a:rPr lang="sk-SK" u="sng" dirty="0" smtClean="0"/>
              <a:t>A nielen tým, že spaľovaním biomasy, etanolu, alebo „</a:t>
            </a:r>
            <a:r>
              <a:rPr lang="sk-SK" u="sng" dirty="0" err="1" smtClean="0"/>
              <a:t>bio-nafty</a:t>
            </a:r>
            <a:r>
              <a:rPr lang="sk-SK" u="sng" dirty="0" smtClean="0"/>
              <a:t>“ z repky olejnej, sa do ovzdušia dostáva rovnaký oxid uhličitý, ako z uhlia, ropy, či plynu. Po aktivitách biologických zlatokopov zostávajú vyrúbané lesy a zdevastovaná poľnohospodárska pôda, prípadne bonus v podobe nedostatku potravín. Roľníci totiž radšej pestujú dotované olejniny pre chemický priemysel a blaho národa im je ukradnuté. A na rozprávky o tom ako teplárne spaľujú drevný odpad a štiepku z haluzí zabudnime. Je to skutočná haluz. Aby mali dostatok paliva, vo veľkom šrotujú veľké kmene dospelých stromov, ktoré mohli kdesi vyrábať kyslík a zachytávať vodu, čo kdesi strháva mosty.</a:t>
            </a:r>
            <a:endParaRPr lang="sk-SK" dirty="0" smtClean="0"/>
          </a:p>
          <a:p>
            <a:endParaRPr lang="sk-SK"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normAutofit fontScale="77500" lnSpcReduction="20000"/>
          </a:bodyPr>
          <a:lstStyle/>
          <a:p>
            <a:r>
              <a:rPr lang="sk-SK" u="sng" dirty="0" smtClean="0"/>
              <a:t>Keďže v každom biznise sa točia predovšetkým peniaze, netreba si robiť ilúzie ani o masívnom nasadzovaní solárnych elektrární. To je ďalší biznis postavený na dotáciách a často aj na strate zdravého rozumu. Vďakabohu, už dochádza k vytriezveniu z počiatočného </a:t>
            </a:r>
            <a:r>
              <a:rPr lang="sk-SK" u="sng" dirty="0" err="1" smtClean="0"/>
              <a:t>rauša</a:t>
            </a:r>
            <a:r>
              <a:rPr lang="sk-SK" u="sng" dirty="0" smtClean="0"/>
              <a:t> a ceny aj vzťahy sa čistia. Ceny solárnych panelov klesajú natoľko, že v mnohých krajinách </a:t>
            </a:r>
            <a:r>
              <a:rPr lang="sk-SK" u="sng" dirty="0" err="1" smtClean="0"/>
              <a:t>fotovoltaické</a:t>
            </a:r>
            <a:r>
              <a:rPr lang="sk-SK" u="sng" dirty="0" smtClean="0"/>
              <a:t> elektrárne dosahujú sieťovú paritu aj bez dotácií – inak povedané elektrina z nich nie je drahšia, ako z konvenčných zdrojov. To je fajn. Ale ak chceme zvážiť skutočné dopady na životné prostredie, treba rátať aj so záťažou z tovární, ktoré vyrobili technológiu solárnych panelov a tiež nezabúdajme na spracovanie odpadu po skončení ich životnosti. Tá sa pohybuje okolo 15-25 rokov.</a:t>
            </a:r>
            <a:endParaRPr lang="sk-SK" dirty="0" smtClean="0"/>
          </a:p>
          <a:p>
            <a:endParaRPr lang="sk-S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5720" y="2643182"/>
            <a:ext cx="8478837" cy="127635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857488" y="5929330"/>
            <a:ext cx="6002337" cy="52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Uhlíková stopa</a:t>
            </a:r>
            <a:endParaRPr lang="sk-SK" dirty="0"/>
          </a:p>
        </p:txBody>
      </p:sp>
      <p:sp>
        <p:nvSpPr>
          <p:cNvPr id="3" name="Zástupný symbol obsahu 2"/>
          <p:cNvSpPr>
            <a:spLocks noGrp="1"/>
          </p:cNvSpPr>
          <p:nvPr>
            <p:ph idx="1"/>
          </p:nvPr>
        </p:nvSpPr>
        <p:spPr/>
        <p:txBody>
          <a:bodyPr/>
          <a:lstStyle/>
          <a:p>
            <a:r>
              <a:rPr lang="sk-SK" u="sng" dirty="0" smtClean="0"/>
              <a:t>Panely na báze kremíka, ich oceľové konštrukcie sa v prírode nerozložia, je potrebné ich recyklovať. A to nehovoríme o špeciálnych článkoch na báze </a:t>
            </a:r>
            <a:r>
              <a:rPr lang="sk-SK" u="sng" dirty="0" err="1" smtClean="0"/>
              <a:t>gálium-arzenidu</a:t>
            </a:r>
            <a:r>
              <a:rPr lang="sk-SK" u="sng" dirty="0" smtClean="0"/>
              <a:t> a podobne, ktoré sa našťastie používajú v malej miere. Čo keby sme však mali k dispozícii technológiu, ktorú netreba recyklovať?</a:t>
            </a:r>
            <a:endParaRPr lang="sk-SK"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descr="solar panel"/>
          <p:cNvPicPr>
            <a:picLocks noGrp="1"/>
          </p:cNvPicPr>
          <p:nvPr>
            <p:ph idx="1"/>
          </p:nvPr>
        </p:nvPicPr>
        <p:blipFill>
          <a:blip r:embed="rId2"/>
          <a:srcRect/>
          <a:stretch>
            <a:fillRect/>
          </a:stretch>
        </p:blipFill>
        <p:spPr bwMode="auto">
          <a:xfrm>
            <a:off x="1600200" y="1996281"/>
            <a:ext cx="5943600" cy="3733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Odpadová stopa </a:t>
            </a:r>
            <a:endParaRPr lang="sk-SK" dirty="0"/>
          </a:p>
        </p:txBody>
      </p:sp>
      <p:sp>
        <p:nvSpPr>
          <p:cNvPr id="3" name="Zástupný symbol obsahu 2"/>
          <p:cNvSpPr>
            <a:spLocks noGrp="1"/>
          </p:cNvSpPr>
          <p:nvPr>
            <p:ph idx="1"/>
          </p:nvPr>
        </p:nvSpPr>
        <p:spPr/>
        <p:txBody>
          <a:bodyPr/>
          <a:lstStyle/>
          <a:p>
            <a:r>
              <a:rPr lang="sk-SK" dirty="0" smtClean="0"/>
              <a:t>Odpadovú stopu definujeme podobne ako uhlíkovú, vodnú či energetickú stopu ako množstvo tuhého odpadu, ktorý daný tovar alebo služba produkuje v rámci životného cyklu. V najhrubšom priblížení môžeme odpadovú stopu rozdeliť na dve základné časti – priamu a nepriamu.</a:t>
            </a:r>
            <a:endParaRPr lang="sk-SK"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esktop\KOnferencia\Globalizované bývanie ako stopa-2.jpg"/>
          <p:cNvPicPr>
            <a:picLocks noChangeAspect="1" noChangeArrowheads="1"/>
          </p:cNvPicPr>
          <p:nvPr/>
        </p:nvPicPr>
        <p:blipFill>
          <a:blip r:embed="rId2"/>
          <a:srcRect/>
          <a:stretch>
            <a:fillRect/>
          </a:stretch>
        </p:blipFill>
        <p:spPr bwMode="auto">
          <a:xfrm>
            <a:off x="-633413" y="-166688"/>
            <a:ext cx="11430001" cy="782955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KOnferencia\Globalizované bývanie ako stopa-1.png"/>
          <p:cNvPicPr>
            <a:picLocks noChangeAspect="1" noChangeArrowheads="1"/>
          </p:cNvPicPr>
          <p:nvPr/>
        </p:nvPicPr>
        <p:blipFill>
          <a:blip r:embed="rId2"/>
          <a:srcRect/>
          <a:stretch>
            <a:fillRect/>
          </a:stretch>
        </p:blipFill>
        <p:spPr bwMode="auto">
          <a:xfrm>
            <a:off x="1357290" y="1643050"/>
            <a:ext cx="6929486" cy="428628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103188" y="-971550"/>
            <a:ext cx="8936037" cy="880268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srcRect/>
          <a:stretch>
            <a:fillRect/>
          </a:stretch>
        </p:blipFill>
        <p:spPr bwMode="auto">
          <a:xfrm>
            <a:off x="212725" y="569913"/>
            <a:ext cx="8716963" cy="571658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Ekologická stopa</a:t>
            </a:r>
            <a:endParaRPr lang="sk-SK" dirty="0"/>
          </a:p>
        </p:txBody>
      </p:sp>
      <p:sp>
        <p:nvSpPr>
          <p:cNvPr id="3" name="Zástupný symbol obsahu 2"/>
          <p:cNvSpPr>
            <a:spLocks noGrp="1"/>
          </p:cNvSpPr>
          <p:nvPr>
            <p:ph idx="1"/>
          </p:nvPr>
        </p:nvSpPr>
        <p:spPr/>
        <p:txBody>
          <a:bodyPr>
            <a:normAutofit fontScale="92500" lnSpcReduction="20000"/>
          </a:bodyPr>
          <a:lstStyle/>
          <a:p>
            <a:r>
              <a:rPr lang="sk-SK" b="1" dirty="0" smtClean="0"/>
              <a:t>Ekologická stopa</a:t>
            </a:r>
            <a:r>
              <a:rPr lang="sk-SK" dirty="0" smtClean="0"/>
              <a:t> je odhadovaná celková plocha biologicky produktívnej pôdy a vody potrebná na udržiavanie určitého hospodárstva alebo určitej populácie (od jednotlivcov až po celé mesto či štát) na určitej životnej úrovni. Variant definície znie: odhadovaná celková plocha ekologicky produktívnej pôdy a vody využívaná výhradne na zabezpečenie zdrojov a asimiláciu odpadov produkovaných danou populáciou, pri používaní bežných technológií. V súčasnosti sa táto hodnota všeobecne považuje za ukazovateľ udržateľnosti rozvoja.</a:t>
            </a:r>
          </a:p>
          <a:p>
            <a:endParaRPr lang="sk-SK"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Ekologická stopa</a:t>
            </a:r>
            <a:endParaRPr lang="sk-SK" dirty="0"/>
          </a:p>
        </p:txBody>
      </p:sp>
      <p:pic>
        <p:nvPicPr>
          <p:cNvPr id="4" name="Zástupný symbol obsahu 3" descr="https://upload.wikimedia.org/wikipedia/commons/thumb/9/96/World_map_of_countries_by_ecological_footprint_%282007%29.svg/440px-World_map_of_countries_by_ecological_footprint_%282007%29.svg.png">
            <a:hlinkClick r:id="rId2"/>
          </p:cNvPr>
          <p:cNvPicPr>
            <a:picLocks noGrp="1"/>
          </p:cNvPicPr>
          <p:nvPr>
            <p:ph idx="1"/>
          </p:nvPr>
        </p:nvPicPr>
        <p:blipFill>
          <a:blip r:embed="rId3"/>
          <a:srcRect/>
          <a:stretch>
            <a:fillRect/>
          </a:stretch>
        </p:blipFill>
        <p:spPr bwMode="auto">
          <a:xfrm>
            <a:off x="785786" y="1357298"/>
            <a:ext cx="7858180" cy="471490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Ekologická stopa</a:t>
            </a:r>
            <a:endParaRPr lang="sk-SK" dirty="0"/>
          </a:p>
        </p:txBody>
      </p:sp>
      <p:sp>
        <p:nvSpPr>
          <p:cNvPr id="3" name="Zástupný symbol obsahu 2"/>
          <p:cNvSpPr>
            <a:spLocks noGrp="1"/>
          </p:cNvSpPr>
          <p:nvPr>
            <p:ph idx="1"/>
          </p:nvPr>
        </p:nvSpPr>
        <p:spPr/>
        <p:txBody>
          <a:bodyPr>
            <a:normAutofit fontScale="92500" lnSpcReduction="20000"/>
          </a:bodyPr>
          <a:lstStyle/>
          <a:p>
            <a:r>
              <a:rPr lang="sk-SK" dirty="0" smtClean="0"/>
              <a:t>Kalkulácia ekologickej stopy je založená na dvoch jednoduchých faktoch: </a:t>
            </a:r>
          </a:p>
          <a:p>
            <a:pPr lvl="0"/>
            <a:r>
              <a:rPr lang="sk-SK" dirty="0" smtClean="0"/>
              <a:t>môžeme kvantitatívne stanoviť väčšinu zdrojov, ktoré spotrebovávame a odpadov, ktoré produkujeme a</a:t>
            </a:r>
          </a:p>
          <a:p>
            <a:pPr lvl="0"/>
            <a:r>
              <a:rPr lang="sk-SK" dirty="0" smtClean="0"/>
              <a:t>väčšina týchto zdrojov a odpadov môže byť konvertovaná na odpovedajúcu plochu ekologicky produktívnej zeme (t. j. plochy ornej pôdy, lesov, pastvín, morí a pod., všeobecne ekosystémovej plochy nutnej k zabezpečeniu životodarných systémov).</a:t>
            </a:r>
          </a:p>
          <a:p>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lstStyle/>
          <a:p>
            <a:r>
              <a:rPr lang="sk-SK" dirty="0" smtClean="0"/>
              <a:t>Európa 2020 je stratégia, ktorá bola prijatá v Lisabone v roku 2010  a zaoberá sa nie len prekonaním krízy v Európe, ale aj odstránením nedostatkov súčasného vývoja Európy.</a:t>
            </a:r>
          </a:p>
          <a:p>
            <a:endParaRPr lang="sk-SK"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Ekologická stopa</a:t>
            </a:r>
            <a:endParaRPr lang="sk-SK" dirty="0"/>
          </a:p>
        </p:txBody>
      </p:sp>
      <p:sp>
        <p:nvSpPr>
          <p:cNvPr id="3" name="Zástupný symbol obsahu 2"/>
          <p:cNvSpPr>
            <a:spLocks noGrp="1"/>
          </p:cNvSpPr>
          <p:nvPr>
            <p:ph idx="1"/>
          </p:nvPr>
        </p:nvSpPr>
        <p:spPr/>
        <p:txBody>
          <a:bodyPr>
            <a:normAutofit/>
          </a:bodyPr>
          <a:lstStyle/>
          <a:p>
            <a:pPr>
              <a:buNone/>
            </a:pPr>
            <a:r>
              <a:rPr lang="sk-SK" sz="2000" dirty="0" smtClean="0"/>
              <a:t>Štát –</a:t>
            </a:r>
            <a:r>
              <a:rPr lang="sk-SK" sz="2000" dirty="0" err="1" smtClean="0"/>
              <a:t>populácia-ekologická</a:t>
            </a:r>
            <a:r>
              <a:rPr lang="sk-SK" sz="2000" dirty="0" smtClean="0"/>
              <a:t> </a:t>
            </a:r>
            <a:r>
              <a:rPr lang="sk-SK" sz="2000" dirty="0" err="1" smtClean="0"/>
              <a:t>stopa-ekologická</a:t>
            </a:r>
            <a:r>
              <a:rPr lang="sk-SK" sz="2000" dirty="0" smtClean="0"/>
              <a:t> </a:t>
            </a:r>
            <a:r>
              <a:rPr lang="sk-SK" sz="2000" dirty="0" err="1" smtClean="0"/>
              <a:t>kapcita-ekologický</a:t>
            </a:r>
            <a:r>
              <a:rPr lang="sk-SK" sz="2000" dirty="0" smtClean="0"/>
              <a:t> zvyšok</a:t>
            </a:r>
          </a:p>
          <a:p>
            <a:pPr>
              <a:buNone/>
            </a:pPr>
            <a:r>
              <a:rPr lang="sk-SK" sz="2000" dirty="0" smtClean="0"/>
              <a:t>Česko   10,27             5,73                          2,67                           -3,06</a:t>
            </a:r>
          </a:p>
          <a:p>
            <a:pPr>
              <a:buNone/>
            </a:pPr>
            <a:r>
              <a:rPr lang="sk-SK" sz="2000" dirty="0" smtClean="0"/>
              <a:t>Slovensko  5,39         4,06                           2,68                           1,94</a:t>
            </a:r>
          </a:p>
          <a:p>
            <a:pPr>
              <a:buNone/>
            </a:pPr>
            <a:r>
              <a:rPr lang="sk-SK" sz="2000" dirty="0" smtClean="0"/>
              <a:t>Spojené </a:t>
            </a:r>
          </a:p>
          <a:p>
            <a:pPr>
              <a:buNone/>
            </a:pPr>
            <a:r>
              <a:rPr lang="sk-SK" sz="2000" dirty="0" smtClean="0"/>
              <a:t>Arabské      6,25         10,68                        0,85                              -9,83</a:t>
            </a:r>
          </a:p>
          <a:p>
            <a:pPr>
              <a:buNone/>
            </a:pPr>
            <a:r>
              <a:rPr lang="sk-SK" sz="2000" dirty="0" smtClean="0"/>
              <a:t>Austrália      20,85        6,84                       14,71                            7,87</a:t>
            </a:r>
          </a:p>
          <a:p>
            <a:pPr>
              <a:buNone/>
            </a:pPr>
            <a:r>
              <a:rPr lang="sk-SK" sz="2000" dirty="0" smtClean="0"/>
              <a:t>USA              308,67       8,00                       3,87                              -4,13</a:t>
            </a:r>
            <a:endParaRPr lang="sk-SK"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Ekologická stopa</a:t>
            </a:r>
            <a:endParaRPr lang="sk-SK" dirty="0"/>
          </a:p>
        </p:txBody>
      </p:sp>
      <p:sp>
        <p:nvSpPr>
          <p:cNvPr id="3" name="Zástupný symbol obsahu 2"/>
          <p:cNvSpPr>
            <a:spLocks noGrp="1"/>
          </p:cNvSpPr>
          <p:nvPr>
            <p:ph idx="1"/>
          </p:nvPr>
        </p:nvSpPr>
        <p:spPr/>
        <p:txBody>
          <a:bodyPr/>
          <a:lstStyle/>
          <a:p>
            <a:r>
              <a:rPr lang="sk-SK" dirty="0" smtClean="0"/>
              <a:t>Bol spracovaný kompletný materiál ekonomickým ústavom SAV s názvom : „Medzinárodné porovnanie ekologickej stopy Slovenska v rokoch 1993 - 2013</a:t>
            </a:r>
            <a:endParaRPr lang="sk-SK"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Ekologická stopa</a:t>
            </a:r>
            <a:endParaRPr lang="sk-SK" dirty="0"/>
          </a:p>
        </p:txBody>
      </p:sp>
      <p:sp>
        <p:nvSpPr>
          <p:cNvPr id="3" name="Zástupný symbol obsahu 2"/>
          <p:cNvSpPr>
            <a:spLocks noGrp="1"/>
          </p:cNvSpPr>
          <p:nvPr>
            <p:ph idx="1"/>
          </p:nvPr>
        </p:nvSpPr>
        <p:spPr/>
        <p:txBody>
          <a:bodyPr>
            <a:normAutofit lnSpcReduction="10000"/>
          </a:bodyPr>
          <a:lstStyle/>
          <a:p>
            <a:r>
              <a:rPr lang="sk-SK" dirty="0" smtClean="0"/>
              <a:t>Trend </a:t>
            </a:r>
            <a:r>
              <a:rPr lang="sk-SK" dirty="0" err="1" smtClean="0"/>
              <a:t>sebadeštrukcie</a:t>
            </a:r>
            <a:r>
              <a:rPr lang="sk-SK" dirty="0" smtClean="0"/>
              <a:t> neustáva, ekologická stopa Slovenska sa od jeho vzniku zvyšuje</a:t>
            </a:r>
            <a:endParaRPr lang="sk-SK" b="1" dirty="0" smtClean="0"/>
          </a:p>
          <a:p>
            <a:r>
              <a:rPr lang="sk-SK" dirty="0" smtClean="0"/>
              <a:t>25.07.2018, 16:03 | </a:t>
            </a:r>
            <a:r>
              <a:rPr lang="sk-SK" u="sng" dirty="0" smtClean="0">
                <a:hlinkClick r:id="rId2" tooltip="SITA"/>
              </a:rPr>
              <a:t>SITA</a:t>
            </a:r>
            <a:r>
              <a:rPr lang="sk-SK" dirty="0" smtClean="0"/>
              <a:t> </a:t>
            </a:r>
          </a:p>
          <a:p>
            <a:r>
              <a:rPr lang="sk-SK" dirty="0" smtClean="0"/>
              <a:t>Ekologická stopa Slovenska prevyšuje celosvetovú ekologickú stopu. Od vzniku Slovenskej republiky v roku 1993, keď sa </a:t>
            </a:r>
            <a:r>
              <a:rPr lang="sk-SK" dirty="0" err="1" smtClean="0"/>
              <a:t>ekostopa</a:t>
            </a:r>
            <a:r>
              <a:rPr lang="sk-SK" dirty="0" smtClean="0"/>
              <a:t> spolu s prepadom národného hospodárstva výrazne znížila, do roku 2013 následne prudko narastala. </a:t>
            </a:r>
          </a:p>
          <a:p>
            <a:pPr>
              <a:buNone/>
            </a:pPr>
            <a:endParaRPr lang="sk-SK"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Ekologická stopa </a:t>
            </a:r>
            <a:endParaRPr lang="sk-SK" dirty="0"/>
          </a:p>
        </p:txBody>
      </p:sp>
      <p:sp>
        <p:nvSpPr>
          <p:cNvPr id="3" name="Zástupný symbol obsahu 2"/>
          <p:cNvSpPr>
            <a:spLocks noGrp="1"/>
          </p:cNvSpPr>
          <p:nvPr>
            <p:ph idx="1"/>
          </p:nvPr>
        </p:nvSpPr>
        <p:spPr/>
        <p:txBody>
          <a:bodyPr>
            <a:normAutofit fontScale="25000" lnSpcReduction="20000"/>
          </a:bodyPr>
          <a:lstStyle/>
          <a:p>
            <a:r>
              <a:rPr lang="sk-SK" sz="4800" u="sng" dirty="0" smtClean="0">
                <a:hlinkClick r:id="rId2" tooltip="Slovensko"/>
              </a:rPr>
              <a:t>Slovensko</a:t>
            </a:r>
            <a:endParaRPr lang="sk-SK" sz="4800" dirty="0" smtClean="0"/>
          </a:p>
          <a:p>
            <a:r>
              <a:rPr lang="sk-SK" sz="4800" dirty="0" smtClean="0"/>
              <a:t>Najprudší nárast pritom zaznamenávala približne po roku 2000 a kulminovala v roku 2008, keď dosiahla historické maximum, avšak spolu s globálnou ekonomickou krízou opäť poklesla a do roku 2013 viac-menej stagnovala. </a:t>
            </a:r>
          </a:p>
          <a:p>
            <a:r>
              <a:rPr lang="sk-SK" sz="4800" dirty="0" smtClean="0"/>
              <a:t>Celosvetovú ekologickú stopu však aj naďalej výrazne prevyšovala. Znamená to, že zdroje, ktoré spotrebováva slovenská spoločnosť, dlhodobo prevyšujú kapacitu krajiny. Údaje vyplývajú z analýzy Ekonomického ústavu Slovenskej akadémie vied s názvom Medzinárodné porovnanie ekologickej stopy Slovenska v rokoch 1993 až 2013. </a:t>
            </a:r>
          </a:p>
          <a:p>
            <a:r>
              <a:rPr lang="sk-SK" sz="4800" dirty="0" smtClean="0"/>
              <a:t>Ekologická stopa ukazuje, aké veľké územie je potrebné na uspokojenie existujúcich potrieb obyvateľstva za zachovania podmienky neprekročenia biologickej kapacity. Ukazuje tiež, koľko prírodných zdrojov je k dispozícii a koľko reálne spoločnosť využíva. </a:t>
            </a:r>
          </a:p>
          <a:p>
            <a:r>
              <a:rPr lang="sk-SK" sz="4800" b="1" dirty="0" smtClean="0"/>
              <a:t>V porovnaní so susednými krajinami s výnimkou Ukrajiny </a:t>
            </a:r>
            <a:r>
              <a:rPr lang="sk-SK" sz="4800" b="1" dirty="0" err="1" smtClean="0"/>
              <a:t>ekostopa</a:t>
            </a:r>
            <a:r>
              <a:rPr lang="sk-SK" sz="4800" b="1" dirty="0" smtClean="0"/>
              <a:t> Slovenska vykazovala najvyššiu dynamiku rastu, pričom Slovensko predbehlo Maďarsko, dobehlo Poľsko, priblížilo sa k Česku a k priemernej európskej hodnote. Rakúsko je krajinou s najväčšou ekologickou stopou spomedzi susedných krajín.  </a:t>
            </a:r>
          </a:p>
          <a:p>
            <a:pPr lvl="0"/>
            <a:r>
              <a:rPr lang="sk-SK" sz="4800" u="sng" dirty="0" smtClean="0">
                <a:hlinkClick r:id="rId3" tooltip="Kupujeme hlúposti a triedime odpady. Hlavne, že sme ekologickí"/>
              </a:rPr>
              <a:t>Kupujeme hlúposti a triedime odpady. Hlavne, že sme ekologickí</a:t>
            </a:r>
            <a:r>
              <a:rPr lang="sk-SK" sz="4800" dirty="0" smtClean="0"/>
              <a:t/>
            </a:r>
            <a:br>
              <a:rPr lang="sk-SK" sz="4800" dirty="0" smtClean="0"/>
            </a:br>
            <a:r>
              <a:rPr lang="sk-SK" sz="4800" dirty="0" smtClean="0"/>
              <a:t>Názor | Žijeme v spoločnosti nekonečnej spotreby, ale dopady konzumu si často... </a:t>
            </a:r>
          </a:p>
          <a:p>
            <a:r>
              <a:rPr lang="sk-SK" sz="4800" dirty="0" smtClean="0"/>
              <a:t>„Stále však ešte nepatríme ku krajinám, ktoré poškodzujú prírodné prostredie najviac. Dokonca aj v porovnaní so susednými krajinami, patríme k tým lepším. Z globálneho hľadiska však len približne 16 percent svetovej populácie žilo v roku 2013 v krajinách s horšou </a:t>
            </a:r>
            <a:r>
              <a:rPr lang="sk-SK" sz="4800" dirty="0" err="1" smtClean="0"/>
              <a:t>ekostopou</a:t>
            </a:r>
            <a:r>
              <a:rPr lang="sk-SK" sz="4800" dirty="0" smtClean="0"/>
              <a:t> ako Slovensko,“ konštatuje analýza. </a:t>
            </a:r>
          </a:p>
          <a:p>
            <a:r>
              <a:rPr lang="sk-SK" sz="4800" dirty="0" smtClean="0"/>
              <a:t>Slovensko od svojho vzniku prekračuje biologickú kapacitu svojho územia. V roku 2013 to bolo o 60 percent, pričom v roku 2007 to bolo dokonca o rekordných 87 percent. Dlhodobé prekračovanie </a:t>
            </a:r>
            <a:r>
              <a:rPr lang="sk-SK" sz="4800" dirty="0" err="1" smtClean="0"/>
              <a:t>biokapacity</a:t>
            </a:r>
            <a:r>
              <a:rPr lang="sk-SK" sz="4800" dirty="0" smtClean="0"/>
              <a:t> územia znamená, že spoločnosť žije v biologickom deficite, čiže čerpá zdroje budúcich generácií. </a:t>
            </a:r>
          </a:p>
          <a:p>
            <a:r>
              <a:rPr lang="sk-SK" sz="4800" dirty="0" smtClean="0"/>
              <a:t>Slovensko sa od svojho vzniku v roku 1993 zameralo na hospodársky rast a spotrebiteľsky orientovanú spoločnosť, konštatuje analýza. Tieto zmeny sa premietli aj do dopadov na životné prostredie. </a:t>
            </a:r>
          </a:p>
          <a:p>
            <a:r>
              <a:rPr lang="sk-SK" sz="4800" dirty="0" smtClean="0"/>
              <a:t>„Nie je možné národohospodársku politiku zameranú na rast a medzinárodnú konkurencieschopnosť označiť ako environmentálne orientovanú. Pre takéto smerovanie národohospodárskej politiky sú environmentálne záujmy viac prekážkou,“ uvádza analýza. </a:t>
            </a:r>
          </a:p>
          <a:p>
            <a:r>
              <a:rPr lang="sk-SK" sz="4800" dirty="0" smtClean="0"/>
              <a:t>Analýza pripomína, že od roku 1970 klesla celosvetová populácia </a:t>
            </a:r>
            <a:r>
              <a:rPr lang="sk-SK" sz="4800" dirty="0" err="1" smtClean="0"/>
              <a:t>divožijúcich</a:t>
            </a:r>
            <a:r>
              <a:rPr lang="sk-SK" sz="4800" dirty="0" smtClean="0"/>
              <a:t> živočíchov o 52 percent. Planéta sa nachádza v období najmasovejšieho vymierania živočíšnych druhov od vymretia dinosaurov pred 65 miliónmi rokov. „Otázkou je, či je slovenská a svetová spoločnosť schopná zvrátiť trend </a:t>
            </a:r>
            <a:r>
              <a:rPr lang="sk-SK" sz="4800" dirty="0" err="1" smtClean="0"/>
              <a:t>sebadeštrukcie</a:t>
            </a:r>
            <a:r>
              <a:rPr lang="sk-SK" sz="4800" dirty="0" smtClean="0"/>
              <a:t> bez vážnych spoločenských konfliktov,“ uzatvára analýza.</a:t>
            </a:r>
          </a:p>
          <a:p>
            <a:pPr>
              <a:buNone/>
            </a:pPr>
            <a:endParaRPr lang="sk-SK"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Cirkulárna ekonomika </a:t>
            </a:r>
            <a:endParaRPr lang="sk-SK" dirty="0"/>
          </a:p>
        </p:txBody>
      </p:sp>
      <p:sp>
        <p:nvSpPr>
          <p:cNvPr id="3" name="Zástupný symbol obsahu 2"/>
          <p:cNvSpPr>
            <a:spLocks noGrp="1"/>
          </p:cNvSpPr>
          <p:nvPr>
            <p:ph idx="1"/>
          </p:nvPr>
        </p:nvSpPr>
        <p:spPr/>
        <p:txBody>
          <a:bodyPr/>
          <a:lstStyle/>
          <a:p>
            <a:pPr fontAlgn="base"/>
            <a:r>
              <a:rPr lang="sk-SK" b="1" dirty="0" smtClean="0"/>
              <a:t>SVET MÁ OBMEDZENÉ ZDROJE. KOV, PLYN A ROPA NIE SÚ NEOBMEDZENÉ, NA ROZDIEL OD NÁŠHO DOPYTU PO NICH.</a:t>
            </a:r>
          </a:p>
          <a:p>
            <a:pPr fontAlgn="base"/>
            <a:r>
              <a:rPr lang="sk-SK" b="1" dirty="0" smtClean="0"/>
              <a:t>Náš súčasný model získavania prírodných zdrojov, ich spracovávania, využívania a ich likvidácie vo forme odpadov predstavuje definíciu neudržateľnosti. Preto sa niečo musí zmeniť!</a:t>
            </a:r>
          </a:p>
          <a:p>
            <a:pPr>
              <a:buNone/>
            </a:pPr>
            <a:endParaRPr lang="sk-SK"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Cirkulárna ekonomika </a:t>
            </a:r>
            <a:endParaRPr lang="sk-SK" dirty="0"/>
          </a:p>
        </p:txBody>
      </p:sp>
      <p:pic>
        <p:nvPicPr>
          <p:cNvPr id="4" name="Zástupný symbol obsahu 3" descr="https://www.incien.sk/wp-content/uploads/2017/03/CE-vs-LE-pic-copy.jpg"/>
          <p:cNvPicPr>
            <a:picLocks noGrp="1"/>
          </p:cNvPicPr>
          <p:nvPr>
            <p:ph idx="1"/>
          </p:nvPr>
        </p:nvPicPr>
        <p:blipFill>
          <a:blip r:embed="rId2" cstate="print"/>
          <a:srcRect/>
          <a:stretch>
            <a:fillRect/>
          </a:stretch>
        </p:blipFill>
        <p:spPr bwMode="auto">
          <a:xfrm>
            <a:off x="1369102" y="1600200"/>
            <a:ext cx="6405795" cy="45259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70000" lnSpcReduction="20000"/>
          </a:bodyPr>
          <a:lstStyle/>
          <a:p>
            <a:pPr fontAlgn="base"/>
            <a:r>
              <a:rPr lang="sk-SK" b="1" dirty="0" smtClean="0"/>
              <a:t>Cirkulárna ekonomika</a:t>
            </a:r>
            <a:r>
              <a:rPr lang="sk-SK" dirty="0" smtClean="0"/>
              <a:t> je stratégiou udržateľného rozvoja, ktorá vytvára funkčné a zdravé vzťahy medzi prírodou a ľudskou spoločnosťou. Dokonalým uzatváraním tokov materiálov v dlhotrvajúcich cykloch oponuje nášmu súčasnému lineárnemu </a:t>
            </a:r>
            <a:r>
              <a:rPr lang="sk-SK" dirty="0" err="1" smtClean="0"/>
              <a:t>sytému</a:t>
            </a:r>
            <a:r>
              <a:rPr lang="sk-SK" dirty="0" smtClean="0"/>
              <a:t>, kde suroviny sú premenené na produkty, predané a po skončení ich životnosti spaľované alebo skládkované. </a:t>
            </a:r>
          </a:p>
          <a:p>
            <a:pPr fontAlgn="base"/>
            <a:r>
              <a:rPr lang="sk-SK" b="1" dirty="0" smtClean="0"/>
              <a:t>Cirkulárna ekonomika</a:t>
            </a:r>
            <a:r>
              <a:rPr lang="sk-SK" dirty="0" smtClean="0"/>
              <a:t> a jej základné princípy sú založené na myšlienke, aby všetky produktové a materiálové toky mohli byť opätovne zapojené do svojho cyklu po ich použití, kde sa stanú opätovne zdrojmi pre nové produkty a služby. To znamená, že odpad ako taký už nebude viac existovať.</a:t>
            </a:r>
          </a:p>
          <a:p>
            <a:pPr fontAlgn="base"/>
            <a:r>
              <a:rPr lang="sk-SK" dirty="0" smtClean="0"/>
              <a:t>Zatiaľ čo nahrádzanie primárnych materiálov sekundárnymi môže ponúknuť časť riešenia, recyklácia nepredstavuje konečné, a zároveň atraktívne riešenie, keďže jej procesy sú energeticky náročné a vo všeobecnosti znamenajú degradáciu materiálov - to všetko vedie k zvyšovaniu dopytu po pôvodných materiáloch.</a:t>
            </a:r>
          </a:p>
          <a:p>
            <a:pPr>
              <a:buNone/>
            </a:pPr>
            <a:endParaRPr lang="sk-SK"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Cirkulárna ekonomika</a:t>
            </a:r>
            <a:endParaRPr lang="sk-SK" dirty="0"/>
          </a:p>
        </p:txBody>
      </p:sp>
      <p:sp>
        <p:nvSpPr>
          <p:cNvPr id="3" name="Zástupný symbol obsahu 2"/>
          <p:cNvSpPr>
            <a:spLocks noGrp="1"/>
          </p:cNvSpPr>
          <p:nvPr>
            <p:ph idx="1"/>
          </p:nvPr>
        </p:nvSpPr>
        <p:spPr/>
        <p:txBody>
          <a:bodyPr>
            <a:normAutofit fontScale="85000" lnSpcReduction="10000"/>
          </a:bodyPr>
          <a:lstStyle/>
          <a:p>
            <a:pPr fontAlgn="base"/>
            <a:r>
              <a:rPr lang="sk-SK" b="1" dirty="0" smtClean="0"/>
              <a:t>Cirkulárna ekonomika je viac ako recyklácia</a:t>
            </a:r>
            <a:r>
              <a:rPr lang="sk-SK" dirty="0" smtClean="0"/>
              <a:t> </a:t>
            </a:r>
          </a:p>
          <a:p>
            <a:pPr fontAlgn="base"/>
            <a:r>
              <a:rPr lang="sk-SK" dirty="0" smtClean="0"/>
              <a:t>Cirkulárna ekonomika ide za hranice recyklácie, keďže je založená na obnovujúcom priemyselnom systéme vedúcom k zániku odpadu per </a:t>
            </a:r>
            <a:r>
              <a:rPr lang="sk-SK" dirty="0" err="1" smtClean="0"/>
              <a:t>se</a:t>
            </a:r>
            <a:r>
              <a:rPr lang="sk-SK" dirty="0" smtClean="0"/>
              <a:t>. Recykláciu môžeme poňať ako vonkajší obal celej cirkulárnej ekonomiky, vyžadujúci si väčšiu spotrebu energií ako vnútorný obal cirkulárnej ekonomiky, čo znamená predovšetkým opravu/úpravu, opätovné použitie či spracovanie.</a:t>
            </a:r>
          </a:p>
          <a:p>
            <a:pPr fontAlgn="base"/>
            <a:r>
              <a:rPr lang="sk-SK" dirty="0" smtClean="0"/>
              <a:t>Cieľom nie je len vytvoriť zlepšenie životného cyklu a využitia samotného produktu, ale aj minimalizovať spotrebu energie.</a:t>
            </a:r>
          </a:p>
          <a:p>
            <a:pPr>
              <a:buNone/>
            </a:pPr>
            <a:endParaRPr lang="sk-SK"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Cirkulárna ekonomika</a:t>
            </a:r>
            <a:endParaRPr lang="sk-SK" dirty="0"/>
          </a:p>
        </p:txBody>
      </p:sp>
      <p:sp>
        <p:nvSpPr>
          <p:cNvPr id="3" name="Zástupný symbol obsahu 2"/>
          <p:cNvSpPr>
            <a:spLocks noGrp="1"/>
          </p:cNvSpPr>
          <p:nvPr>
            <p:ph idx="1"/>
          </p:nvPr>
        </p:nvSpPr>
        <p:spPr/>
        <p:txBody>
          <a:bodyPr>
            <a:normAutofit fontScale="92500" lnSpcReduction="20000"/>
          </a:bodyPr>
          <a:lstStyle/>
          <a:p>
            <a:pPr fontAlgn="base"/>
            <a:r>
              <a:rPr lang="sk-SK" b="1" dirty="0" smtClean="0"/>
              <a:t>Budúcnosť ekonomického rastu je v </a:t>
            </a:r>
            <a:r>
              <a:rPr lang="sk-SK" b="1" dirty="0" err="1" smtClean="0"/>
              <a:t>znovuvyužití</a:t>
            </a:r>
            <a:r>
              <a:rPr lang="sk-SK" b="1" dirty="0" smtClean="0"/>
              <a:t> a </a:t>
            </a:r>
            <a:r>
              <a:rPr lang="sk-SK" b="1" dirty="0" err="1" smtClean="0"/>
              <a:t>znovuzavedení</a:t>
            </a:r>
            <a:r>
              <a:rPr lang="sk-SK" b="1" dirty="0" smtClean="0"/>
              <a:t> účelovosti tovarov a zdrojov a ich recyklácii.</a:t>
            </a:r>
            <a:r>
              <a:rPr lang="sk-SK" dirty="0" smtClean="0"/>
              <a:t> </a:t>
            </a:r>
          </a:p>
          <a:p>
            <a:pPr fontAlgn="base"/>
            <a:r>
              <a:rPr lang="sk-SK" dirty="0" smtClean="0"/>
              <a:t>Udržateľnosť nie je dobrovoľná voľba; je to naša povinnosť. Nehľadíme na ňu ako na možnosť voľby, ale ako na nový spôsob života, novú ekonomiku, ktorá je neodvratná.</a:t>
            </a:r>
          </a:p>
          <a:p>
            <a:pPr fontAlgn="base"/>
            <a:r>
              <a:rPr lang="sk-SK" dirty="0" smtClean="0"/>
              <a:t>Naším cieľom je, aby ľudia na Slovensku pochopili princípy cirkulárnej ekonomiky a svojimi každodennými aktivitami sa zapojili do takéhoto spôsobu fungovania spoločnosti.</a:t>
            </a:r>
          </a:p>
          <a:p>
            <a:pPr>
              <a:buNone/>
            </a:pPr>
            <a:endParaRPr lang="sk-SK"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Štatistika odpadov</a:t>
            </a:r>
            <a:endParaRPr lang="sk-SK" dirty="0"/>
          </a:p>
        </p:txBody>
      </p:sp>
      <p:sp>
        <p:nvSpPr>
          <p:cNvPr id="3" name="Zástupný symbol obsahu 2"/>
          <p:cNvSpPr>
            <a:spLocks noGrp="1"/>
          </p:cNvSpPr>
          <p:nvPr>
            <p:ph idx="1"/>
          </p:nvPr>
        </p:nvSpPr>
        <p:spPr/>
        <p:txBody>
          <a:bodyPr/>
          <a:lstStyle/>
          <a:p>
            <a:r>
              <a:rPr lang="sk-SK" dirty="0" err="1" smtClean="0"/>
              <a:t>Enbenrerjelrjelejrlrjele</a:t>
            </a:r>
            <a:endParaRPr lang="sk-SK" dirty="0" smtClean="0"/>
          </a:p>
          <a:p>
            <a:endParaRPr lang="sk-SK" dirty="0" smtClean="0"/>
          </a:p>
          <a:p>
            <a:r>
              <a:rPr lang="sk-SK" dirty="0" smtClean="0"/>
              <a:t>energie – 3,7</a:t>
            </a:r>
            <a:endParaRPr lang="sk-SK" dirty="0"/>
          </a:p>
        </p:txBody>
      </p:sp>
      <p:pic>
        <p:nvPicPr>
          <p:cNvPr id="65538" name="Picture 2" descr="C:\Users\DELL\Desktop\KOnferencia\Štatiska odpadov - európa-2.png"/>
          <p:cNvPicPr>
            <a:picLocks noChangeAspect="1" noChangeArrowheads="1"/>
          </p:cNvPicPr>
          <p:nvPr/>
        </p:nvPicPr>
        <p:blipFill>
          <a:blip r:embed="rId2"/>
          <a:srcRect/>
          <a:stretch>
            <a:fillRect/>
          </a:stretch>
        </p:blipFill>
        <p:spPr bwMode="auto">
          <a:xfrm>
            <a:off x="511175" y="1644650"/>
            <a:ext cx="3989387" cy="4114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a:t>
            </a:r>
            <a:endParaRPr lang="sk-SK" dirty="0"/>
          </a:p>
        </p:txBody>
      </p:sp>
      <p:sp>
        <p:nvSpPr>
          <p:cNvPr id="3" name="Zástupný symbol obsahu 2"/>
          <p:cNvSpPr>
            <a:spLocks noGrp="1"/>
          </p:cNvSpPr>
          <p:nvPr>
            <p:ph idx="1"/>
          </p:nvPr>
        </p:nvSpPr>
        <p:spPr/>
        <p:txBody>
          <a:bodyPr/>
          <a:lstStyle/>
          <a:p>
            <a:r>
              <a:rPr lang="sk-SK" dirty="0" smtClean="0"/>
              <a:t>1. inteligentný rast (hospodárstvo založené na znalostiach a </a:t>
            </a:r>
            <a:r>
              <a:rPr lang="sk-SK" dirty="0" err="1" smtClean="0"/>
              <a:t>inováciach</a:t>
            </a:r>
            <a:r>
              <a:rPr lang="sk-SK" dirty="0" smtClean="0"/>
              <a:t>)</a:t>
            </a:r>
          </a:p>
          <a:p>
            <a:r>
              <a:rPr lang="sk-SK" dirty="0" smtClean="0"/>
              <a:t>2. udržateľný rast (ekologickejšie a konkurencieschopnejšie hospodárstvo)</a:t>
            </a:r>
          </a:p>
          <a:p>
            <a:r>
              <a:rPr lang="sk-SK" dirty="0" smtClean="0"/>
              <a:t>3. </a:t>
            </a:r>
            <a:r>
              <a:rPr lang="sk-SK" dirty="0" err="1" smtClean="0"/>
              <a:t>inkluzívny</a:t>
            </a:r>
            <a:r>
              <a:rPr lang="sk-SK" dirty="0" smtClean="0"/>
              <a:t> rast (hospodárstvo s vysokou mierou zamestnanosti na zabezpečenie sociálnej a územnej udržateľnosti</a:t>
            </a:r>
            <a:endParaRPr lang="sk-SK"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Štatistika odpadov </a:t>
            </a:r>
            <a:endParaRPr lang="sk-SK" dirty="0"/>
          </a:p>
        </p:txBody>
      </p:sp>
      <p:sp>
        <p:nvSpPr>
          <p:cNvPr id="3" name="Zástupný symbol obsahu 2"/>
          <p:cNvSpPr>
            <a:spLocks noGrp="1"/>
          </p:cNvSpPr>
          <p:nvPr>
            <p:ph idx="1"/>
          </p:nvPr>
        </p:nvSpPr>
        <p:spPr/>
        <p:txBody>
          <a:bodyPr>
            <a:normAutofit fontScale="92500" lnSpcReduction="20000"/>
          </a:bodyPr>
          <a:lstStyle/>
          <a:p>
            <a:pPr>
              <a:buNone/>
            </a:pPr>
            <a:r>
              <a:rPr lang="sk-SK" dirty="0" smtClean="0"/>
              <a:t>výstavba – 34,7 </a:t>
            </a:r>
          </a:p>
          <a:p>
            <a:pPr>
              <a:buNone/>
            </a:pPr>
            <a:r>
              <a:rPr lang="sk-SK" dirty="0" err="1" smtClean="0"/>
              <a:t>Tažba</a:t>
            </a:r>
            <a:r>
              <a:rPr lang="sk-SK" dirty="0" smtClean="0"/>
              <a:t> a dobývanie – 8,2</a:t>
            </a:r>
          </a:p>
          <a:p>
            <a:pPr>
              <a:buNone/>
            </a:pPr>
            <a:r>
              <a:rPr lang="sk-SK" dirty="0" smtClean="0"/>
              <a:t>Spracovateľský priemysel – 10,2</a:t>
            </a:r>
          </a:p>
          <a:p>
            <a:pPr>
              <a:buNone/>
            </a:pPr>
            <a:r>
              <a:rPr lang="sk-SK" dirty="0" smtClean="0"/>
              <a:t>Odpadová voda – 9,1</a:t>
            </a:r>
          </a:p>
          <a:p>
            <a:pPr>
              <a:buNone/>
            </a:pPr>
            <a:r>
              <a:rPr lang="sk-SK" dirty="0" smtClean="0"/>
              <a:t>Domácnosti – 8,3 </a:t>
            </a:r>
          </a:p>
          <a:p>
            <a:pPr>
              <a:buNone/>
            </a:pPr>
            <a:r>
              <a:rPr lang="sk-SK" dirty="0" smtClean="0"/>
              <a:t>Služby – 3,9</a:t>
            </a:r>
          </a:p>
          <a:p>
            <a:pPr>
              <a:buNone/>
            </a:pPr>
            <a:r>
              <a:rPr lang="sk-SK" dirty="0" smtClean="0"/>
              <a:t>Energie - 3,7</a:t>
            </a:r>
          </a:p>
          <a:p>
            <a:pPr>
              <a:buNone/>
            </a:pPr>
            <a:r>
              <a:rPr lang="sk-SK" dirty="0" smtClean="0"/>
              <a:t>Veľkoobchod s odpadom a </a:t>
            </a:r>
            <a:r>
              <a:rPr lang="sk-SK" dirty="0" err="1" smtClean="0"/>
              <a:t>štorom</a:t>
            </a:r>
            <a:r>
              <a:rPr lang="sk-SK" dirty="0" smtClean="0"/>
              <a:t> </a:t>
            </a:r>
          </a:p>
          <a:p>
            <a:pPr>
              <a:buNone/>
            </a:pPr>
            <a:r>
              <a:rPr lang="sk-SK" dirty="0" smtClean="0"/>
              <a:t>Poľnohospodárstvo a </a:t>
            </a:r>
            <a:r>
              <a:rPr lang="sk-SK" dirty="0" err="1" smtClean="0"/>
              <a:t>lestníctvo</a:t>
            </a:r>
            <a:r>
              <a:rPr lang="sk-SK" dirty="0" smtClean="0"/>
              <a:t> – 0,8</a:t>
            </a:r>
            <a:endParaRPr lang="sk-SK"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6562" name="Picture 2" descr="C:\Users\DELL\Desktop\KOnferencia\images.jpg"/>
          <p:cNvPicPr>
            <a:picLocks noChangeAspect="1" noChangeArrowheads="1"/>
          </p:cNvPicPr>
          <p:nvPr/>
        </p:nvPicPr>
        <p:blipFill>
          <a:blip r:embed="rId2"/>
          <a:srcRect/>
          <a:stretch>
            <a:fillRect/>
          </a:stretch>
        </p:blipFill>
        <p:spPr bwMode="auto">
          <a:xfrm>
            <a:off x="3021013" y="2720975"/>
            <a:ext cx="2143125" cy="214312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7586" name="Picture 2" descr="C:\Users\DELL\Desktop\KOnferencia\plasty-vták-1024x780.jpg"/>
          <p:cNvPicPr>
            <a:picLocks noChangeAspect="1" noChangeArrowheads="1"/>
          </p:cNvPicPr>
          <p:nvPr/>
        </p:nvPicPr>
        <p:blipFill>
          <a:blip r:embed="rId2"/>
          <a:srcRect/>
          <a:stretch>
            <a:fillRect/>
          </a:stretch>
        </p:blipFill>
        <p:spPr bwMode="auto">
          <a:xfrm>
            <a:off x="1020763" y="1120775"/>
            <a:ext cx="6502400" cy="4953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71682" name="Picture 2" descr="C:\Users\DELL\Desktop\KOnferencia\Použité\Desať-najčastejších-druhov-odpadu.png"/>
          <p:cNvPicPr>
            <a:picLocks noChangeAspect="1" noChangeArrowheads="1"/>
          </p:cNvPicPr>
          <p:nvPr/>
        </p:nvPicPr>
        <p:blipFill>
          <a:blip r:embed="rId2"/>
          <a:srcRect/>
          <a:stretch>
            <a:fillRect/>
          </a:stretch>
        </p:blipFill>
        <p:spPr bwMode="auto">
          <a:xfrm>
            <a:off x="2071670" y="0"/>
            <a:ext cx="4781550" cy="672465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DELL\Desktop\KOnferencia\Elektronicky-odpad-kyselina-1024x622.jpg"/>
          <p:cNvPicPr>
            <a:picLocks noChangeAspect="1" noChangeArrowheads="1"/>
          </p:cNvPicPr>
          <p:nvPr/>
        </p:nvPicPr>
        <p:blipFill>
          <a:blip r:embed="rId2"/>
          <a:srcRect/>
          <a:stretch>
            <a:fillRect/>
          </a:stretch>
        </p:blipFill>
        <p:spPr bwMode="auto">
          <a:xfrm>
            <a:off x="1441450" y="1682750"/>
            <a:ext cx="6502400" cy="39497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DELL\Desktop\KOnferencia\Recyklácia-elektronického-odpadu-1024x667.jpg"/>
          <p:cNvPicPr>
            <a:picLocks noChangeAspect="1" noChangeArrowheads="1"/>
          </p:cNvPicPr>
          <p:nvPr/>
        </p:nvPicPr>
        <p:blipFill>
          <a:blip r:embed="rId2"/>
          <a:srcRect/>
          <a:stretch>
            <a:fillRect/>
          </a:stretch>
        </p:blipFill>
        <p:spPr bwMode="auto">
          <a:xfrm>
            <a:off x="1695450" y="1644650"/>
            <a:ext cx="6502400" cy="423545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Vplyv odpadu na klimatické  zmeny</a:t>
            </a:r>
            <a:endParaRPr lang="sk-SK" dirty="0"/>
          </a:p>
        </p:txBody>
      </p:sp>
      <p:sp>
        <p:nvSpPr>
          <p:cNvPr id="3" name="Zástupný symbol obsahu 2"/>
          <p:cNvSpPr>
            <a:spLocks noGrp="1"/>
          </p:cNvSpPr>
          <p:nvPr>
            <p:ph idx="1"/>
          </p:nvPr>
        </p:nvSpPr>
        <p:spPr/>
        <p:txBody>
          <a:bodyPr/>
          <a:lstStyle/>
          <a:p>
            <a:pPr>
              <a:buNone/>
            </a:pPr>
            <a:r>
              <a:rPr lang="sk-SK" dirty="0" smtClean="0"/>
              <a:t>1.Emisie z ťažby surovín </a:t>
            </a:r>
          </a:p>
          <a:p>
            <a:pPr>
              <a:buNone/>
            </a:pPr>
            <a:r>
              <a:rPr lang="sk-SK" dirty="0" smtClean="0"/>
              <a:t>2. Preprava tovaru a materiálov</a:t>
            </a:r>
          </a:p>
          <a:p>
            <a:pPr>
              <a:buNone/>
            </a:pPr>
            <a:r>
              <a:rPr lang="sk-SK" dirty="0" smtClean="0"/>
              <a:t>3.Emisie z výroby</a:t>
            </a:r>
          </a:p>
          <a:p>
            <a:pPr>
              <a:buNone/>
            </a:pPr>
            <a:r>
              <a:rPr lang="sk-SK" dirty="0" smtClean="0"/>
              <a:t>4. Skládkový metán</a:t>
            </a:r>
          </a:p>
          <a:p>
            <a:pPr>
              <a:buNone/>
            </a:pPr>
            <a:r>
              <a:rPr lang="sk-SK" dirty="0" smtClean="0"/>
              <a:t>5. Emisie zo spaľovne</a:t>
            </a:r>
          </a:p>
          <a:p>
            <a:pPr>
              <a:buNone/>
            </a:pPr>
            <a:r>
              <a:rPr lang="sk-SK" dirty="0" smtClean="0"/>
              <a:t>6. Znečistenie oceánov</a:t>
            </a:r>
          </a:p>
          <a:p>
            <a:pPr>
              <a:buNone/>
            </a:pPr>
            <a:r>
              <a:rPr lang="sk-SK" dirty="0" smtClean="0"/>
              <a:t>7. </a:t>
            </a:r>
            <a:r>
              <a:rPr lang="sk-SK" dirty="0" err="1" smtClean="0"/>
              <a:t>Tažba</a:t>
            </a:r>
            <a:r>
              <a:rPr lang="sk-SK" dirty="0" smtClean="0"/>
              <a:t> dreva </a:t>
            </a:r>
            <a:endParaRPr lang="sk-SK"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Zero</a:t>
            </a:r>
            <a:r>
              <a:rPr lang="sk-SK" dirty="0" smtClean="0"/>
              <a:t> </a:t>
            </a:r>
            <a:r>
              <a:rPr lang="sk-SK" dirty="0" err="1" smtClean="0"/>
              <a:t>Waste</a:t>
            </a:r>
            <a:r>
              <a:rPr lang="sk-SK" dirty="0" smtClean="0"/>
              <a:t> </a:t>
            </a:r>
            <a:endParaRPr lang="sk-SK" dirty="0"/>
          </a:p>
        </p:txBody>
      </p:sp>
      <p:sp>
        <p:nvSpPr>
          <p:cNvPr id="3" name="Zástupný symbol obsahu 2"/>
          <p:cNvSpPr>
            <a:spLocks noGrp="1"/>
          </p:cNvSpPr>
          <p:nvPr>
            <p:ph idx="1"/>
          </p:nvPr>
        </p:nvSpPr>
        <p:spPr/>
        <p:txBody>
          <a:bodyPr>
            <a:normAutofit fontScale="77500" lnSpcReduction="20000"/>
          </a:bodyPr>
          <a:lstStyle/>
          <a:p>
            <a:pPr>
              <a:buNone/>
            </a:pPr>
            <a:r>
              <a:rPr lang="sk-SK" dirty="0" err="1" smtClean="0"/>
              <a:t>Zero</a:t>
            </a:r>
            <a:r>
              <a:rPr lang="sk-SK" dirty="0" smtClean="0"/>
              <a:t> </a:t>
            </a:r>
            <a:r>
              <a:rPr lang="sk-SK" dirty="0" err="1" smtClean="0"/>
              <a:t>Waste</a:t>
            </a:r>
            <a:r>
              <a:rPr lang="sk-SK" dirty="0" smtClean="0"/>
              <a:t> je životný štýl, ktorý bojuje </a:t>
            </a:r>
            <a:r>
              <a:rPr lang="sk-SK" dirty="0" err="1" smtClean="0"/>
              <a:t>protim</a:t>
            </a:r>
            <a:r>
              <a:rPr lang="sk-SK" dirty="0" smtClean="0"/>
              <a:t> klimatickým zmenám :</a:t>
            </a:r>
          </a:p>
          <a:p>
            <a:pPr marL="514350" indent="-514350">
              <a:buAutoNum type="arabicPeriod"/>
            </a:pPr>
            <a:r>
              <a:rPr lang="sk-SK" dirty="0" smtClean="0"/>
              <a:t>Kúpa oblečenia a iného tovaru z druhej ruky</a:t>
            </a:r>
          </a:p>
          <a:p>
            <a:pPr marL="514350" indent="-514350">
              <a:buAutoNum type="arabicPeriod"/>
            </a:pPr>
            <a:r>
              <a:rPr lang="sk-SK" dirty="0" smtClean="0"/>
              <a:t>Kúpa v bezobalovom obchode</a:t>
            </a:r>
          </a:p>
          <a:p>
            <a:pPr marL="514350" indent="-514350">
              <a:buAutoNum type="arabicPeriod"/>
            </a:pPr>
            <a:r>
              <a:rPr lang="sk-SK" dirty="0" smtClean="0"/>
              <a:t>Vypestovanie vlastnej úrad</a:t>
            </a:r>
          </a:p>
          <a:p>
            <a:pPr marL="514350" indent="-514350">
              <a:buAutoNum type="arabicPeriod"/>
            </a:pPr>
            <a:r>
              <a:rPr lang="sk-SK" dirty="0" smtClean="0"/>
              <a:t>Zníženie množstva odpadu a triedenie odpadu</a:t>
            </a:r>
          </a:p>
          <a:p>
            <a:pPr marL="514350" indent="-514350">
              <a:buAutoNum type="arabicPeriod"/>
            </a:pPr>
            <a:r>
              <a:rPr lang="sk-SK" dirty="0" smtClean="0"/>
              <a:t>Osobný odber pri kúpe výrobku </a:t>
            </a:r>
          </a:p>
          <a:p>
            <a:pPr marL="514350" indent="-514350">
              <a:buAutoNum type="arabicPeriod"/>
            </a:pPr>
            <a:r>
              <a:rPr lang="sk-SK" dirty="0" smtClean="0"/>
              <a:t>Používanie vlastný obalov, vrecúšok, tašiek pri nakupovaní v bežných </a:t>
            </a:r>
            <a:r>
              <a:rPr lang="sk-SK" dirty="0" err="1" smtClean="0"/>
              <a:t>obchodoc</a:t>
            </a:r>
            <a:endParaRPr lang="sk-SK" dirty="0" smtClean="0"/>
          </a:p>
          <a:p>
            <a:pPr marL="514350" indent="-514350">
              <a:buAutoNum type="arabicPeriod"/>
            </a:pPr>
            <a:r>
              <a:rPr lang="sk-SK" dirty="0" smtClean="0"/>
              <a:t>Nepoužívaj alebo aspoň nevyhadzuj plastové </a:t>
            </a:r>
            <a:r>
              <a:rPr lang="sk-SK" dirty="0" err="1" smtClean="0"/>
              <a:t>flaše</a:t>
            </a:r>
            <a:r>
              <a:rPr lang="sk-SK" dirty="0" smtClean="0"/>
              <a:t>, slamky, príbory a iné </a:t>
            </a:r>
            <a:r>
              <a:rPr lang="sk-SK" dirty="0" err="1" smtClean="0"/>
              <a:t>jednorázové</a:t>
            </a:r>
            <a:r>
              <a:rPr lang="sk-SK" dirty="0" smtClean="0"/>
              <a:t> plastové výrobky do riek, či na pláže</a:t>
            </a:r>
          </a:p>
          <a:p>
            <a:pPr marL="514350" indent="-514350">
              <a:buAutoNum type="arabicPeriod"/>
            </a:pPr>
            <a:endParaRPr lang="sk-SK"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62500" lnSpcReduction="20000"/>
          </a:bodyPr>
          <a:lstStyle/>
          <a:p>
            <a:r>
              <a:rPr lang="sk-SK" u="sng" dirty="0" smtClean="0">
                <a:hlinkClick r:id="rId2" tooltip="25 trikov na zmenšenie uhlíkovej stopy na každý deň a pre každého z nás"/>
              </a:rPr>
              <a:t>25 trikov na zmenšenie uhlíkovej stopy na každý deň a pre každého z nás</a:t>
            </a:r>
            <a:endParaRPr lang="sk-SK" b="1" dirty="0" smtClean="0"/>
          </a:p>
          <a:p>
            <a:r>
              <a:rPr lang="sk-SK" b="1" cap="all" dirty="0" smtClean="0"/>
              <a:t> </a:t>
            </a:r>
            <a:endParaRPr lang="sk-SK" dirty="0" smtClean="0"/>
          </a:p>
          <a:p>
            <a:r>
              <a:rPr lang="sk-SK" b="1" cap="all" dirty="0" smtClean="0"/>
              <a:t>25. septembra 2019</a:t>
            </a:r>
            <a:endParaRPr lang="sk-SK" dirty="0" smtClean="0"/>
          </a:p>
          <a:p>
            <a:r>
              <a:rPr lang="sk-SK" i="1" dirty="0" smtClean="0"/>
              <a:t>Niekoľko rád, ako s minimálnymi nákladmi zmenšíte svoj CO2 </a:t>
            </a:r>
            <a:r>
              <a:rPr lang="sk-SK" i="1" dirty="0" err="1" smtClean="0"/>
              <a:t>otlačok</a:t>
            </a:r>
            <a:r>
              <a:rPr lang="sk-SK" i="1" dirty="0" smtClean="0"/>
              <a:t>. Výskumníci z </a:t>
            </a:r>
            <a:r>
              <a:rPr lang="sk-SK" i="1" u="sng" dirty="0" err="1" smtClean="0">
                <a:hlinkClick r:id="rId3"/>
              </a:rPr>
              <a:t>Earth</a:t>
            </a:r>
            <a:r>
              <a:rPr lang="sk-SK" i="1" dirty="0" smtClean="0"/>
              <a:t> </a:t>
            </a:r>
            <a:r>
              <a:rPr lang="sk-SK" i="1" dirty="0" err="1" smtClean="0"/>
              <a:t>Institute</a:t>
            </a:r>
            <a:r>
              <a:rPr lang="sk-SK" i="1" dirty="0" smtClean="0"/>
              <a:t> Kolumbijskej univerzity uverejnili katalóg tipov na zníženie dennodenného dopadu ľudského života na emisie oxidu uhličitého.</a:t>
            </a:r>
            <a:endParaRPr lang="sk-SK" dirty="0" smtClean="0"/>
          </a:p>
          <a:p>
            <a:r>
              <a:rPr lang="sk-SK" dirty="0" smtClean="0"/>
              <a:t>Táto iniciatíva na Columbia </a:t>
            </a:r>
            <a:r>
              <a:rPr lang="sk-SK" dirty="0" err="1" smtClean="0"/>
              <a:t>University</a:t>
            </a:r>
            <a:r>
              <a:rPr lang="sk-SK" dirty="0" smtClean="0"/>
              <a:t> vznikla ako reakcia na časté prejavy „popierania“ dopadu ľudského vplyvu na klimatické zmeny zo strany </a:t>
            </a:r>
            <a:r>
              <a:rPr lang="sk-SK" dirty="0" err="1" smtClean="0"/>
              <a:t>Trumpovej</a:t>
            </a:r>
            <a:r>
              <a:rPr lang="sk-SK" dirty="0" smtClean="0"/>
              <a:t> administratívy. Ak už vláda nekoná potrebné kroky, môže každý individuálne prispieť k zníženiu emisií CO2 a ako hovoria vedci z Columbia </a:t>
            </a:r>
            <a:r>
              <a:rPr lang="sk-SK" dirty="0" err="1" smtClean="0"/>
              <a:t>University</a:t>
            </a:r>
            <a:r>
              <a:rPr lang="sk-SK" dirty="0" smtClean="0"/>
              <a:t>, nemusí to byť len o inštalovaní solárnych panelov na strechu, či zaizolovaní fasády domu. Nasledujúce triky môže každý z nás uplatniť s minimálnym úsilím a bez veľkých finančných výdajov.</a:t>
            </a:r>
          </a:p>
          <a:p>
            <a:endParaRPr lang="sk-SK"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77500" lnSpcReduction="20000"/>
          </a:bodyPr>
          <a:lstStyle/>
          <a:p>
            <a:r>
              <a:rPr lang="sk-SK" b="1" u="sng" dirty="0" smtClean="0">
                <a:hlinkClick r:id="rId2"/>
              </a:rPr>
              <a:t>Boj proti klimatickým zmenám. Pomôže rozumnejšie hospodárenie s pôdou i zmena stravovania</a:t>
            </a:r>
            <a:endParaRPr lang="sk-SK" dirty="0" smtClean="0"/>
          </a:p>
          <a:p>
            <a:r>
              <a:rPr lang="sk-SK" dirty="0" smtClean="0"/>
              <a:t>Ako ukázali vedecké prieskumy v rámci DD </a:t>
            </a:r>
            <a:r>
              <a:rPr lang="sk-SK" dirty="0" err="1" smtClean="0"/>
              <a:t>Pathways</a:t>
            </a:r>
            <a:r>
              <a:rPr lang="sk-SK" dirty="0" smtClean="0"/>
              <a:t> Projektu, ak chceme aby priemerná teplota na planéte rástla pomalšie ako o 2 °C , musí na každého obyvateľa planéty klesnúť ročná priemerná uhlíková stopa na množstvo 1,87 tony CO2 do roku 2050. Dnes sa emisie na obyvateľa v USA pohybujú na úrovni 18,3 tony ročne. Pre ilustráciu na jedného Číňana pripadá objem 8,2 tony. Takže dosiahnuť globálnu úroveň 1,87 tony bude poriadna fuška.</a:t>
            </a:r>
          </a:p>
          <a:p>
            <a:r>
              <a:rPr lang="sk-SK" dirty="0" smtClean="0"/>
              <a:t>Pre lepšiu orientáciu sú odporúčané kroky k </a:t>
            </a:r>
            <a:r>
              <a:rPr lang="sk-SK" u="sng" dirty="0" smtClean="0">
                <a:hlinkClick r:id="rId3"/>
              </a:rPr>
              <a:t>úspore</a:t>
            </a:r>
            <a:r>
              <a:rPr lang="sk-SK" dirty="0" smtClean="0"/>
              <a:t> emisií rozdelené na bežné aktivity moderného človeka – stravovanie, obliekanie, nakupovanie, bývanie a cestovanie.</a:t>
            </a:r>
          </a:p>
          <a:p>
            <a:pPr>
              <a:buNone/>
            </a:pPr>
            <a:endParaRPr lang="sk-S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normAutofit fontScale="92500" lnSpcReduction="10000"/>
          </a:bodyPr>
          <a:lstStyle/>
          <a:p>
            <a:r>
              <a:rPr lang="sk-SK" dirty="0" smtClean="0"/>
              <a:t>Aby bolo možné hodnotiť pokrok pri plnení zámerov tejto stratégie, stanovilo sa päť hlavných cieľov , ktoré by mala EU dosiahnuť do roku 2020. </a:t>
            </a:r>
          </a:p>
          <a:p>
            <a:r>
              <a:rPr lang="sk-SK" dirty="0" smtClean="0"/>
              <a:t>Ciele sa týkajú 5 oblastí a to :</a:t>
            </a:r>
          </a:p>
          <a:p>
            <a:pPr>
              <a:buFontTx/>
              <a:buChar char="-"/>
            </a:pPr>
            <a:r>
              <a:rPr lang="sk-SK" dirty="0" smtClean="0"/>
              <a:t>Zamestnanosť</a:t>
            </a:r>
          </a:p>
          <a:p>
            <a:pPr>
              <a:buFontTx/>
              <a:buChar char="-"/>
            </a:pPr>
            <a:r>
              <a:rPr lang="sk-SK" dirty="0" smtClean="0"/>
              <a:t>Výskum, vývoj a inovácie</a:t>
            </a:r>
          </a:p>
          <a:p>
            <a:pPr>
              <a:buFontTx/>
              <a:buChar char="-"/>
            </a:pPr>
            <a:r>
              <a:rPr lang="sk-SK" u="sng" dirty="0" smtClean="0">
                <a:solidFill>
                  <a:srgbClr val="FF0000"/>
                </a:solidFill>
              </a:rPr>
              <a:t>Zmeny klímy a energie</a:t>
            </a:r>
          </a:p>
          <a:p>
            <a:pPr>
              <a:buFontTx/>
              <a:buChar char="-"/>
            </a:pPr>
            <a:r>
              <a:rPr lang="sk-SK" dirty="0" smtClean="0"/>
              <a:t>Vzdelávanie</a:t>
            </a:r>
          </a:p>
          <a:p>
            <a:pPr>
              <a:buFontTx/>
              <a:buChar char="-"/>
            </a:pPr>
            <a:r>
              <a:rPr lang="sk-SK" dirty="0" smtClean="0"/>
              <a:t>Chudoba a sociálna </a:t>
            </a:r>
            <a:r>
              <a:rPr lang="sk-SK" dirty="0" err="1" smtClean="0"/>
              <a:t>inkluzia</a:t>
            </a:r>
            <a:r>
              <a:rPr lang="sk-SK" dirty="0" smtClean="0"/>
              <a:t> </a:t>
            </a:r>
            <a:endParaRPr lang="sk-SK"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47500" lnSpcReduction="20000"/>
          </a:bodyPr>
          <a:lstStyle/>
          <a:p>
            <a:r>
              <a:rPr lang="sk-SK" b="1" dirty="0" smtClean="0"/>
              <a:t>Jedlo a varenie</a:t>
            </a:r>
          </a:p>
          <a:p>
            <a:r>
              <a:rPr lang="sk-SK" dirty="0" smtClean="0"/>
              <a:t>V stravovaní môže každý z nás drobnými krokmi nepriamo prispieť k úspore emisií maličkosťami ako:</a:t>
            </a:r>
          </a:p>
          <a:p>
            <a:pPr lvl="0"/>
            <a:r>
              <a:rPr lang="sk-SK" dirty="0" smtClean="0"/>
              <a:t>Jesť menej spracovaných potravín a na „nižšom stupni potravinového reťazca“. Konzumáciou väčšieho množstva zeleniny, ovocia, orechov a strukovín vieme znížiť spotrebu mäsa. Výroba mäsa a mlieka sú zodpovedné za 14,5 % človekom spôsobených emisií oxidu uhličitého a skleníkových plynov. Okrem toho sa kvôli chovu dobytka menia lesy na pasienky, čo dokonca prispieva k nižšej schopnosti planéty spracovať CO2 a produkovať kyslík. Ak by sme každý deň vynechali z jedálneho lístka mlieko a mäso, ročne dokáže jednotlivec prispieť k úspore 1,5 tony emisií.</a:t>
            </a:r>
          </a:p>
          <a:p>
            <a:pPr lvl="0"/>
            <a:r>
              <a:rPr lang="sk-SK" dirty="0" smtClean="0"/>
              <a:t>Nakupovať lokálne potraviny a prispôsobiť nákupy sezónnej produkcii. Preprava potravín z kontinentu na kontinent si vyžaduje energiu pre chladiace zariadenia, pohonné hmoty pre lode a kamióny a dokonca lietadlá.</a:t>
            </a:r>
          </a:p>
          <a:p>
            <a:pPr lvl="0"/>
            <a:r>
              <a:rPr lang="sk-SK" dirty="0" smtClean="0"/>
              <a:t>Nakupovať potraviny vo vlastných nákupných taškách a podľa možnosti nie 6- či 7-krát v týždni.</a:t>
            </a:r>
          </a:p>
          <a:p>
            <a:pPr lvl="0"/>
            <a:r>
              <a:rPr lang="sk-SK" dirty="0" smtClean="0"/>
              <a:t>Odpad z potravín a z ich obalov umiestniť do patričnej zbernej nádoby. Ak sa dá, využiť kompostovanie, </a:t>
            </a:r>
            <a:r>
              <a:rPr lang="sk-SK" u="sng" dirty="0" smtClean="0">
                <a:hlinkClick r:id="rId2"/>
              </a:rPr>
              <a:t>určite to treba skúsiť.</a:t>
            </a:r>
            <a:endParaRPr lang="sk-SK" dirty="0" smtClean="0"/>
          </a:p>
          <a:p>
            <a:pPr lvl="0"/>
            <a:r>
              <a:rPr lang="sk-SK" dirty="0" smtClean="0"/>
              <a:t>Každý zvyšok z jedla nemusí ísť ihneď do odpadu. Recepty zo zvyškov sa dajú nájsť v mnohých kuchárskych knihách.</a:t>
            </a:r>
          </a:p>
          <a:p>
            <a:endParaRPr lang="sk-SK"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55000" lnSpcReduction="20000"/>
          </a:bodyPr>
          <a:lstStyle/>
          <a:p>
            <a:r>
              <a:rPr lang="sk-SK" b="1" dirty="0" smtClean="0"/>
              <a:t>Obliekanie a móda</a:t>
            </a:r>
          </a:p>
          <a:p>
            <a:pPr lvl="0"/>
            <a:r>
              <a:rPr lang="sk-SK" dirty="0" smtClean="0"/>
              <a:t>Kupujte menej v obchodoch s </a:t>
            </a:r>
            <a:r>
              <a:rPr lang="sk-SK" dirty="0" err="1" smtClean="0"/>
              <a:t>fast</a:t>
            </a:r>
            <a:r>
              <a:rPr lang="sk-SK" dirty="0" smtClean="0"/>
              <a:t> </a:t>
            </a:r>
            <a:r>
              <a:rPr lang="sk-SK" dirty="0" err="1" smtClean="0"/>
              <a:t>fashion</a:t>
            </a:r>
            <a:r>
              <a:rPr lang="sk-SK" dirty="0" smtClean="0"/>
              <a:t>. Trendové a móde podliehajúce lacnejšie výrobky sa rýchlo obnosia a ich recyklácia často spočíva v skládkovaní. Skúste sa poobzerať po oblečení štýlu </a:t>
            </a:r>
            <a:r>
              <a:rPr lang="sk-SK" dirty="0" err="1" smtClean="0"/>
              <a:t>vintage</a:t>
            </a:r>
            <a:r>
              <a:rPr lang="sk-SK" dirty="0" smtClean="0"/>
              <a:t> alebo zo </a:t>
            </a:r>
            <a:r>
              <a:rPr lang="sk-SK" dirty="0" err="1" smtClean="0"/>
              <a:t>second</a:t>
            </a:r>
            <a:r>
              <a:rPr lang="sk-SK" dirty="0" smtClean="0"/>
              <a:t> </a:t>
            </a:r>
            <a:r>
              <a:rPr lang="sk-SK" dirty="0" err="1" smtClean="0"/>
              <a:t>handu</a:t>
            </a:r>
            <a:r>
              <a:rPr lang="sk-SK" dirty="0" smtClean="0"/>
              <a:t>.</a:t>
            </a:r>
          </a:p>
          <a:p>
            <a:pPr lvl="0"/>
            <a:r>
              <a:rPr lang="sk-SK" dirty="0" smtClean="0"/>
              <a:t>Perte oblečenie v chladnej vode. Oprať dve dávky týždenne programom na menej stupňov môže znamenať úsporu až 250 kg CO2 ročne.</a:t>
            </a:r>
          </a:p>
          <a:p>
            <a:r>
              <a:rPr lang="sk-SK" b="1" dirty="0" smtClean="0"/>
              <a:t>Nákupy</a:t>
            </a:r>
          </a:p>
          <a:p>
            <a:pPr lvl="0"/>
            <a:r>
              <a:rPr lang="sk-SK" dirty="0" smtClean="0"/>
              <a:t>Kupujte menej vecí! Ak môžete, skúste kúpiť použitú vec alebo </a:t>
            </a:r>
            <a:r>
              <a:rPr lang="sk-SK" dirty="0" err="1" smtClean="0"/>
              <a:t>zrecyklovaný</a:t>
            </a:r>
            <a:r>
              <a:rPr lang="sk-SK" dirty="0" smtClean="0"/>
              <a:t> materiál.</a:t>
            </a:r>
          </a:p>
          <a:p>
            <a:pPr lvl="0"/>
            <a:r>
              <a:rPr lang="sk-SK" dirty="0" smtClean="0"/>
              <a:t>Tovar si odneste vo vlastnej taške.</a:t>
            </a:r>
          </a:p>
          <a:p>
            <a:pPr lvl="0"/>
            <a:r>
              <a:rPr lang="sk-SK" dirty="0" smtClean="0"/>
              <a:t>Skúste si vyberať tovar, ktorý nemá veľa vrstiev obalu.</a:t>
            </a:r>
          </a:p>
          <a:p>
            <a:pPr lvl="0"/>
            <a:r>
              <a:rPr lang="sk-SK" dirty="0" smtClean="0"/>
              <a:t>Ak idete kupovať spotrebič, snažte sa vyberať podľa tabuliek spotreby elektrickej energie či vody.</a:t>
            </a:r>
          </a:p>
          <a:p>
            <a:pPr lvl="0"/>
            <a:r>
              <a:rPr lang="sk-SK" dirty="0" smtClean="0"/>
              <a:t>Vyberajte si výrobcov, ktorí sa správajú voči životnému prostrediu zodpovedne.</a:t>
            </a:r>
          </a:p>
          <a:p>
            <a:pPr lvl="0"/>
            <a:r>
              <a:rPr lang="sk-SK" dirty="0" smtClean="0"/>
              <a:t>Ak kupujete knihy alebo hračky, skúste pozrieť na inzertné portály a do antikvariátov. Vami už prečítané knihy môžu tiež potešiť iného čitateľa.</a:t>
            </a:r>
          </a:p>
          <a:p>
            <a:pPr>
              <a:buNone/>
            </a:pPr>
            <a:endParaRPr lang="sk-SK"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70000" lnSpcReduction="20000"/>
          </a:bodyPr>
          <a:lstStyle/>
          <a:p>
            <a:r>
              <a:rPr lang="sk-SK" b="1" dirty="0" smtClean="0"/>
              <a:t>Domácnosť a bývanie</a:t>
            </a:r>
          </a:p>
          <a:p>
            <a:pPr lvl="0"/>
            <a:r>
              <a:rPr lang="sk-SK" dirty="0" smtClean="0"/>
              <a:t>Vymeňte všetky svetelné zdroje na LED (aj keď sú drahšie, spotrebujú len štvrtinu energie v porovnaní s klasickou žiarovkou a vydržia dlhšie). Navyše žiarivky a „</a:t>
            </a:r>
            <a:r>
              <a:rPr lang="sk-SK" dirty="0" err="1" smtClean="0"/>
              <a:t>neónky</a:t>
            </a:r>
            <a:r>
              <a:rPr lang="sk-SK" dirty="0" smtClean="0"/>
              <a:t>“ obsahujú ortuť a až 80 % svojej energie menia na tepelné žiarenie.</a:t>
            </a:r>
          </a:p>
          <a:p>
            <a:pPr lvl="0"/>
            <a:r>
              <a:rPr lang="sk-SK" dirty="0" smtClean="0"/>
              <a:t>Ak máte doma samostatné kúrenie, ktoré umožňuje nastaviť teplotu, akú má mať voda v potrubí, ktoré vedie k radiátorom, nastavte teplotu v systéme na 49 °C. Vie to ušetriť až 260 kg CO2 ročne.</a:t>
            </a:r>
          </a:p>
          <a:p>
            <a:pPr lvl="0"/>
            <a:r>
              <a:rPr lang="sk-SK" dirty="0" smtClean="0"/>
              <a:t>Skúste sa poobzerať po sprchovacej hlavici, ktorá má nižší prietok. Zároveň pomôže vypínať vodu počas roztierania sprchového gélu.</a:t>
            </a:r>
          </a:p>
          <a:p>
            <a:pPr lvl="0"/>
            <a:r>
              <a:rPr lang="sk-SK" dirty="0" smtClean="0"/>
              <a:t>Ak máte v dome klimatizáciu, skúste ju nastaviť na 23 °C, prípadne vyššie.</a:t>
            </a:r>
          </a:p>
          <a:p>
            <a:pPr>
              <a:buNone/>
            </a:pPr>
            <a:endParaRPr lang="sk-SK"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47500" lnSpcReduction="20000"/>
          </a:bodyPr>
          <a:lstStyle/>
          <a:p>
            <a:r>
              <a:rPr lang="sk-SK" b="1" dirty="0" smtClean="0"/>
              <a:t>Doprava a cestovanie</a:t>
            </a:r>
          </a:p>
          <a:p>
            <a:pPr lvl="0"/>
            <a:r>
              <a:rPr lang="sk-SK" dirty="0" smtClean="0"/>
              <a:t>Ak je to možné, choďte pešo alebo využite MHD. Moderné kancelárske budovy už ponúkajú parkovacie miesta na bicykle, ak je to možné skúste na dopravu do práce využiť v lete bicykel. Okrem menšieho množstva CO2 sa dostanete aj do lepšej fyzickej kondičky.</a:t>
            </a:r>
          </a:p>
          <a:p>
            <a:pPr lvl="0"/>
            <a:r>
              <a:rPr lang="sk-SK" dirty="0" smtClean="0"/>
              <a:t>Ak idete autom, sústreďte sa na detaily. </a:t>
            </a:r>
            <a:r>
              <a:rPr lang="sk-SK" u="sng" dirty="0" smtClean="0">
                <a:hlinkClick r:id="rId2"/>
              </a:rPr>
              <a:t>Správny tlak v pneumatikách</a:t>
            </a:r>
            <a:r>
              <a:rPr lang="sk-SK" dirty="0" smtClean="0"/>
              <a:t> znižuje spotrebu až o 3 %. Spotrebe pomôže aj menej jazdenia štýlom „</a:t>
            </a:r>
            <a:r>
              <a:rPr lang="sk-SK" dirty="0" err="1" smtClean="0"/>
              <a:t>plyn-brzda</a:t>
            </a:r>
            <a:r>
              <a:rPr lang="sk-SK" dirty="0" smtClean="0"/>
              <a:t>“.</a:t>
            </a:r>
          </a:p>
          <a:p>
            <a:pPr lvl="0"/>
            <a:r>
              <a:rPr lang="sk-SK" dirty="0" smtClean="0"/>
              <a:t>Využívaj aplikácie, ktoré reagujú v reálnom čase na dopravnú situáciu. Motor pustený na voľnobeh v zápche zvyšuje uhlíkovú stopu.</a:t>
            </a:r>
          </a:p>
          <a:p>
            <a:pPr lvl="0"/>
            <a:r>
              <a:rPr lang="sk-SK" dirty="0" smtClean="0"/>
              <a:t>Pri dlhších jazdách po diaľnici, pri priaznivej premávke, má zmysel využiť </a:t>
            </a:r>
            <a:r>
              <a:rPr lang="sk-SK" dirty="0" err="1" smtClean="0"/>
              <a:t>tempomat</a:t>
            </a:r>
            <a:r>
              <a:rPr lang="sk-SK" dirty="0" smtClean="0"/>
              <a:t>, ak je ním auto vybavené. Spotreba paliva je pri plynulej jazde nižšia.</a:t>
            </a:r>
          </a:p>
          <a:p>
            <a:pPr lvl="0"/>
            <a:r>
              <a:rPr lang="sk-SK" dirty="0" smtClean="0"/>
              <a:t>Je nutné mať pustenú klimatizáciu, ak auto nie je úplne rozpálené od slnka?</a:t>
            </a:r>
          </a:p>
          <a:p>
            <a:pPr lvl="0"/>
            <a:r>
              <a:rPr lang="sk-SK" dirty="0" smtClean="0"/>
              <a:t>Ak vás zamestnanie núti cestovať na veľké vzdialenosti, preskúmajte možnosť vlakového spojenia.</a:t>
            </a:r>
          </a:p>
          <a:p>
            <a:pPr lvl="0"/>
            <a:r>
              <a:rPr lang="sk-SK" dirty="0" smtClean="0"/>
              <a:t>Ak cestujete letecky, hľadajte nonstop lety. Pristátia a štarty znamenajú vyššiu spotrebu paliva a viac emisií v ovzduší.</a:t>
            </a:r>
          </a:p>
          <a:p>
            <a:pPr lvl="0"/>
            <a:r>
              <a:rPr lang="sk-SK" dirty="0" smtClean="0"/>
              <a:t>Bonusová rada: využívajte chôdzu po schodoch, namiesto jazdy </a:t>
            </a:r>
            <a:r>
              <a:rPr lang="sk-SK" u="sng" dirty="0" smtClean="0">
                <a:hlinkClick r:id="rId3"/>
              </a:rPr>
              <a:t>výťahom</a:t>
            </a:r>
            <a:r>
              <a:rPr lang="sk-SK" dirty="0" smtClean="0"/>
              <a:t>. Ak denne vyšliapete 4 poschodia, môžete ušetriť až 8000 </a:t>
            </a:r>
            <a:r>
              <a:rPr lang="sk-SK" dirty="0" err="1" smtClean="0"/>
              <a:t>kWh</a:t>
            </a:r>
            <a:r>
              <a:rPr lang="sk-SK" dirty="0" smtClean="0"/>
              <a:t> elektrickej energie a zmenšiť svoju uhlíkovú stopu o 300 kg ročne.</a:t>
            </a:r>
          </a:p>
          <a:p>
            <a:pPr>
              <a:buNone/>
            </a:pPr>
            <a:endParaRPr lang="sk-SK"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pPr fontAlgn="base"/>
            <a:r>
              <a:rPr lang="sk-SK" dirty="0" smtClean="0"/>
              <a:t>Nový </a:t>
            </a:r>
            <a:r>
              <a:rPr lang="sk-SK" dirty="0" err="1" smtClean="0"/>
              <a:t>material</a:t>
            </a:r>
            <a:r>
              <a:rPr lang="sk-SK" dirty="0" smtClean="0"/>
              <a:t> </a:t>
            </a:r>
            <a:r>
              <a:rPr lang="sk-SK" dirty="0" err="1" smtClean="0"/>
              <a:t>Finite</a:t>
            </a:r>
            <a:r>
              <a:rPr lang="sk-SK" dirty="0" smtClean="0"/>
              <a:t> je pevný ako betón, ale zanechá polovičnú uhlíkovú stopu</a:t>
            </a:r>
            <a:endParaRPr lang="sk-SK" b="1" dirty="0" smtClean="0"/>
          </a:p>
          <a:p>
            <a:pPr fontAlgn="base"/>
            <a:r>
              <a:rPr lang="sk-SK" u="sng" dirty="0" err="1" smtClean="0">
                <a:hlinkClick r:id="rId2"/>
              </a:rPr>
              <a:t>Stavba</a:t>
            </a:r>
            <a:r>
              <a:rPr lang="sk-SK" u="sng" dirty="0" err="1" smtClean="0">
                <a:hlinkClick r:id="rId3"/>
              </a:rPr>
              <a:t>Inšpirujúce</a:t>
            </a:r>
            <a:r>
              <a:rPr lang="sk-SK" u="sng" dirty="0" smtClean="0">
                <a:hlinkClick r:id="rId3"/>
              </a:rPr>
              <a:t> riešenia</a:t>
            </a:r>
            <a:r>
              <a:rPr lang="sk-SK" dirty="0" smtClean="0"/>
              <a:t> </a:t>
            </a:r>
            <a:r>
              <a:rPr lang="sk-SK" u="sng" dirty="0" smtClean="0">
                <a:hlinkClick r:id="rId4" tooltip="14:21"/>
              </a:rPr>
              <a:t>1. mája 2018</a:t>
            </a:r>
            <a:endParaRPr lang="sk-SK" dirty="0" smtClean="0"/>
          </a:p>
          <a:p>
            <a:endParaRPr lang="sk-SK"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Finite"/>
          <p:cNvPicPr/>
          <p:nvPr/>
        </p:nvPicPr>
        <p:blipFill>
          <a:blip r:embed="rId2"/>
          <a:srcRect/>
          <a:stretch>
            <a:fillRect/>
          </a:stretch>
        </p:blipFill>
        <p:spPr bwMode="auto">
          <a:xfrm>
            <a:off x="1594485" y="1453515"/>
            <a:ext cx="5955030" cy="395097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70000" lnSpcReduction="20000"/>
          </a:bodyPr>
          <a:lstStyle/>
          <a:p>
            <a:pPr fontAlgn="base"/>
            <a:r>
              <a:rPr lang="sk-SK" dirty="0" smtClean="0"/>
              <a:t>Vedci z Veľkej Británie vyvinuli nový stavebný materiál </a:t>
            </a:r>
            <a:r>
              <a:rPr lang="sk-SK" b="1" dirty="0" err="1" smtClean="0"/>
              <a:t>Finite</a:t>
            </a:r>
            <a:r>
              <a:rPr lang="sk-SK" dirty="0" smtClean="0"/>
              <a:t>, rozložiteľný konštrukčný materiál, vyrobený z púštneho piesku.</a:t>
            </a:r>
          </a:p>
          <a:p>
            <a:pPr fontAlgn="base"/>
            <a:r>
              <a:rPr lang="sk-SK" b="1" dirty="0" smtClean="0"/>
              <a:t>Materiál </a:t>
            </a:r>
            <a:r>
              <a:rPr lang="sk-SK" b="1" dirty="0" err="1" smtClean="0"/>
              <a:t>Finite</a:t>
            </a:r>
            <a:endParaRPr lang="sk-SK" b="1" dirty="0" smtClean="0"/>
          </a:p>
          <a:p>
            <a:pPr fontAlgn="base"/>
            <a:r>
              <a:rPr lang="sk-SK" dirty="0" smtClean="0"/>
              <a:t>Skupina vedcov z britskej univerzity </a:t>
            </a:r>
            <a:r>
              <a:rPr lang="sk-SK" dirty="0" err="1" smtClean="0"/>
              <a:t>Imperial</a:t>
            </a:r>
            <a:r>
              <a:rPr lang="sk-SK" dirty="0" smtClean="0"/>
              <a:t> </a:t>
            </a:r>
            <a:r>
              <a:rPr lang="sk-SK" dirty="0" err="1" smtClean="0"/>
              <a:t>College</a:t>
            </a:r>
            <a:r>
              <a:rPr lang="sk-SK" dirty="0" smtClean="0"/>
              <a:t> </a:t>
            </a:r>
            <a:r>
              <a:rPr lang="sk-SK" dirty="0" err="1" smtClean="0"/>
              <a:t>London</a:t>
            </a:r>
            <a:r>
              <a:rPr lang="sk-SK" dirty="0" smtClean="0"/>
              <a:t> vyvinula </a:t>
            </a:r>
            <a:r>
              <a:rPr lang="sk-SK" b="1" dirty="0" smtClean="0"/>
              <a:t>stavebný materiál</a:t>
            </a:r>
            <a:r>
              <a:rPr lang="sk-SK" dirty="0" smtClean="0"/>
              <a:t> z púštneho piesku, ktorý sa doteraz pre stavebné účely považoval za nepoužiteľný. </a:t>
            </a:r>
            <a:r>
              <a:rPr lang="sk-SK" b="1" dirty="0" err="1" smtClean="0"/>
              <a:t>Finite</a:t>
            </a:r>
            <a:r>
              <a:rPr lang="sk-SK" dirty="0" smtClean="0"/>
              <a:t>, ako tento materiál nazvali, je pritom rovnako pevný ako betón, ale omnoho ekologickejší. V porovnaní s betónom by totiž mohol </a:t>
            </a:r>
            <a:r>
              <a:rPr lang="sk-SK" b="1" dirty="0" smtClean="0"/>
              <a:t>zanechať až o polovicu menej uhlíkovej stop</a:t>
            </a:r>
            <a:r>
              <a:rPr lang="sk-SK" dirty="0" smtClean="0"/>
              <a:t>y. Tento prielom prichádza v čase, keď existujú obavy z celosvetového nedostatku a poklesu dodávok stavebného piesku, ktorý je základnou zložkou betónu. Za vývojom </a:t>
            </a:r>
            <a:r>
              <a:rPr lang="sk-SK" dirty="0" err="1" smtClean="0"/>
              <a:t>Finite</a:t>
            </a:r>
            <a:r>
              <a:rPr lang="sk-SK" dirty="0" smtClean="0"/>
              <a:t> stoja </a:t>
            </a:r>
            <a:r>
              <a:rPr lang="sk-SK" dirty="0" err="1" smtClean="0"/>
              <a:t>post-graduálni</a:t>
            </a:r>
            <a:r>
              <a:rPr lang="sk-SK" dirty="0" smtClean="0"/>
              <a:t> študenti </a:t>
            </a:r>
            <a:r>
              <a:rPr lang="sk-SK" b="1" dirty="0" err="1" smtClean="0"/>
              <a:t>Carolyn</a:t>
            </a:r>
            <a:r>
              <a:rPr lang="sk-SK" b="1" dirty="0" smtClean="0"/>
              <a:t> Tam, </a:t>
            </a:r>
            <a:r>
              <a:rPr lang="sk-SK" b="1" dirty="0" err="1" smtClean="0"/>
              <a:t>Matteo</a:t>
            </a:r>
            <a:r>
              <a:rPr lang="sk-SK" b="1" dirty="0" smtClean="0"/>
              <a:t> </a:t>
            </a:r>
            <a:r>
              <a:rPr lang="sk-SK" b="1" dirty="0" err="1" smtClean="0"/>
              <a:t>Maccario</a:t>
            </a:r>
            <a:r>
              <a:rPr lang="sk-SK" b="1" dirty="0" smtClean="0"/>
              <a:t>, </a:t>
            </a:r>
            <a:r>
              <a:rPr lang="sk-SK" b="1" dirty="0" err="1" smtClean="0"/>
              <a:t>Hamza</a:t>
            </a:r>
            <a:r>
              <a:rPr lang="sk-SK" b="1" dirty="0" smtClean="0"/>
              <a:t> </a:t>
            </a:r>
            <a:r>
              <a:rPr lang="sk-SK" b="1" dirty="0" err="1" smtClean="0"/>
              <a:t>Oza</a:t>
            </a:r>
            <a:r>
              <a:rPr lang="sk-SK" b="1" dirty="0" smtClean="0"/>
              <a:t> a </a:t>
            </a:r>
            <a:r>
              <a:rPr lang="sk-SK" b="1" dirty="0" err="1" smtClean="0"/>
              <a:t>Saki</a:t>
            </a:r>
            <a:r>
              <a:rPr lang="sk-SK" b="1" dirty="0" smtClean="0"/>
              <a:t> </a:t>
            </a:r>
            <a:r>
              <a:rPr lang="sk-SK" b="1" dirty="0" err="1" smtClean="0"/>
              <a:t>Maruyami</a:t>
            </a:r>
            <a:r>
              <a:rPr lang="sk-SK" dirty="0" smtClean="0"/>
              <a:t>. Vytvorili preto vytvorili stavebný materiál, ktorý sa dá vyrobiť z bohatého a prirodzene sa vyskytujúceho materiálu.</a:t>
            </a:r>
          </a:p>
          <a:p>
            <a:pPr>
              <a:buNone/>
            </a:pPr>
            <a:endParaRPr lang="sk-SK"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4" name="Zástupný symbol obsahu 3" descr="Finite">
            <a:hlinkClick r:id="rId2"/>
          </p:cNvPr>
          <p:cNvPicPr>
            <a:picLocks noGrp="1"/>
          </p:cNvPicPr>
          <p:nvPr>
            <p:ph idx="1"/>
          </p:nvPr>
        </p:nvPicPr>
        <p:blipFill>
          <a:blip r:embed="rId3"/>
          <a:srcRect/>
          <a:stretch>
            <a:fillRect/>
          </a:stretch>
        </p:blipFill>
        <p:spPr bwMode="auto">
          <a:xfrm>
            <a:off x="1556834" y="1600200"/>
            <a:ext cx="6030331" cy="452596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normAutofit fontScale="70000" lnSpcReduction="20000"/>
          </a:bodyPr>
          <a:lstStyle/>
          <a:p>
            <a:pPr fontAlgn="base"/>
            <a:r>
              <a:rPr lang="sk-SK" b="1" dirty="0" smtClean="0"/>
              <a:t>Netoxický a opätovne použiteľný materiál na kratšie projekty</a:t>
            </a:r>
          </a:p>
          <a:p>
            <a:pPr fontAlgn="base"/>
            <a:r>
              <a:rPr lang="sk-SK" b="1" dirty="0" err="1" smtClean="0"/>
              <a:t>Finite</a:t>
            </a:r>
            <a:r>
              <a:rPr lang="sk-SK" dirty="0" smtClean="0"/>
              <a:t> je netoxický materiál a dokáže sa prirodzene rozložiť. Zároveň sa však môže preformovať a nanovo využiť v iných projektoch. </a:t>
            </a:r>
            <a:r>
              <a:rPr lang="sk-SK" dirty="0" err="1" smtClean="0"/>
              <a:t>Carolyn</a:t>
            </a:r>
            <a:r>
              <a:rPr lang="sk-SK" dirty="0" smtClean="0"/>
              <a:t> Tam poskytla príklad, kedy by sa mohol materiál využiť na stavbu výstavných pavilónov a po troch mesiacoch, keď sa podujatie skončí, môže byť materiál </a:t>
            </a:r>
            <a:r>
              <a:rPr lang="sk-SK" b="1" dirty="0" smtClean="0"/>
              <a:t>bezpečne odstránený</a:t>
            </a:r>
            <a:r>
              <a:rPr lang="sk-SK" dirty="0" smtClean="0"/>
              <a:t>. Tím vedcov verí, že je takýto materiál </a:t>
            </a:r>
            <a:r>
              <a:rPr lang="sk-SK" b="1" dirty="0" smtClean="0"/>
              <a:t>ideálny na použitie v krajinách Blízkeho Východu</a:t>
            </a:r>
            <a:r>
              <a:rPr lang="sk-SK" dirty="0" smtClean="0"/>
              <a:t>, kde sa púštny piesok bohato vyskytuje v prirodzených podmienkach a nemusí sa tak dovážať. Teoreticky by sa </a:t>
            </a:r>
            <a:r>
              <a:rPr lang="sk-SK" dirty="0" err="1" smtClean="0"/>
              <a:t>Finite</a:t>
            </a:r>
            <a:r>
              <a:rPr lang="sk-SK" dirty="0" smtClean="0"/>
              <a:t> mohol využívať aj pri rezidenčných projektoch, ale na takéto použitie bude musieť prejsť ďalším testovaním. </a:t>
            </a:r>
            <a:r>
              <a:rPr lang="sk-SK" dirty="0" err="1" smtClean="0"/>
              <a:t>Akonáhle</a:t>
            </a:r>
            <a:r>
              <a:rPr lang="sk-SK" dirty="0" smtClean="0"/>
              <a:t> sa tento materiál začne vyrábať vo veľkom meradle, stane sa podľa </a:t>
            </a:r>
            <a:r>
              <a:rPr lang="sk-SK" dirty="0" err="1" smtClean="0"/>
              <a:t>Maccaria</a:t>
            </a:r>
            <a:r>
              <a:rPr lang="sk-SK" dirty="0" smtClean="0"/>
              <a:t> aj z hľadiska nákladov </a:t>
            </a:r>
            <a:r>
              <a:rPr lang="sk-SK" b="1" dirty="0" smtClean="0"/>
              <a:t>životaschopnou konkurenciou pre betón</a:t>
            </a:r>
            <a:r>
              <a:rPr lang="sk-SK" dirty="0" smtClean="0"/>
              <a:t> v rámci stavebného priemyslu.</a:t>
            </a:r>
          </a:p>
          <a:p>
            <a:r>
              <a:rPr lang="sk-SK" smtClean="0"/>
              <a:t> </a:t>
            </a:r>
            <a:endParaRPr lang="sk-SK"/>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dirty="0" smtClean="0"/>
          </a:p>
          <a:p>
            <a:endParaRPr lang="sk-SK" dirty="0" smtClean="0"/>
          </a:p>
          <a:p>
            <a:endParaRPr lang="sk-SK" dirty="0" smtClean="0"/>
          </a:p>
          <a:p>
            <a:pPr algn="ctr">
              <a:buNone/>
            </a:pPr>
            <a:r>
              <a:rPr lang="sk-SK" b="1" dirty="0" smtClean="0"/>
              <a:t>Ďakujem  za pozornosť</a:t>
            </a:r>
            <a:endParaRPr lang="sk-SK"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lstStyle/>
          <a:p>
            <a:r>
              <a:rPr lang="sk-SK" dirty="0" smtClean="0"/>
              <a:t>Cieľ „zmeny klímy a energie“ má 3 </a:t>
            </a:r>
            <a:r>
              <a:rPr lang="sk-SK" dirty="0" err="1" smtClean="0"/>
              <a:t>podciele</a:t>
            </a:r>
            <a:r>
              <a:rPr lang="sk-SK" dirty="0" smtClean="0"/>
              <a:t>,   </a:t>
            </a:r>
          </a:p>
          <a:p>
            <a:pPr>
              <a:buNone/>
            </a:pPr>
            <a:r>
              <a:rPr lang="sk-SK" dirty="0" smtClean="0"/>
              <a:t>- zníženie emisií skleníkových plynov o 20 % v porovnaní s úrovňou v roku 1990</a:t>
            </a:r>
          </a:p>
          <a:p>
            <a:pPr>
              <a:buFontTx/>
              <a:buChar char="-"/>
            </a:pPr>
            <a:r>
              <a:rPr lang="sk-SK" dirty="0" smtClean="0"/>
              <a:t>Získať 20% energie z obnoviteľných zdrojov</a:t>
            </a:r>
          </a:p>
          <a:p>
            <a:pPr>
              <a:buFontTx/>
              <a:buChar char="-"/>
            </a:pPr>
            <a:r>
              <a:rPr lang="sk-SK" dirty="0" smtClean="0"/>
              <a:t>20 % nárast efektívnosti vo využívaní energie </a:t>
            </a:r>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lstStyle/>
          <a:p>
            <a:pPr>
              <a:buNone/>
            </a:pPr>
            <a:r>
              <a:rPr lang="sk-SK" dirty="0" smtClean="0"/>
              <a:t>Stratégia udržateľného rastu sa zakladá </a:t>
            </a:r>
          </a:p>
          <a:p>
            <a:r>
              <a:rPr lang="sk-SK" dirty="0" smtClean="0"/>
              <a:t>Vybudovanie konkurencie schopnejšieho nízko uhlíkového hospodárstva</a:t>
            </a:r>
          </a:p>
          <a:p>
            <a:r>
              <a:rPr lang="sk-SK" dirty="0" smtClean="0"/>
              <a:t>Ochrane životného prostredia </a:t>
            </a:r>
          </a:p>
          <a:p>
            <a:r>
              <a:rPr lang="sk-SK" dirty="0" smtClean="0"/>
              <a:t>Využívanie BAT </a:t>
            </a:r>
            <a:r>
              <a:rPr lang="sk-SK" dirty="0" err="1" smtClean="0"/>
              <a:t>technologií</a:t>
            </a:r>
            <a:r>
              <a:rPr lang="sk-SK" dirty="0" smtClean="0"/>
              <a:t> </a:t>
            </a:r>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Ekonomika a odpad </a:t>
            </a:r>
            <a:endParaRPr lang="sk-SK" dirty="0"/>
          </a:p>
        </p:txBody>
      </p:sp>
      <p:sp>
        <p:nvSpPr>
          <p:cNvPr id="3" name="Zástupný symbol obsahu 2"/>
          <p:cNvSpPr>
            <a:spLocks noGrp="1"/>
          </p:cNvSpPr>
          <p:nvPr>
            <p:ph idx="1"/>
          </p:nvPr>
        </p:nvSpPr>
        <p:spPr/>
        <p:txBody>
          <a:bodyPr/>
          <a:lstStyle/>
          <a:p>
            <a:r>
              <a:rPr lang="sk-SK" dirty="0" smtClean="0">
                <a:solidFill>
                  <a:srgbClr val="FF0000"/>
                </a:solidFill>
              </a:rPr>
              <a:t>Aby sa mohlo prejsť na </a:t>
            </a:r>
            <a:r>
              <a:rPr lang="sk-SK" dirty="0" err="1" smtClean="0">
                <a:solidFill>
                  <a:srgbClr val="FF0000"/>
                </a:solidFill>
              </a:rPr>
              <a:t>nízkouhlíkové</a:t>
            </a:r>
            <a:r>
              <a:rPr lang="sk-SK" dirty="0" smtClean="0">
                <a:solidFill>
                  <a:srgbClr val="FF0000"/>
                </a:solidFill>
              </a:rPr>
              <a:t> hospodárstvo, ktoré efektívne využíva zdroje, je potrebné oddeliť hospodársky rast do jeho závislosti na energiách, a to </a:t>
            </a:r>
            <a:r>
              <a:rPr lang="sk-SK" dirty="0" err="1" smtClean="0">
                <a:solidFill>
                  <a:srgbClr val="FF0000"/>
                </a:solidFill>
              </a:rPr>
              <a:t>prostretníctvom</a:t>
            </a:r>
            <a:r>
              <a:rPr lang="sk-SK" dirty="0" smtClean="0">
                <a:solidFill>
                  <a:srgbClr val="FF0000"/>
                </a:solidFill>
              </a:rPr>
              <a:t> zníženia CO2, presadzovaním vyššej energetickej bezpečnosti či zníženie energetickej náročnosti výrobkov a služieb. </a:t>
            </a:r>
            <a:endParaRPr lang="sk-SK"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1832</Words>
  <Application>Microsoft Office PowerPoint</Application>
  <PresentationFormat>Prezentácia na obrazovke (4:3)</PresentationFormat>
  <Paragraphs>232</Paragraphs>
  <Slides>69</Slides>
  <Notes>0</Notes>
  <HiddenSlides>0</HiddenSlides>
  <MMClips>0</MMClips>
  <ScaleCrop>false</ScaleCrop>
  <HeadingPairs>
    <vt:vector size="4" baseType="variant">
      <vt:variant>
        <vt:lpstr>Motív</vt:lpstr>
      </vt:variant>
      <vt:variant>
        <vt:i4>1</vt:i4>
      </vt:variant>
      <vt:variant>
        <vt:lpstr>Nadpisy snímok</vt:lpstr>
      </vt:variant>
      <vt:variant>
        <vt:i4>69</vt:i4>
      </vt:variant>
    </vt:vector>
  </HeadingPairs>
  <TitlesOfParts>
    <vt:vector size="70" baseType="lpstr">
      <vt:lpstr>Motív Office</vt:lpstr>
      <vt:lpstr>DOBRÝ  DEŇ</vt:lpstr>
      <vt:lpstr>Snímka 2</vt:lpstr>
      <vt:lpstr>Snímka 3</vt:lpstr>
      <vt:lpstr>Ekonomika a odpad </vt:lpstr>
      <vt:lpstr>Ekonomika a odpad</vt:lpstr>
      <vt:lpstr>Ekonomika a odpad </vt:lpstr>
      <vt:lpstr>Ekonomika a odpad </vt:lpstr>
      <vt:lpstr>Ekonomika a odpad </vt:lpstr>
      <vt:lpstr>Ekonomika a odpad </vt:lpstr>
      <vt:lpstr>Ekonomika a odpad </vt:lpstr>
      <vt:lpstr>Ekonomika a odpad </vt:lpstr>
      <vt:lpstr>Ekonomika a odpad </vt:lpstr>
      <vt:lpstr>EKONOMIKA A ODPAD</vt:lpstr>
      <vt:lpstr>Ekonomika a odpad </vt:lpstr>
      <vt:lpstr>Uhlíková stopa</vt:lpstr>
      <vt:lpstr>Uhlíková stopa</vt:lpstr>
      <vt:lpstr>Snímka 17</vt:lpstr>
      <vt:lpstr>Uhlíková stopa</vt:lpstr>
      <vt:lpstr>Snímka 19</vt:lpstr>
      <vt:lpstr>Snímka 20</vt:lpstr>
      <vt:lpstr>Snímka 21</vt:lpstr>
      <vt:lpstr>Uhlíková stopa</vt:lpstr>
      <vt:lpstr>Uhlíková stopa</vt:lpstr>
      <vt:lpstr>Uhlíková stopa</vt:lpstr>
      <vt:lpstr>Uhlíková stopa</vt:lpstr>
      <vt:lpstr>Uhlíková stopa</vt:lpstr>
      <vt:lpstr>Uhlíková stopa</vt:lpstr>
      <vt:lpstr>Uhlíková stopa</vt:lpstr>
      <vt:lpstr>Uhlíková stopa</vt:lpstr>
      <vt:lpstr>Uhlíková stopa</vt:lpstr>
      <vt:lpstr>Snímka 31</vt:lpstr>
      <vt:lpstr>Odpadová stopa </vt:lpstr>
      <vt:lpstr>Snímka 33</vt:lpstr>
      <vt:lpstr>Snímka 34</vt:lpstr>
      <vt:lpstr>Snímka 35</vt:lpstr>
      <vt:lpstr>Snímka 36</vt:lpstr>
      <vt:lpstr>Ekologická stopa</vt:lpstr>
      <vt:lpstr>Ekologická stopa</vt:lpstr>
      <vt:lpstr>Ekologická stopa</vt:lpstr>
      <vt:lpstr>Ekologická stopa</vt:lpstr>
      <vt:lpstr>Ekologická stopa</vt:lpstr>
      <vt:lpstr>Ekologická stopa</vt:lpstr>
      <vt:lpstr>Ekologická stopa </vt:lpstr>
      <vt:lpstr>Cirkulárna ekonomika </vt:lpstr>
      <vt:lpstr>Cirkulárna ekonomika </vt:lpstr>
      <vt:lpstr>Snímka 46</vt:lpstr>
      <vt:lpstr>Cirkulárna ekonomika</vt:lpstr>
      <vt:lpstr>Cirkulárna ekonomika</vt:lpstr>
      <vt:lpstr>Štatistika odpadov</vt:lpstr>
      <vt:lpstr>Štatistika odpadov </vt:lpstr>
      <vt:lpstr>Snímka 51</vt:lpstr>
      <vt:lpstr>Snímka 52</vt:lpstr>
      <vt:lpstr>Snímka 53</vt:lpstr>
      <vt:lpstr>Snímka 54</vt:lpstr>
      <vt:lpstr>Snímka 55</vt:lpstr>
      <vt:lpstr>Vplyv odpadu na klimatické  zmeny</vt:lpstr>
      <vt:lpstr>Zero Waste </vt:lpstr>
      <vt:lpstr>Snímka 58</vt:lpstr>
      <vt:lpstr>Snímka 59</vt:lpstr>
      <vt:lpstr>Snímka 60</vt:lpstr>
      <vt:lpstr>Snímka 61</vt:lpstr>
      <vt:lpstr>Snímka 62</vt:lpstr>
      <vt:lpstr>Snímka 63</vt:lpstr>
      <vt:lpstr>Snímka 64</vt:lpstr>
      <vt:lpstr>Snímka 65</vt:lpstr>
      <vt:lpstr>Snímka 66</vt:lpstr>
      <vt:lpstr>Snímka 67</vt:lpstr>
      <vt:lpstr>Snímka 68</vt:lpstr>
      <vt:lpstr>Snímka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DELL</dc:creator>
  <cp:lastModifiedBy>DELL</cp:lastModifiedBy>
  <cp:revision>61</cp:revision>
  <dcterms:created xsi:type="dcterms:W3CDTF">2019-11-18T09:27:27Z</dcterms:created>
  <dcterms:modified xsi:type="dcterms:W3CDTF">2019-11-19T10:51:46Z</dcterms:modified>
</cp:coreProperties>
</file>