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374" r:id="rId2"/>
    <p:sldId id="457" r:id="rId3"/>
    <p:sldId id="375" r:id="rId4"/>
    <p:sldId id="377" r:id="rId5"/>
    <p:sldId id="455" r:id="rId6"/>
    <p:sldId id="331" r:id="rId7"/>
    <p:sldId id="335" r:id="rId8"/>
    <p:sldId id="429" r:id="rId9"/>
    <p:sldId id="454" r:id="rId10"/>
    <p:sldId id="434" r:id="rId11"/>
    <p:sldId id="386" r:id="rId12"/>
    <p:sldId id="458" r:id="rId13"/>
    <p:sldId id="438" r:id="rId14"/>
    <p:sldId id="453" r:id="rId15"/>
    <p:sldId id="440" r:id="rId16"/>
    <p:sldId id="442" r:id="rId17"/>
    <p:sldId id="441" r:id="rId18"/>
    <p:sldId id="439" r:id="rId19"/>
    <p:sldId id="460" r:id="rId20"/>
    <p:sldId id="449" r:id="rId21"/>
    <p:sldId id="264" r:id="rId22"/>
    <p:sldId id="459" r:id="rId2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53" autoAdjust="0"/>
    <p:restoredTop sz="94549" autoAdjust="0"/>
  </p:normalViewPr>
  <p:slideViewPr>
    <p:cSldViewPr>
      <p:cViewPr varScale="1">
        <p:scale>
          <a:sx n="83" d="100"/>
          <a:sy n="83" d="100"/>
        </p:scale>
        <p:origin x="1022" y="82"/>
      </p:cViewPr>
      <p:guideLst>
        <p:guide orient="horz" pos="2160"/>
        <p:guide pos="2880"/>
      </p:guideLst>
    </p:cSldViewPr>
  </p:slideViewPr>
  <p:outlineViewPr>
    <p:cViewPr>
      <p:scale>
        <a:sx n="33" d="100"/>
        <a:sy n="33" d="100"/>
      </p:scale>
      <p:origin x="0" y="10808"/>
    </p:cViewPr>
  </p:outlineViewPr>
  <p:notesTextViewPr>
    <p:cViewPr>
      <p:scale>
        <a:sx n="100" d="100"/>
        <a:sy n="100" d="100"/>
      </p:scale>
      <p:origin x="0" y="0"/>
    </p:cViewPr>
  </p:notesTextViewPr>
  <p:sorterViewPr>
    <p:cViewPr>
      <p:scale>
        <a:sx n="66" d="100"/>
        <a:sy n="66" d="100"/>
      </p:scale>
      <p:origin x="0" y="1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94D197-9371-4206-9801-1F3FF2FC3BC0}" type="datetimeFigureOut">
              <a:rPr lang="cs-CZ" smtClean="0"/>
              <a:pPr/>
              <a:t>11.07.2019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6C929C-AB15-4775-89CC-442F41B889C1}" type="slidenum">
              <a:rPr lang="cs-CZ" smtClean="0"/>
              <a:pPr/>
              <a:t>‹#›</a:t>
            </a:fld>
            <a:endParaRPr lang="cs-CZ"/>
          </a:p>
        </p:txBody>
      </p:sp>
    </p:spTree>
    <p:extLst>
      <p:ext uri="{BB962C8B-B14F-4D97-AF65-F5344CB8AC3E}">
        <p14:creationId xmlns:p14="http://schemas.microsoft.com/office/powerpoint/2010/main" val="455961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5EB40437-C758-4C28-8E81-CA0BA71DF6FB}" type="slidenum">
              <a:rPr lang="en-GB" smtClean="0">
                <a:cs typeface="Arial" charset="0"/>
              </a:rPr>
              <a:pPr/>
              <a:t>8</a:t>
            </a:fld>
            <a:endParaRPr lang="en-GB" smtClean="0">
              <a:cs typeface="Arial" charset="0"/>
            </a:endParaRPr>
          </a:p>
        </p:txBody>
      </p:sp>
      <p:sp>
        <p:nvSpPr>
          <p:cNvPr id="20482" name="Slide Image Placeholder 1"/>
          <p:cNvSpPr>
            <a:spLocks noGrp="1" noRot="1" noChangeAspect="1" noTextEdit="1"/>
          </p:cNvSpPr>
          <p:nvPr>
            <p:ph type="sldImg"/>
          </p:nvPr>
        </p:nvSpPr>
        <p:spPr>
          <a:xfrm>
            <a:off x="1146175" y="715963"/>
            <a:ext cx="4572000" cy="3429000"/>
          </a:xfrm>
          <a:ln/>
        </p:spPr>
      </p:sp>
      <p:sp>
        <p:nvSpPr>
          <p:cNvPr id="20483" name="Notes Placeholder 2"/>
          <p:cNvSpPr>
            <a:spLocks noGrp="1"/>
          </p:cNvSpPr>
          <p:nvPr>
            <p:ph type="body" idx="1"/>
          </p:nvPr>
        </p:nvSpPr>
        <p:spPr>
          <a:xfrm>
            <a:off x="914401" y="4358768"/>
            <a:ext cx="5030815" cy="4076418"/>
          </a:xfrm>
          <a:noFill/>
          <a:ln/>
        </p:spPr>
        <p:txBody>
          <a:bodyPr lIns="92429" tIns="46214" rIns="92429" bIns="46214">
            <a:normAutofit fontScale="92500"/>
          </a:bodyPr>
          <a:lstStyle/>
          <a:p>
            <a:pPr eaLnBrk="1" hangingPunct="1"/>
            <a:r>
              <a:rPr lang="en-GB" sz="1100" smtClean="0"/>
              <a:t>Trees are multifunctional in their provision of resources for animals; they provide shelter from rain and wind, shade from the sun, cover from predators, and a diversity of foraging resources, including fodder from the trees. </a:t>
            </a:r>
          </a:p>
          <a:p>
            <a:pPr eaLnBrk="1" hangingPunct="1"/>
            <a:r>
              <a:rPr lang="en-GB" sz="1100" smtClean="0"/>
              <a:t>On wet days, the effects of wind reduction by tree shelter can increase the minimum temperature by 2 or 3°C </a:t>
            </a:r>
          </a:p>
          <a:p>
            <a:pPr eaLnBrk="1" hangingPunct="1"/>
            <a:r>
              <a:rPr lang="en-GB" sz="1100" smtClean="0"/>
              <a:t>New Zealand silvopastoral system, </a:t>
            </a:r>
            <a:r>
              <a:rPr lang="en-GB" sz="1100" i="1" smtClean="0"/>
              <a:t>Pinus radiata</a:t>
            </a:r>
            <a:r>
              <a:rPr lang="en-GB" sz="1100" smtClean="0"/>
              <a:t> trees planted at 400 stems/ha</a:t>
            </a:r>
            <a:r>
              <a:rPr lang="en-GB" sz="1100" baseline="30000" smtClean="0"/>
              <a:t>-1</a:t>
            </a:r>
            <a:r>
              <a:rPr lang="en-GB" sz="1100" smtClean="0"/>
              <a:t> reduced wind run by 78% compared to open pasture, and densities of 100 and 200 stems/ha</a:t>
            </a:r>
            <a:r>
              <a:rPr lang="en-GB" sz="1100" baseline="30000" smtClean="0"/>
              <a:t>-1</a:t>
            </a:r>
            <a:r>
              <a:rPr lang="en-GB" sz="1100" smtClean="0"/>
              <a:t> reduced wind run by 44 and 45% respectively</a:t>
            </a:r>
          </a:p>
          <a:p>
            <a:pPr eaLnBrk="1" hangingPunct="1"/>
            <a:r>
              <a:rPr lang="en-GB" sz="1100" smtClean="0"/>
              <a:t>Evaporative cooling is the primary mechanism by which cattle reduce their temperature, and this is affected by humidity, wind speed, and physiological factors such as respiration and sweat gland density. By providing shade, trees can reduce the energy needed for regulating body temperatures, and so result in higher feed conversion and weight gain. </a:t>
            </a:r>
          </a:p>
          <a:p>
            <a:pPr eaLnBrk="1" hangingPunct="1"/>
            <a:r>
              <a:rPr lang="en-GB" sz="1100" smtClean="0"/>
              <a:t>Research in southern United States found that cattle that had been provided with shade reached their target weight 20 days before those with no shade (Mitlohner, Morrow et al. 2001). Higher respiration rates and lower activity rates of those cattle without shade were thought to reduce productivity.</a:t>
            </a:r>
            <a:endParaRPr lang="en-US" sz="1100" smtClean="0"/>
          </a:p>
          <a:p>
            <a:pPr eaLnBrk="1" hangingPunct="1"/>
            <a:r>
              <a:rPr lang="en-GB" sz="1100" smtClean="0"/>
              <a:t>During cooler months, windbreaks and shelterbelts provide valuable protection from the wind for livestock, particularly for new-born lambs and freshly shorn sheep. When livestock have been protected from winter storms by windbreaks, significant savings in feed costs, survival and milk production have been reported by producers in Dakota, US </a:t>
            </a:r>
          </a:p>
          <a:p>
            <a:pPr eaLnBrk="1" hangingPunct="1"/>
            <a:r>
              <a:rPr lang="en-GB" sz="1100" smtClean="0"/>
              <a:t>Increases in percentage crude protein of silvopastoral pasture may be attributable to either a decrease in photosynthates (i.e. consequent rise in N concentration) or increased SOM mineralisation under trees providing more N for plant uptake</a:t>
            </a:r>
          </a:p>
          <a:p>
            <a:pPr eaLnBrk="1" hangingPunct="1"/>
            <a:r>
              <a:rPr lang="en-GB" sz="1100" smtClean="0"/>
              <a:t>Feed value of willow is about 65-70% organic matter digestibility (Kemp, Barry et al. 2003), which is similar to lucerne hay. Crude protein levels vary throughout the season, with highest levels in the spring (17.0% and 19.6% for willow and poplar respectively)</a:t>
            </a:r>
            <a:endParaRPr lang="en-US" sz="1100" smtClean="0"/>
          </a:p>
        </p:txBody>
      </p:sp>
      <p:sp>
        <p:nvSpPr>
          <p:cNvPr id="20484" name="Slide Number Placeholder 3"/>
          <p:cNvSpPr txBox="1">
            <a:spLocks noGrp="1"/>
          </p:cNvSpPr>
          <p:nvPr/>
        </p:nvSpPr>
        <p:spPr bwMode="auto">
          <a:xfrm>
            <a:off x="3888623" y="8720477"/>
            <a:ext cx="2972608" cy="427936"/>
          </a:xfrm>
          <a:prstGeom prst="rect">
            <a:avLst/>
          </a:prstGeom>
          <a:noFill/>
          <a:ln w="9525">
            <a:noFill/>
            <a:miter lim="800000"/>
            <a:headEnd/>
            <a:tailEnd/>
          </a:ln>
        </p:spPr>
        <p:txBody>
          <a:bodyPr lIns="92429" tIns="46214" rIns="92429" bIns="46214" anchor="b"/>
          <a:lstStyle/>
          <a:p>
            <a:pPr algn="r" defTabSz="923925"/>
            <a:fld id="{AB92300D-A6F9-4ED5-B2FE-D07AF4A39262}" type="slidenum">
              <a:rPr lang="en-GB" sz="1200">
                <a:latin typeface="Gill Sans Ultra Bold" pitchFamily="34" charset="0"/>
              </a:rPr>
              <a:pPr algn="r" defTabSz="923925"/>
              <a:t>8</a:t>
            </a:fld>
            <a:endParaRPr lang="en-GB" sz="1200">
              <a:latin typeface="Gill Sans Ultra Bold"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907704" y="2130426"/>
            <a:ext cx="6984776" cy="1470025"/>
          </a:xfrm>
        </p:spPr>
        <p:txBody>
          <a:bodyPr/>
          <a:lstStyle>
            <a:lvl1pPr algn="l">
              <a:defRPr/>
            </a:lvl1pPr>
          </a:lstStyle>
          <a:p>
            <a:r>
              <a:rPr lang="cs-CZ" smtClean="0"/>
              <a:t>Klepnutím lze upravit styl předlohy nadpisů.</a:t>
            </a:r>
            <a:endParaRPr lang="cs-CZ"/>
          </a:p>
        </p:txBody>
      </p:sp>
      <p:sp>
        <p:nvSpPr>
          <p:cNvPr id="3" name="Podnadpis 2"/>
          <p:cNvSpPr>
            <a:spLocks noGrp="1"/>
          </p:cNvSpPr>
          <p:nvPr>
            <p:ph type="subTitle" idx="1"/>
          </p:nvPr>
        </p:nvSpPr>
        <p:spPr>
          <a:xfrm>
            <a:off x="1907704" y="3886200"/>
            <a:ext cx="6984776"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CC89780D-17A0-471C-9A27-B332003CBB0D}" type="datetime1">
              <a:rPr lang="cs-CZ" smtClean="0"/>
              <a:pPr/>
              <a:t>11.07.2019</a:t>
            </a:fld>
            <a:endParaRPr lang="cs-CZ"/>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564429F6-299A-4ACD-8AE2-60489A50BE61}"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57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r>
              <a:rPr lang="cs-CZ"/>
              <a:t>Agroforestry Courses</a:t>
            </a:r>
          </a:p>
        </p:txBody>
      </p:sp>
      <p:sp>
        <p:nvSpPr>
          <p:cNvPr id="9" name="Rectangle 6"/>
          <p:cNvSpPr>
            <a:spLocks noGrp="1" noChangeArrowheads="1"/>
          </p:cNvSpPr>
          <p:nvPr>
            <p:ph type="sldNum" sz="quarter" idx="12"/>
          </p:nvPr>
        </p:nvSpPr>
        <p:spPr>
          <a:ln/>
        </p:spPr>
        <p:txBody>
          <a:bodyPr/>
          <a:lstStyle>
            <a:lvl1pPr>
              <a:defRPr/>
            </a:lvl1pPr>
          </a:lstStyle>
          <a:p>
            <a:pPr>
              <a:defRPr/>
            </a:pPr>
            <a:fld id="{0E897F01-15E7-41B9-8E72-B3B3AF7839A7}" type="slidenum">
              <a:rPr lang="cs-CZ"/>
              <a:pPr>
                <a:defRPr/>
              </a:pPr>
              <a:t>‹#›</a:t>
            </a:fld>
            <a:endParaRPr lang="cs-CZ"/>
          </a:p>
        </p:txBody>
      </p:sp>
    </p:spTree>
    <p:extLst>
      <p:ext uri="{BB962C8B-B14F-4D97-AF65-F5344CB8AC3E}">
        <p14:creationId xmlns:p14="http://schemas.microsoft.com/office/powerpoint/2010/main" val="376371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362E148-9CF5-4C7D-ACE4-5327E799ABC3}" type="datetime1">
              <a:rPr lang="cs-CZ" smtClean="0"/>
              <a:pPr/>
              <a:t>11.07.2019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4429F6-299A-4ACD-8AE2-60489A50BE61}"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1907705" y="4406901"/>
            <a:ext cx="6587009"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1907705" y="2906713"/>
            <a:ext cx="658700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324E9713-32F9-402A-9E95-3B8EB1C4DCAA}" type="datetime1">
              <a:rPr lang="cs-CZ" smtClean="0"/>
              <a:pPr/>
              <a:t>11.07.2019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4429F6-299A-4ACD-8AE2-60489A50BE61}"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835696" y="2060848"/>
            <a:ext cx="3456384" cy="4104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436096" y="2060848"/>
            <a:ext cx="3456384" cy="4104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datum 4"/>
          <p:cNvSpPr>
            <a:spLocks noGrp="1"/>
          </p:cNvSpPr>
          <p:nvPr>
            <p:ph type="dt" sz="half" idx="10"/>
          </p:nvPr>
        </p:nvSpPr>
        <p:spPr/>
        <p:txBody>
          <a:bodyPr/>
          <a:lstStyle/>
          <a:p>
            <a:fld id="{CF1E5C65-447E-4C4F-9803-614E560960B7}" type="datetime1">
              <a:rPr lang="cs-CZ" smtClean="0"/>
              <a:pPr/>
              <a:t>11.07.2019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4429F6-299A-4ACD-8AE2-60489A50BE61}"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lvl1pPr>
              <a:defRPr sz="4000"/>
            </a:lvl1pPr>
          </a:lstStyle>
          <a:p>
            <a:r>
              <a:rPr lang="cs-CZ" dirty="0" smtClean="0"/>
              <a:t>Klepnutím lze upravit styl předlohy nadpisů.</a:t>
            </a:r>
            <a:endParaRPr lang="cs-CZ" dirty="0"/>
          </a:p>
        </p:txBody>
      </p:sp>
      <p:sp>
        <p:nvSpPr>
          <p:cNvPr id="3" name="Zástupný symbol pro text 2"/>
          <p:cNvSpPr>
            <a:spLocks noGrp="1"/>
          </p:cNvSpPr>
          <p:nvPr>
            <p:ph type="body" idx="1"/>
          </p:nvPr>
        </p:nvSpPr>
        <p:spPr>
          <a:xfrm>
            <a:off x="1835696" y="2060850"/>
            <a:ext cx="3456384" cy="648071"/>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smtClean="0"/>
              <a:t>Klepnutím lze upravit styly předlohy textu.</a:t>
            </a:r>
          </a:p>
        </p:txBody>
      </p:sp>
      <p:sp>
        <p:nvSpPr>
          <p:cNvPr id="4" name="Zástupný symbol pro obsah 3"/>
          <p:cNvSpPr>
            <a:spLocks noGrp="1"/>
          </p:cNvSpPr>
          <p:nvPr>
            <p:ph sz="half" idx="2"/>
          </p:nvPr>
        </p:nvSpPr>
        <p:spPr>
          <a:xfrm>
            <a:off x="1835696" y="2708921"/>
            <a:ext cx="3456384" cy="34563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436096" y="2060848"/>
            <a:ext cx="3456384" cy="64807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smtClean="0"/>
              <a:t>Klepnutím lze upravit styly předlohy textu.</a:t>
            </a:r>
          </a:p>
        </p:txBody>
      </p:sp>
      <p:sp>
        <p:nvSpPr>
          <p:cNvPr id="6" name="Zástupný symbol pro obsah 5"/>
          <p:cNvSpPr>
            <a:spLocks noGrp="1"/>
          </p:cNvSpPr>
          <p:nvPr>
            <p:ph sz="quarter" idx="4"/>
          </p:nvPr>
        </p:nvSpPr>
        <p:spPr>
          <a:xfrm>
            <a:off x="5436096" y="2708920"/>
            <a:ext cx="3456384" cy="3456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7" name="Zástupný symbol pro datum 6"/>
          <p:cNvSpPr>
            <a:spLocks noGrp="1"/>
          </p:cNvSpPr>
          <p:nvPr>
            <p:ph type="dt" sz="half" idx="10"/>
          </p:nvPr>
        </p:nvSpPr>
        <p:spPr/>
        <p:txBody>
          <a:bodyPr/>
          <a:lstStyle/>
          <a:p>
            <a:fld id="{63732E06-C915-4DA1-BA13-7E4D7382BDE4}" type="datetime1">
              <a:rPr lang="cs-CZ" smtClean="0"/>
              <a:pPr/>
              <a:t>11.07.2019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64429F6-299A-4ACD-8AE2-60489A50BE61}"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E0C902EA-297F-4F1E-90C6-349252683E92}" type="datetime1">
              <a:rPr lang="cs-CZ" smtClean="0"/>
              <a:pPr/>
              <a:t>11.07.2019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64429F6-299A-4ACD-8AE2-60489A50BE61}"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ABD3D30-9277-49FF-B601-C5D1F5628C5C}" type="datetime1">
              <a:rPr lang="cs-CZ" smtClean="0"/>
              <a:pPr/>
              <a:t>11.07.2019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64429F6-299A-4ACD-8AE2-60489A50BE61}"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835696" y="764704"/>
            <a:ext cx="2664296" cy="108012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644008" y="764704"/>
            <a:ext cx="4248472"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1835696" y="1844824"/>
            <a:ext cx="2664296" cy="43204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661DCF4B-97AC-4EA1-8FC0-24AC450739C8}" type="datetime1">
              <a:rPr lang="cs-CZ" smtClean="0"/>
              <a:pPr/>
              <a:t>11.07.2019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4429F6-299A-4ACD-8AE2-60489A50BE61}"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907704" y="4941168"/>
            <a:ext cx="5832648" cy="504056"/>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907704" y="764706"/>
            <a:ext cx="5832648" cy="41044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907704" y="5445224"/>
            <a:ext cx="5832648" cy="7200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smtClean="0"/>
              <a:t>Klepnutím lze upravit styly předlohy textu.</a:t>
            </a:r>
          </a:p>
        </p:txBody>
      </p:sp>
      <p:sp>
        <p:nvSpPr>
          <p:cNvPr id="5" name="Zástupný symbol pro datum 4"/>
          <p:cNvSpPr>
            <a:spLocks noGrp="1"/>
          </p:cNvSpPr>
          <p:nvPr>
            <p:ph type="dt" sz="half" idx="10"/>
          </p:nvPr>
        </p:nvSpPr>
        <p:spPr/>
        <p:txBody>
          <a:bodyPr/>
          <a:lstStyle/>
          <a:p>
            <a:fld id="{F9707279-E535-4C4B-894D-E8A42065BB99}" type="datetime1">
              <a:rPr lang="cs-CZ" smtClean="0"/>
              <a:pPr/>
              <a:t>11.07.2019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4429F6-299A-4ACD-8AE2-60489A50BE61}"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Obrázek 9" descr="Cara.png"/>
          <p:cNvPicPr>
            <a:picLocks noChangeAspect="1"/>
          </p:cNvPicPr>
          <p:nvPr userDrawn="1"/>
        </p:nvPicPr>
        <p:blipFill>
          <a:blip r:embed="rId12" cstate="print"/>
          <a:stretch>
            <a:fillRect/>
          </a:stretch>
        </p:blipFill>
        <p:spPr>
          <a:xfrm>
            <a:off x="1691680" y="0"/>
            <a:ext cx="120650" cy="6858000"/>
          </a:xfrm>
          <a:prstGeom prst="rect">
            <a:avLst/>
          </a:prstGeom>
        </p:spPr>
      </p:pic>
      <p:pic>
        <p:nvPicPr>
          <p:cNvPr id="7" name="Obrázek 6" descr="Tráva.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6434138"/>
            <a:ext cx="9144000" cy="423863"/>
          </a:xfrm>
          <a:prstGeom prst="rect">
            <a:avLst/>
          </a:prstGeom>
        </p:spPr>
      </p:pic>
      <p:pic>
        <p:nvPicPr>
          <p:cNvPr id="8" name="Obrázek 7" descr="Logo.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3" y="188641"/>
            <a:ext cx="1368151" cy="1608899"/>
          </a:xfrm>
          <a:prstGeom prst="rect">
            <a:avLst/>
          </a:prstGeom>
        </p:spPr>
      </p:pic>
      <p:sp>
        <p:nvSpPr>
          <p:cNvPr id="2" name="Zástupný symbol pro nadpis 1"/>
          <p:cNvSpPr>
            <a:spLocks noGrp="1"/>
          </p:cNvSpPr>
          <p:nvPr>
            <p:ph type="title"/>
          </p:nvPr>
        </p:nvSpPr>
        <p:spPr>
          <a:xfrm>
            <a:off x="1835696" y="764704"/>
            <a:ext cx="7056784" cy="1143000"/>
          </a:xfrm>
          <a:prstGeom prst="rect">
            <a:avLst/>
          </a:prstGeom>
        </p:spPr>
        <p:txBody>
          <a:bodyPr vert="horz" lIns="91440" tIns="45720" rIns="91440" bIns="45720" rtlCol="0" anchor="ctr">
            <a:noAutofit/>
          </a:bodyPr>
          <a:lstStyle/>
          <a:p>
            <a:r>
              <a:rPr lang="cs-CZ" dirty="0" smtClean="0"/>
              <a:t>Klepnutím lze upravit styl předlohy nadpisů.</a:t>
            </a:r>
            <a:endParaRPr lang="cs-CZ" dirty="0"/>
          </a:p>
        </p:txBody>
      </p:sp>
      <p:sp>
        <p:nvSpPr>
          <p:cNvPr id="3" name="Zástupný symbol pro text 2"/>
          <p:cNvSpPr>
            <a:spLocks noGrp="1"/>
          </p:cNvSpPr>
          <p:nvPr>
            <p:ph type="body" idx="1"/>
          </p:nvPr>
        </p:nvSpPr>
        <p:spPr>
          <a:xfrm>
            <a:off x="1835696" y="2060848"/>
            <a:ext cx="7056784" cy="4104456"/>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179512" y="63093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A6E02-141F-4376-8FE6-EFA2F679D350}" type="datetime1">
              <a:rPr lang="cs-CZ" smtClean="0"/>
              <a:pPr/>
              <a:t>11.07.2019</a:t>
            </a:fld>
            <a:endParaRPr lang="cs-CZ" dirty="0"/>
          </a:p>
        </p:txBody>
      </p:sp>
      <p:sp>
        <p:nvSpPr>
          <p:cNvPr id="5" name="Zástupný symbol pro zápatí 4"/>
          <p:cNvSpPr>
            <a:spLocks noGrp="1"/>
          </p:cNvSpPr>
          <p:nvPr>
            <p:ph type="ftr" sz="quarter" idx="3"/>
          </p:nvPr>
        </p:nvSpPr>
        <p:spPr>
          <a:xfrm>
            <a:off x="2483768" y="6309320"/>
            <a:ext cx="41764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6804248"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429F6-299A-4ACD-8AE2-60489A50BE61}" type="slidenum">
              <a:rPr lang="cs-CZ" smtClean="0"/>
              <a:pPr/>
              <a:t>‹#›</a:t>
            </a:fld>
            <a:endParaRPr lang="cs-CZ"/>
          </a:p>
        </p:txBody>
      </p:sp>
      <p:pic>
        <p:nvPicPr>
          <p:cNvPr id="11" name="Obrázek 10" descr="eu_en.wmf"/>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020272" y="188640"/>
            <a:ext cx="1849120" cy="576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oleObject" Target="../embeddings/oleObject1.bin"/><Relationship Id="rId4" Type="http://schemas.openxmlformats.org/officeDocument/2006/relationships/image" Target="../media/image38.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agrolesnictvi.cz"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hyperlink" Target="http://upload.wikimedia.org/wikipedia/commons/0/00/FieldWindbreaks.JPG" TargetMode="External"/><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hyperlink" Target="https://eur-lex.europa.eu/legal-content/CS/TXT/PDF/?uri=CELEX:02013R1305-20180205&amp;qid=1544091839814&amp;from=C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0"/>
            <a:ext cx="8352928" cy="1556792"/>
          </a:xfrm>
        </p:spPr>
        <p:txBody>
          <a:bodyPr/>
          <a:lstStyle/>
          <a:p>
            <a:r>
              <a:rPr lang="cs-CZ" sz="4400" b="1" dirty="0" smtClean="0">
                <a:solidFill>
                  <a:srgbClr val="008000"/>
                </a:solidFill>
              </a:rPr>
              <a:t>Agrolesnictví </a:t>
            </a:r>
            <a:r>
              <a:rPr lang="mr-IN" sz="4400" b="1" dirty="0" smtClean="0">
                <a:solidFill>
                  <a:srgbClr val="008000"/>
                </a:solidFill>
              </a:rPr>
              <a:t>–</a:t>
            </a:r>
            <a:r>
              <a:rPr lang="cs-CZ" sz="4400" b="1" dirty="0" smtClean="0">
                <a:solidFill>
                  <a:srgbClr val="008000"/>
                </a:solidFill>
              </a:rPr>
              <a:t> novinka nebo návrat k tradicím</a:t>
            </a:r>
            <a:endParaRPr lang="cs-CZ" sz="4400" b="1" dirty="0">
              <a:solidFill>
                <a:srgbClr val="008000"/>
              </a:solidFill>
            </a:endParaRPr>
          </a:p>
        </p:txBody>
      </p:sp>
      <p:sp>
        <p:nvSpPr>
          <p:cNvPr id="3" name="Subtitle 2"/>
          <p:cNvSpPr>
            <a:spLocks noGrp="1"/>
          </p:cNvSpPr>
          <p:nvPr>
            <p:ph type="subTitle" idx="1"/>
          </p:nvPr>
        </p:nvSpPr>
        <p:spPr>
          <a:xfrm>
            <a:off x="251520" y="5301208"/>
            <a:ext cx="8352928" cy="1392560"/>
          </a:xfrm>
        </p:spPr>
        <p:txBody>
          <a:bodyPr>
            <a:normAutofit fontScale="77500" lnSpcReduction="20000"/>
          </a:bodyPr>
          <a:lstStyle/>
          <a:p>
            <a:r>
              <a:rPr lang="cs-CZ" dirty="0" smtClean="0"/>
              <a:t>Současný stav ALS v ČR a Evropě</a:t>
            </a:r>
          </a:p>
          <a:p>
            <a:r>
              <a:rPr lang="en-US" b="1" dirty="0" smtClean="0"/>
              <a:t>Jakub </a:t>
            </a:r>
            <a:r>
              <a:rPr lang="en-US" b="1" dirty="0" err="1" smtClean="0"/>
              <a:t>Hou</a:t>
            </a:r>
            <a:r>
              <a:rPr lang="cs-CZ" b="1" dirty="0" err="1" smtClean="0"/>
              <a:t>ška</a:t>
            </a:r>
            <a:endParaRPr lang="cs-CZ" b="1" dirty="0"/>
          </a:p>
          <a:p>
            <a:r>
              <a:rPr lang="cs-CZ" dirty="0" smtClean="0"/>
              <a:t>VÚKOZ, </a:t>
            </a:r>
            <a:r>
              <a:rPr lang="cs-CZ" dirty="0" err="1" smtClean="0"/>
              <a:t>v.v.i</a:t>
            </a:r>
            <a:r>
              <a:rPr lang="cs-CZ" dirty="0" smtClean="0"/>
              <a:t>.; ČZU v Praze, Český spolek pro agrolesnictví - ČSAL</a:t>
            </a:r>
            <a:endParaRPr lang="cs-CZ" dirty="0"/>
          </a:p>
        </p:txBody>
      </p:sp>
      <p:pic>
        <p:nvPicPr>
          <p:cNvPr id="4" name="Picture 3"/>
          <p:cNvPicPr>
            <a:picLocks noChangeAspect="1"/>
          </p:cNvPicPr>
          <p:nvPr/>
        </p:nvPicPr>
        <p:blipFill>
          <a:blip r:embed="rId2"/>
          <a:stretch>
            <a:fillRect/>
          </a:stretch>
        </p:blipFill>
        <p:spPr>
          <a:xfrm>
            <a:off x="2771800" y="1484784"/>
            <a:ext cx="5040560" cy="378042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988840"/>
            <a:ext cx="2267744" cy="2644068"/>
          </a:xfrm>
          <a:prstGeom prst="rect">
            <a:avLst/>
          </a:prstGeom>
        </p:spPr>
      </p:pic>
    </p:spTree>
    <p:extLst>
      <p:ext uri="{BB962C8B-B14F-4D97-AF65-F5344CB8AC3E}">
        <p14:creationId xmlns:p14="http://schemas.microsoft.com/office/powerpoint/2010/main" val="3084491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763688" y="105660"/>
            <a:ext cx="7380312" cy="1143000"/>
          </a:xfrm>
        </p:spPr>
        <p:txBody>
          <a:bodyPr/>
          <a:lstStyle/>
          <a:p>
            <a:r>
              <a:rPr lang="en-US" sz="3200" b="1" dirty="0" err="1" smtClean="0">
                <a:solidFill>
                  <a:schemeClr val="accent6">
                    <a:lumMod val="50000"/>
                  </a:schemeClr>
                </a:solidFill>
                <a:latin typeface="Calibri" pitchFamily="34" charset="0"/>
              </a:rPr>
              <a:t>Restanclier</a:t>
            </a:r>
            <a:r>
              <a:rPr lang="en-US" sz="3200" b="1" dirty="0">
                <a:solidFill>
                  <a:schemeClr val="accent6">
                    <a:lumMod val="50000"/>
                  </a:schemeClr>
                </a:solidFill>
                <a:latin typeface="Calibri" pitchFamily="34" charset="0"/>
              </a:rPr>
              <a:t>, Francie </a:t>
            </a:r>
            <a:r>
              <a:rPr lang="mr-IN" sz="3200" b="1" dirty="0">
                <a:solidFill>
                  <a:schemeClr val="accent6">
                    <a:lumMod val="50000"/>
                  </a:schemeClr>
                </a:solidFill>
                <a:latin typeface="Calibri" pitchFamily="34" charset="0"/>
              </a:rPr>
              <a:t>–</a:t>
            </a:r>
            <a:r>
              <a:rPr lang="en-US" sz="3200" b="1" dirty="0">
                <a:solidFill>
                  <a:schemeClr val="accent6">
                    <a:lumMod val="50000"/>
                  </a:schemeClr>
                </a:solidFill>
                <a:latin typeface="Calibri" pitchFamily="34" charset="0"/>
              </a:rPr>
              <a:t> </a:t>
            </a:r>
            <a:r>
              <a:rPr lang="en-US" sz="3200" b="1" dirty="0" err="1" smtClean="0">
                <a:solidFill>
                  <a:schemeClr val="accent6">
                    <a:lumMod val="50000"/>
                  </a:schemeClr>
                </a:solidFill>
                <a:latin typeface="Calibri" pitchFamily="34" charset="0"/>
              </a:rPr>
              <a:t>ořešák</a:t>
            </a:r>
            <a:r>
              <a:rPr lang="cs-CZ" sz="3200" b="1" dirty="0" smtClean="0">
                <a:solidFill>
                  <a:schemeClr val="accent6">
                    <a:lumMod val="50000"/>
                  </a:schemeClr>
                </a:solidFill>
                <a:latin typeface="Calibri" pitchFamily="34" charset="0"/>
              </a:rPr>
              <a:t> </a:t>
            </a:r>
            <a:r>
              <a:rPr lang="en-US" sz="3200" b="1" dirty="0" smtClean="0">
                <a:solidFill>
                  <a:schemeClr val="accent6">
                    <a:lumMod val="50000"/>
                  </a:schemeClr>
                </a:solidFill>
                <a:latin typeface="Calibri" pitchFamily="34" charset="0"/>
              </a:rPr>
              <a:t> </a:t>
            </a:r>
            <a:r>
              <a:rPr lang="en-US" sz="3200" b="1" dirty="0">
                <a:solidFill>
                  <a:schemeClr val="accent6">
                    <a:lumMod val="50000"/>
                  </a:schemeClr>
                </a:solidFill>
                <a:latin typeface="Calibri" pitchFamily="34" charset="0"/>
              </a:rPr>
              <a:t>a </a:t>
            </a:r>
            <a:r>
              <a:rPr lang="en-US" sz="3200" b="1" dirty="0" err="1">
                <a:solidFill>
                  <a:schemeClr val="accent6">
                    <a:lumMod val="50000"/>
                  </a:schemeClr>
                </a:solidFill>
                <a:latin typeface="Calibri" pitchFamily="34" charset="0"/>
              </a:rPr>
              <a:t>pšenice</a:t>
            </a:r>
            <a:r>
              <a:rPr lang="en-US" sz="3200" b="1" dirty="0">
                <a:solidFill>
                  <a:schemeClr val="accent6">
                    <a:lumMod val="50000"/>
                  </a:schemeClr>
                </a:solidFill>
                <a:latin typeface="Calibri" pitchFamily="34" charset="0"/>
              </a:rPr>
              <a:t> </a:t>
            </a:r>
            <a:r>
              <a:rPr lang="cs-CZ" sz="3200" b="1" dirty="0" smtClean="0">
                <a:solidFill>
                  <a:schemeClr val="accent6">
                    <a:lumMod val="50000"/>
                  </a:schemeClr>
                </a:solidFill>
                <a:latin typeface="Calibri" pitchFamily="34" charset="0"/>
              </a:rPr>
              <a:t>pšenice </a:t>
            </a:r>
            <a:r>
              <a:rPr lang="en-US" sz="3200" b="1" dirty="0" err="1" smtClean="0">
                <a:solidFill>
                  <a:schemeClr val="accent6">
                    <a:lumMod val="50000"/>
                  </a:schemeClr>
                </a:solidFill>
                <a:latin typeface="Calibri" pitchFamily="34" charset="0"/>
              </a:rPr>
              <a:t>tvrdá</a:t>
            </a:r>
            <a:endParaRPr lang="en-US" sz="3200" b="1" dirty="0">
              <a:solidFill>
                <a:schemeClr val="accent6">
                  <a:lumMod val="50000"/>
                </a:schemeClr>
              </a:solidFill>
              <a:latin typeface="Calibri" pitchFamily="34" charset="0"/>
            </a:endParaRPr>
          </a:p>
        </p:txBody>
      </p:sp>
      <p:sp>
        <p:nvSpPr>
          <p:cNvPr id="7" name="Date Placeholder 6"/>
          <p:cNvSpPr>
            <a:spLocks noGrp="1"/>
          </p:cNvSpPr>
          <p:nvPr>
            <p:ph type="dt" sz="half" idx="10"/>
          </p:nvPr>
        </p:nvSpPr>
        <p:spPr/>
        <p:txBody>
          <a:bodyPr/>
          <a:lstStyle/>
          <a:p>
            <a:pPr>
              <a:defRPr/>
            </a:pPr>
            <a:endParaRPr lang="cs-CZ"/>
          </a:p>
        </p:txBody>
      </p:sp>
      <p:sp>
        <p:nvSpPr>
          <p:cNvPr id="8" name="Slide Number Placeholder 7"/>
          <p:cNvSpPr>
            <a:spLocks noGrp="1"/>
          </p:cNvSpPr>
          <p:nvPr>
            <p:ph type="sldNum" sz="quarter" idx="12"/>
          </p:nvPr>
        </p:nvSpPr>
        <p:spPr/>
        <p:txBody>
          <a:bodyPr/>
          <a:lstStyle/>
          <a:p>
            <a:pPr>
              <a:defRPr/>
            </a:pPr>
            <a:fld id="{0E897F01-15E7-41B9-8E72-B3B3AF7839A7}" type="slidenum">
              <a:rPr lang="cs-CZ" smtClean="0"/>
              <a:pPr>
                <a:defRPr/>
              </a:pPr>
              <a:t>10</a:t>
            </a:fld>
            <a:endParaRPr lang="cs-CZ"/>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12776"/>
            <a:ext cx="9144000" cy="5010887"/>
          </a:xfrm>
          <a:prstGeom prst="rect">
            <a:avLst/>
          </a:prstGeom>
        </p:spPr>
      </p:pic>
      <p:grpSp>
        <p:nvGrpSpPr>
          <p:cNvPr id="6" name="Skupina 10"/>
          <p:cNvGrpSpPr/>
          <p:nvPr/>
        </p:nvGrpSpPr>
        <p:grpSpPr>
          <a:xfrm>
            <a:off x="323528" y="0"/>
            <a:ext cx="8712968" cy="1196752"/>
            <a:chOff x="323528" y="0"/>
            <a:chExt cx="8712968" cy="1196752"/>
          </a:xfrm>
        </p:grpSpPr>
        <p:sp>
          <p:nvSpPr>
            <p:cNvPr id="11" name="Obdélník 4"/>
            <p:cNvSpPr/>
            <p:nvPr/>
          </p:nvSpPr>
          <p:spPr>
            <a:xfrm>
              <a:off x="6660232" y="11663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0"/>
              <a:ext cx="1196752" cy="1196752"/>
            </a:xfrm>
            <a:prstGeom prst="rect">
              <a:avLst/>
            </a:prstGeom>
          </p:spPr>
        </p:pic>
      </p:grpSp>
    </p:spTree>
    <p:extLst>
      <p:ext uri="{BB962C8B-B14F-4D97-AF65-F5344CB8AC3E}">
        <p14:creationId xmlns:p14="http://schemas.microsoft.com/office/powerpoint/2010/main" val="467027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p:cNvPicPr>
            <a:picLocks noChangeAspect="1" noChangeArrowheads="1"/>
          </p:cNvPicPr>
          <p:nvPr/>
        </p:nvPicPr>
        <p:blipFill>
          <a:blip r:embed="rId2"/>
          <a:srcRect/>
          <a:stretch>
            <a:fillRect/>
          </a:stretch>
        </p:blipFill>
        <p:spPr bwMode="auto">
          <a:xfrm>
            <a:off x="0" y="-7938"/>
            <a:ext cx="9144000" cy="6873876"/>
          </a:xfrm>
          <a:prstGeom prst="rect">
            <a:avLst/>
          </a:prstGeom>
          <a:noFill/>
          <a:ln w="9525">
            <a:noFill/>
            <a:miter lim="800000"/>
            <a:headEnd/>
            <a:tailEnd/>
          </a:ln>
        </p:spPr>
      </p:pic>
      <p:pic>
        <p:nvPicPr>
          <p:cNvPr id="34818"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3068638"/>
            <a:ext cx="5291138" cy="3609975"/>
          </a:xfrm>
          <a:prstGeom prst="rect">
            <a:avLst/>
          </a:prstGeom>
          <a:noFill/>
          <a:ln w="9525">
            <a:noFill/>
            <a:miter lim="800000"/>
            <a:headEnd/>
            <a:tailEnd/>
          </a:ln>
        </p:spPr>
      </p:pic>
    </p:spTree>
    <p:extLst>
      <p:ext uri="{BB962C8B-B14F-4D97-AF65-F5344CB8AC3E}">
        <p14:creationId xmlns:p14="http://schemas.microsoft.com/office/powerpoint/2010/main" val="697099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C6A85EC9-5DEB-4CD8-A678-3DA1F618AA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68866" cy="62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594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16" y="188640"/>
            <a:ext cx="9144000" cy="5135217"/>
          </a:xfrm>
          <a:prstGeom prst="rect">
            <a:avLst/>
          </a:prstGeom>
        </p:spPr>
      </p:pic>
      <p:sp>
        <p:nvSpPr>
          <p:cNvPr id="3" name="Rectangle 2"/>
          <p:cNvSpPr/>
          <p:nvPr/>
        </p:nvSpPr>
        <p:spPr>
          <a:xfrm>
            <a:off x="227642" y="5471302"/>
            <a:ext cx="8735704" cy="646331"/>
          </a:xfrm>
          <a:prstGeom prst="rect">
            <a:avLst/>
          </a:prstGeom>
        </p:spPr>
        <p:txBody>
          <a:bodyPr wrap="square">
            <a:spAutoFit/>
          </a:bodyPr>
          <a:lstStyle/>
          <a:p>
            <a:r>
              <a:rPr lang="en-US" dirty="0" err="1" smtClean="0">
                <a:solidFill>
                  <a:srgbClr val="000000"/>
                </a:solidFill>
              </a:rPr>
              <a:t>Alejový</a:t>
            </a:r>
            <a:r>
              <a:rPr lang="en-US" dirty="0" smtClean="0">
                <a:solidFill>
                  <a:srgbClr val="000000"/>
                </a:solidFill>
              </a:rPr>
              <a:t> </a:t>
            </a:r>
            <a:r>
              <a:rPr lang="en-US" dirty="0" err="1" smtClean="0">
                <a:solidFill>
                  <a:srgbClr val="000000"/>
                </a:solidFill>
              </a:rPr>
              <a:t>systém</a:t>
            </a:r>
            <a:r>
              <a:rPr lang="en-US" dirty="0" smtClean="0">
                <a:solidFill>
                  <a:srgbClr val="000000"/>
                </a:solidFill>
              </a:rPr>
              <a:t> s RRD </a:t>
            </a:r>
            <a:r>
              <a:rPr lang="en-US" dirty="0" err="1" smtClean="0">
                <a:solidFill>
                  <a:srgbClr val="000000"/>
                </a:solidFill>
              </a:rPr>
              <a:t>topol</a:t>
            </a:r>
            <a:r>
              <a:rPr lang="en-US" dirty="0" smtClean="0">
                <a:solidFill>
                  <a:srgbClr val="000000"/>
                </a:solidFill>
              </a:rPr>
              <a:t> </a:t>
            </a:r>
            <a:r>
              <a:rPr lang="en-US" dirty="0">
                <a:solidFill>
                  <a:srgbClr val="000000"/>
                </a:solidFill>
              </a:rPr>
              <a:t>(</a:t>
            </a:r>
            <a:r>
              <a:rPr lang="en-US" i="1" dirty="0" err="1">
                <a:solidFill>
                  <a:srgbClr val="000000"/>
                </a:solidFill>
              </a:rPr>
              <a:t>Populus</a:t>
            </a:r>
            <a:r>
              <a:rPr lang="en-US" i="1" dirty="0">
                <a:solidFill>
                  <a:srgbClr val="000000"/>
                </a:solidFill>
              </a:rPr>
              <a:t> </a:t>
            </a:r>
            <a:r>
              <a:rPr lang="en-US" dirty="0">
                <a:solidFill>
                  <a:srgbClr val="000000"/>
                </a:solidFill>
              </a:rPr>
              <a:t>spp.), </a:t>
            </a:r>
            <a:r>
              <a:rPr lang="en-US" dirty="0" err="1" smtClean="0">
                <a:solidFill>
                  <a:srgbClr val="000000"/>
                </a:solidFill>
              </a:rPr>
              <a:t>akát</a:t>
            </a:r>
            <a:r>
              <a:rPr lang="en-US" dirty="0" smtClean="0">
                <a:solidFill>
                  <a:srgbClr val="000000"/>
                </a:solidFill>
              </a:rPr>
              <a:t> (</a:t>
            </a:r>
            <a:r>
              <a:rPr lang="en-US" i="1" dirty="0" err="1">
                <a:solidFill>
                  <a:srgbClr val="000000"/>
                </a:solidFill>
              </a:rPr>
              <a:t>Robinia</a:t>
            </a:r>
            <a:r>
              <a:rPr lang="en-US" i="1" dirty="0">
                <a:solidFill>
                  <a:srgbClr val="000000"/>
                </a:solidFill>
              </a:rPr>
              <a:t> </a:t>
            </a:r>
            <a:r>
              <a:rPr lang="en-US" i="1" dirty="0" err="1">
                <a:solidFill>
                  <a:srgbClr val="000000"/>
                </a:solidFill>
              </a:rPr>
              <a:t>pseudoacacia</a:t>
            </a:r>
            <a:r>
              <a:rPr lang="en-US" dirty="0">
                <a:solidFill>
                  <a:srgbClr val="000000"/>
                </a:solidFill>
              </a:rPr>
              <a:t>) </a:t>
            </a:r>
            <a:r>
              <a:rPr lang="en-US" dirty="0" smtClean="0">
                <a:solidFill>
                  <a:srgbClr val="000000"/>
                </a:solidFill>
              </a:rPr>
              <a:t>a </a:t>
            </a:r>
            <a:r>
              <a:rPr lang="en-US" dirty="0" err="1" smtClean="0">
                <a:solidFill>
                  <a:srgbClr val="000000"/>
                </a:solidFill>
              </a:rPr>
              <a:t>ozimá</a:t>
            </a:r>
            <a:r>
              <a:rPr lang="en-US" dirty="0" smtClean="0">
                <a:solidFill>
                  <a:srgbClr val="000000"/>
                </a:solidFill>
              </a:rPr>
              <a:t> </a:t>
            </a:r>
            <a:r>
              <a:rPr lang="en-US" dirty="0" err="1" smtClean="0">
                <a:solidFill>
                  <a:srgbClr val="000000"/>
                </a:solidFill>
              </a:rPr>
              <a:t>pšenice</a:t>
            </a:r>
            <a:r>
              <a:rPr lang="en-US" dirty="0" smtClean="0">
                <a:solidFill>
                  <a:srgbClr val="000000"/>
                </a:solidFill>
              </a:rPr>
              <a:t>, SV </a:t>
            </a:r>
            <a:r>
              <a:rPr lang="en-US" dirty="0" err="1" smtClean="0">
                <a:solidFill>
                  <a:srgbClr val="000000"/>
                </a:solidFill>
              </a:rPr>
              <a:t>Německo</a:t>
            </a:r>
            <a:r>
              <a:rPr lang="en-US" dirty="0" smtClean="0">
                <a:solidFill>
                  <a:srgbClr val="000000"/>
                </a:solidFill>
              </a:rPr>
              <a:t>, Cottbus. </a:t>
            </a:r>
            <a:r>
              <a:rPr lang="en-US" dirty="0">
                <a:solidFill>
                  <a:srgbClr val="000000"/>
                </a:solidFill>
              </a:rPr>
              <a:t>Photo by Dirk </a:t>
            </a:r>
            <a:r>
              <a:rPr lang="en-US" dirty="0" err="1">
                <a:solidFill>
                  <a:srgbClr val="000000"/>
                </a:solidFill>
              </a:rPr>
              <a:t>Freese</a:t>
            </a:r>
            <a:r>
              <a:rPr lang="en-US" dirty="0">
                <a:solidFill>
                  <a:srgbClr val="000000"/>
                </a:solidFill>
              </a:rPr>
              <a:t>. </a:t>
            </a:r>
          </a:p>
        </p:txBody>
      </p:sp>
    </p:spTree>
    <p:extLst>
      <p:ext uri="{BB962C8B-B14F-4D97-AF65-F5344CB8AC3E}">
        <p14:creationId xmlns:p14="http://schemas.microsoft.com/office/powerpoint/2010/main" val="16042830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BD3D30-9277-49FF-B601-C5D1F5628C5C}" type="datetime1">
              <a:rPr lang="cs-CZ" smtClean="0"/>
              <a:pPr/>
              <a:t>11.07.2019</a:t>
            </a:fld>
            <a:endParaRPr lang="cs-CZ"/>
          </a:p>
        </p:txBody>
      </p:sp>
      <p:sp>
        <p:nvSpPr>
          <p:cNvPr id="3" name="Slide Number Placeholder 2"/>
          <p:cNvSpPr>
            <a:spLocks noGrp="1"/>
          </p:cNvSpPr>
          <p:nvPr>
            <p:ph type="sldNum" sz="quarter" idx="12"/>
          </p:nvPr>
        </p:nvSpPr>
        <p:spPr/>
        <p:txBody>
          <a:bodyPr/>
          <a:lstStyle/>
          <a:p>
            <a:fld id="{564429F6-299A-4ACD-8AE2-60489A50BE61}" type="slidenum">
              <a:rPr lang="cs-CZ" smtClean="0"/>
              <a:pPr/>
              <a:t>14</a:t>
            </a:fld>
            <a:endParaRPr lang="cs-CZ"/>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5988" y="3356992"/>
            <a:ext cx="4668011" cy="350100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74994"/>
            <a:ext cx="4644008" cy="348300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7181"/>
            <a:ext cx="3003798" cy="4005064"/>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7824" y="-13072"/>
            <a:ext cx="3080060" cy="4106747"/>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4168" y="-25401"/>
            <a:ext cx="3094525" cy="4126034"/>
          </a:xfrm>
          <a:prstGeom prst="rect">
            <a:avLst/>
          </a:prstGeom>
        </p:spPr>
      </p:pic>
      <p:sp>
        <p:nvSpPr>
          <p:cNvPr id="9" name="Title 9"/>
          <p:cNvSpPr txBox="1">
            <a:spLocks/>
          </p:cNvSpPr>
          <p:nvPr/>
        </p:nvSpPr>
        <p:spPr>
          <a:xfrm>
            <a:off x="-13816" y="4005064"/>
            <a:ext cx="4427984" cy="720080"/>
          </a:xfrm>
          <a:prstGeom prst="rect">
            <a:avLst/>
          </a:prstGeom>
        </p:spPr>
        <p:txBody>
          <a:bodyPr/>
          <a:lstStyle>
            <a:lvl1pPr algn="l" defTabSz="914400" rtl="0" eaLnBrk="1" latinLnBrk="0" hangingPunct="1">
              <a:spcBef>
                <a:spcPct val="0"/>
              </a:spcBef>
              <a:buNone/>
              <a:defRPr sz="4000" kern="1200">
                <a:solidFill>
                  <a:schemeClr val="tx1"/>
                </a:solidFill>
                <a:latin typeface="+mj-lt"/>
                <a:ea typeface="+mj-ea"/>
                <a:cs typeface="+mj-cs"/>
              </a:defRPr>
            </a:lvl1pPr>
          </a:lstStyle>
          <a:p>
            <a:r>
              <a:rPr lang="cs-CZ" sz="3200" b="1" dirty="0" smtClean="0">
                <a:solidFill>
                  <a:schemeClr val="accent6">
                    <a:lumMod val="50000"/>
                  </a:schemeClr>
                </a:solidFill>
                <a:latin typeface="Calibri" pitchFamily="34" charset="0"/>
              </a:rPr>
              <a:t>Farma Miller - Úholičky</a:t>
            </a:r>
            <a:endParaRPr lang="en-US" sz="3200" b="1" dirty="0">
              <a:solidFill>
                <a:schemeClr val="accent6">
                  <a:lumMod val="50000"/>
                </a:schemeClr>
              </a:solidFill>
              <a:latin typeface="Calibri" pitchFamily="34" charset="0"/>
            </a:endParaRPr>
          </a:p>
        </p:txBody>
      </p:sp>
    </p:spTree>
    <p:extLst>
      <p:ext uri="{BB962C8B-B14F-4D97-AF65-F5344CB8AC3E}">
        <p14:creationId xmlns:p14="http://schemas.microsoft.com/office/powerpoint/2010/main" val="103403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0"/>
            <a:ext cx="5040560" cy="1143000"/>
          </a:xfrm>
        </p:spPr>
        <p:txBody>
          <a:bodyPr/>
          <a:lstStyle/>
          <a:p>
            <a:r>
              <a:rPr lang="cs-CZ" sz="3600" b="1" dirty="0" smtClean="0">
                <a:solidFill>
                  <a:srgbClr val="006600"/>
                </a:solidFill>
                <a:latin typeface="Calibri" pitchFamily="34" charset="0"/>
              </a:rPr>
              <a:t>Rozsah ALS v EU</a:t>
            </a:r>
            <a:endParaRPr lang="cs-CZ" sz="3600" b="1" dirty="0">
              <a:solidFill>
                <a:srgbClr val="006600"/>
              </a:solidFill>
              <a:latin typeface="Calibri" pitchFamily="34" charset="0"/>
            </a:endParaRPr>
          </a:p>
        </p:txBody>
      </p:sp>
      <p:sp>
        <p:nvSpPr>
          <p:cNvPr id="3" name="Content Placeholder 2"/>
          <p:cNvSpPr>
            <a:spLocks noGrp="1"/>
          </p:cNvSpPr>
          <p:nvPr>
            <p:ph idx="1"/>
          </p:nvPr>
        </p:nvSpPr>
        <p:spPr>
          <a:xfrm>
            <a:off x="1835696" y="1124744"/>
            <a:ext cx="7056784" cy="5040560"/>
          </a:xfrm>
        </p:spPr>
        <p:txBody>
          <a:bodyPr>
            <a:normAutofit fontScale="92500" lnSpcReduction="10000"/>
          </a:bodyPr>
          <a:lstStyle/>
          <a:p>
            <a:r>
              <a:rPr lang="cs-CZ" b="1" dirty="0" smtClean="0"/>
              <a:t>EU 27 – 15,4 mil. ha </a:t>
            </a:r>
            <a:r>
              <a:rPr lang="cs-CZ" dirty="0" smtClean="0"/>
              <a:t>(3,6% rozlohy a 8,8% zemědělské půdy)</a:t>
            </a:r>
          </a:p>
          <a:p>
            <a:pPr lvl="1"/>
            <a:r>
              <a:rPr lang="cs-CZ" dirty="0" smtClean="0"/>
              <a:t>ALS s živočišnou produkcí (15,1m ha)</a:t>
            </a:r>
          </a:p>
          <a:p>
            <a:pPr lvl="1"/>
            <a:r>
              <a:rPr lang="cs-CZ" dirty="0" smtClean="0"/>
              <a:t>ALS s cennými dřevinami (1,1m ha)</a:t>
            </a:r>
          </a:p>
          <a:p>
            <a:pPr lvl="1"/>
            <a:r>
              <a:rPr lang="cs-CZ" dirty="0" smtClean="0"/>
              <a:t>ALS na orné půdě (0,3m ha)</a:t>
            </a:r>
          </a:p>
          <a:p>
            <a:r>
              <a:rPr lang="cs-CZ" b="1" dirty="0" smtClean="0"/>
              <a:t>Španělsko (5,6m ha)</a:t>
            </a:r>
            <a:r>
              <a:rPr lang="cs-CZ" dirty="0" smtClean="0"/>
              <a:t>, Francie (1,6m ha), Řecko (1,6m ha), Itálie, Portugalsko, Rumunsko, Bulharsko</a:t>
            </a:r>
          </a:p>
          <a:p>
            <a:r>
              <a:rPr lang="cs-CZ" b="1" dirty="0" smtClean="0"/>
              <a:t>% zem. půdy </a:t>
            </a:r>
            <a:r>
              <a:rPr lang="cs-CZ" dirty="0" smtClean="0"/>
              <a:t>– Kypr (40%), Portugalsko (32%), Řecko (31%)</a:t>
            </a:r>
          </a:p>
          <a:p>
            <a:r>
              <a:rPr lang="cs-CZ" dirty="0" smtClean="0"/>
              <a:t>Polsko, Německo a ČR </a:t>
            </a:r>
            <a:r>
              <a:rPr lang="mr-IN" dirty="0" smtClean="0"/>
              <a:t>–</a:t>
            </a:r>
            <a:r>
              <a:rPr lang="cs-CZ" dirty="0" smtClean="0"/>
              <a:t> 1-2%</a:t>
            </a:r>
            <a:endParaRPr lang="cs-CZ" dirty="0"/>
          </a:p>
        </p:txBody>
      </p:sp>
      <p:sp>
        <p:nvSpPr>
          <p:cNvPr id="4" name="Date Placeholder 3"/>
          <p:cNvSpPr>
            <a:spLocks noGrp="1"/>
          </p:cNvSpPr>
          <p:nvPr>
            <p:ph type="dt" sz="half" idx="10"/>
          </p:nvPr>
        </p:nvSpPr>
        <p:spPr/>
        <p:txBody>
          <a:bodyPr/>
          <a:lstStyle/>
          <a:p>
            <a:fld id="{0362E148-9CF5-4C7D-ACE4-5327E799ABC3}" type="datetime1">
              <a:rPr lang="cs-CZ" smtClean="0"/>
              <a:pPr/>
              <a:t>11.07.2019</a:t>
            </a:fld>
            <a:endParaRPr lang="cs-CZ"/>
          </a:p>
        </p:txBody>
      </p:sp>
      <p:sp>
        <p:nvSpPr>
          <p:cNvPr id="5" name="Slide Number Placeholder 4"/>
          <p:cNvSpPr>
            <a:spLocks noGrp="1"/>
          </p:cNvSpPr>
          <p:nvPr>
            <p:ph type="sldNum" sz="quarter" idx="12"/>
          </p:nvPr>
        </p:nvSpPr>
        <p:spPr/>
        <p:txBody>
          <a:bodyPr/>
          <a:lstStyle/>
          <a:p>
            <a:fld id="{564429F6-299A-4ACD-8AE2-60489A50BE61}" type="slidenum">
              <a:rPr lang="cs-CZ" smtClean="0"/>
              <a:pPr/>
              <a:t>15</a:t>
            </a:fld>
            <a:endParaRPr lang="cs-CZ"/>
          </a:p>
        </p:txBody>
      </p:sp>
      <p:sp>
        <p:nvSpPr>
          <p:cNvPr id="6" name="TextBox 5"/>
          <p:cNvSpPr txBox="1"/>
          <p:nvPr/>
        </p:nvSpPr>
        <p:spPr>
          <a:xfrm>
            <a:off x="1835696" y="6093296"/>
            <a:ext cx="7308304" cy="646331"/>
          </a:xfrm>
          <a:prstGeom prst="rect">
            <a:avLst/>
          </a:prstGeom>
          <a:noFill/>
        </p:spPr>
        <p:txBody>
          <a:bodyPr wrap="square" rtlCol="0">
            <a:spAutoFit/>
          </a:bodyPr>
          <a:lstStyle/>
          <a:p>
            <a:r>
              <a:rPr lang="en-US" dirty="0" smtClean="0"/>
              <a:t>Den Herder et al. 2017. Current extent and </a:t>
            </a:r>
            <a:r>
              <a:rPr lang="en-US" dirty="0" err="1" smtClean="0"/>
              <a:t>stratificacion</a:t>
            </a:r>
            <a:r>
              <a:rPr lang="en-US" dirty="0" smtClean="0"/>
              <a:t> of agroforestry in European Union. </a:t>
            </a:r>
            <a:r>
              <a:rPr lang="en-US" dirty="0" err="1" smtClean="0"/>
              <a:t>Agric</a:t>
            </a:r>
            <a:r>
              <a:rPr lang="en-US" dirty="0" smtClean="0"/>
              <a:t> </a:t>
            </a:r>
            <a:r>
              <a:rPr lang="en-US" dirty="0" err="1" smtClean="0"/>
              <a:t>Ecosyst</a:t>
            </a:r>
            <a:r>
              <a:rPr lang="en-US" dirty="0" smtClean="0"/>
              <a:t> Environ 241:121-132</a:t>
            </a:r>
            <a:endParaRPr lang="en-US" dirty="0"/>
          </a:p>
        </p:txBody>
      </p:sp>
      <p:grpSp>
        <p:nvGrpSpPr>
          <p:cNvPr id="7" name="Skupina 10"/>
          <p:cNvGrpSpPr/>
          <p:nvPr/>
        </p:nvGrpSpPr>
        <p:grpSpPr>
          <a:xfrm>
            <a:off x="102567" y="0"/>
            <a:ext cx="8933929" cy="2132856"/>
            <a:chOff x="102567" y="0"/>
            <a:chExt cx="8933929" cy="2132856"/>
          </a:xfrm>
        </p:grpSpPr>
        <p:sp>
          <p:nvSpPr>
            <p:cNvPr id="8" name="Obdélník 4"/>
            <p:cNvSpPr/>
            <p:nvPr/>
          </p:nvSpPr>
          <p:spPr>
            <a:xfrm>
              <a:off x="6660232" y="11663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0"/>
              <a:ext cx="1196752" cy="1196752"/>
            </a:xfrm>
            <a:prstGeom prst="rect">
              <a:avLst/>
            </a:prstGeom>
          </p:spPr>
        </p:pic>
        <p:pic>
          <p:nvPicPr>
            <p:cNvPr id="11" name="Obráze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67" y="1081188"/>
              <a:ext cx="1577503" cy="1051668"/>
            </a:xfrm>
            <a:prstGeom prst="rect">
              <a:avLst/>
            </a:prstGeom>
          </p:spPr>
        </p:pic>
      </p:grpSp>
    </p:spTree>
    <p:extLst>
      <p:ext uri="{BB962C8B-B14F-4D97-AF65-F5344CB8AC3E}">
        <p14:creationId xmlns:p14="http://schemas.microsoft.com/office/powerpoint/2010/main" val="3335225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BD3D30-9277-49FF-B601-C5D1F5628C5C}" type="datetime1">
              <a:rPr lang="cs-CZ" smtClean="0"/>
              <a:pPr/>
              <a:t>11.07.2019</a:t>
            </a:fld>
            <a:endParaRPr lang="cs-CZ"/>
          </a:p>
        </p:txBody>
      </p:sp>
      <p:sp>
        <p:nvSpPr>
          <p:cNvPr id="3" name="Slide Number Placeholder 2"/>
          <p:cNvSpPr>
            <a:spLocks noGrp="1"/>
          </p:cNvSpPr>
          <p:nvPr>
            <p:ph type="sldNum" sz="quarter" idx="12"/>
          </p:nvPr>
        </p:nvSpPr>
        <p:spPr/>
        <p:txBody>
          <a:bodyPr/>
          <a:lstStyle/>
          <a:p>
            <a:fld id="{564429F6-299A-4ACD-8AE2-60489A50BE61}" type="slidenum">
              <a:rPr lang="cs-CZ" smtClean="0"/>
              <a:pPr/>
              <a:t>16</a:t>
            </a:fld>
            <a:endParaRPr lang="cs-CZ"/>
          </a:p>
        </p:txBody>
      </p:sp>
      <p:pic>
        <p:nvPicPr>
          <p:cNvPr id="9" name="Picture 8"/>
          <p:cNvPicPr>
            <a:picLocks noChangeAspect="1"/>
          </p:cNvPicPr>
          <p:nvPr/>
        </p:nvPicPr>
        <p:blipFill>
          <a:blip r:embed="rId2"/>
          <a:stretch>
            <a:fillRect/>
          </a:stretch>
        </p:blipFill>
        <p:spPr>
          <a:xfrm>
            <a:off x="0" y="136945"/>
            <a:ext cx="9144000" cy="5956351"/>
          </a:xfrm>
          <a:prstGeom prst="rect">
            <a:avLst/>
          </a:prstGeom>
        </p:spPr>
      </p:pic>
      <p:sp>
        <p:nvSpPr>
          <p:cNvPr id="5" name="Rectangle 4"/>
          <p:cNvSpPr/>
          <p:nvPr/>
        </p:nvSpPr>
        <p:spPr>
          <a:xfrm>
            <a:off x="107504" y="1772816"/>
            <a:ext cx="8317432"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Rectangle 5"/>
          <p:cNvSpPr/>
          <p:nvPr/>
        </p:nvSpPr>
        <p:spPr>
          <a:xfrm>
            <a:off x="107504" y="5445224"/>
            <a:ext cx="8317432"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64336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BD3D30-9277-49FF-B601-C5D1F5628C5C}" type="datetime1">
              <a:rPr lang="cs-CZ" smtClean="0"/>
              <a:pPr/>
              <a:t>11.07.2019</a:t>
            </a:fld>
            <a:endParaRPr lang="cs-CZ"/>
          </a:p>
        </p:txBody>
      </p:sp>
      <p:sp>
        <p:nvSpPr>
          <p:cNvPr id="3" name="Slide Number Placeholder 2"/>
          <p:cNvSpPr>
            <a:spLocks noGrp="1"/>
          </p:cNvSpPr>
          <p:nvPr>
            <p:ph type="sldNum" sz="quarter" idx="12"/>
          </p:nvPr>
        </p:nvSpPr>
        <p:spPr/>
        <p:txBody>
          <a:bodyPr/>
          <a:lstStyle/>
          <a:p>
            <a:fld id="{564429F6-299A-4ACD-8AE2-60489A50BE61}" type="slidenum">
              <a:rPr lang="cs-CZ" smtClean="0"/>
              <a:pPr/>
              <a:t>17</a:t>
            </a:fld>
            <a:endParaRPr lang="cs-CZ"/>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23728" y="-10846"/>
            <a:ext cx="6443325" cy="6556819"/>
          </a:xfrm>
          <a:prstGeom prst="rect">
            <a:avLst/>
          </a:prstGeom>
        </p:spPr>
      </p:pic>
      <p:grpSp>
        <p:nvGrpSpPr>
          <p:cNvPr id="5" name="Skupina 10"/>
          <p:cNvGrpSpPr/>
          <p:nvPr/>
        </p:nvGrpSpPr>
        <p:grpSpPr>
          <a:xfrm>
            <a:off x="102567" y="72008"/>
            <a:ext cx="8933929" cy="2132856"/>
            <a:chOff x="102567" y="0"/>
            <a:chExt cx="8933929" cy="2132856"/>
          </a:xfrm>
        </p:grpSpPr>
        <p:sp>
          <p:nvSpPr>
            <p:cNvPr id="6" name="Obdélník 4"/>
            <p:cNvSpPr/>
            <p:nvPr/>
          </p:nvSpPr>
          <p:spPr>
            <a:xfrm>
              <a:off x="6660232" y="11663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0"/>
              <a:ext cx="1196752" cy="1196752"/>
            </a:xfrm>
            <a:prstGeom prst="rect">
              <a:avLst/>
            </a:prstGeom>
          </p:spPr>
        </p:pic>
        <p:pic>
          <p:nvPicPr>
            <p:cNvPr id="9" name="Obráze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567" y="1081188"/>
              <a:ext cx="1577503" cy="1051668"/>
            </a:xfrm>
            <a:prstGeom prst="rect">
              <a:avLst/>
            </a:prstGeom>
          </p:spPr>
        </p:pic>
      </p:grpSp>
    </p:spTree>
    <p:extLst>
      <p:ext uri="{BB962C8B-B14F-4D97-AF65-F5344CB8AC3E}">
        <p14:creationId xmlns:p14="http://schemas.microsoft.com/office/powerpoint/2010/main" val="4090994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07703" y="179104"/>
            <a:ext cx="6738153" cy="503284"/>
          </a:xfrm>
        </p:spPr>
        <p:txBody>
          <a:bodyPr/>
          <a:lstStyle/>
          <a:p>
            <a:r>
              <a:rPr lang="cs-CZ" sz="3600" b="1" noProof="0" smtClean="0">
                <a:solidFill>
                  <a:srgbClr val="006600"/>
                </a:solidFill>
                <a:latin typeface="Calibri" pitchFamily="34" charset="0"/>
              </a:rPr>
              <a:t>Evropská legislativa CAP</a:t>
            </a:r>
          </a:p>
        </p:txBody>
      </p:sp>
      <p:sp>
        <p:nvSpPr>
          <p:cNvPr id="3" name="Zástupný symbol pro obsah 2"/>
          <p:cNvSpPr>
            <a:spLocks noGrp="1"/>
          </p:cNvSpPr>
          <p:nvPr>
            <p:ph idx="1"/>
          </p:nvPr>
        </p:nvSpPr>
        <p:spPr>
          <a:xfrm>
            <a:off x="1691680" y="836712"/>
            <a:ext cx="7452320" cy="4680520"/>
          </a:xfrm>
        </p:spPr>
        <p:txBody>
          <a:bodyPr>
            <a:normAutofit lnSpcReduction="10000"/>
          </a:bodyPr>
          <a:lstStyle/>
          <a:p>
            <a:pPr eaLnBrk="1" hangingPunct="1">
              <a:lnSpc>
                <a:spcPct val="90000"/>
              </a:lnSpc>
              <a:buFont typeface="Wingdings" pitchFamily="2" charset="2"/>
              <a:buChar char="§"/>
            </a:pPr>
            <a:r>
              <a:rPr lang="cs-CZ" sz="2800" noProof="0" dirty="0" smtClean="0">
                <a:latin typeface="Calibri" pitchFamily="34" charset="0"/>
              </a:rPr>
              <a:t>Zavedení agrolesnictví nařízení EU 1305/2013</a:t>
            </a:r>
          </a:p>
          <a:p>
            <a:pPr lvl="1">
              <a:lnSpc>
                <a:spcPct val="90000"/>
              </a:lnSpc>
              <a:buFont typeface="Wingdings" pitchFamily="2" charset="2"/>
              <a:buChar char="§"/>
            </a:pPr>
            <a:r>
              <a:rPr lang="cs-CZ" sz="2400" b="1" i="1" noProof="0" dirty="0" smtClean="0">
                <a:solidFill>
                  <a:schemeClr val="accent6">
                    <a:lumMod val="75000"/>
                  </a:schemeClr>
                </a:solidFill>
                <a:latin typeface="Calibri" pitchFamily="34" charset="0"/>
              </a:rPr>
              <a:t>Agrolesnictví jsou systémy </a:t>
            </a:r>
            <a:r>
              <a:rPr lang="cs-CZ" sz="2400" b="1" i="1" noProof="0" dirty="0">
                <a:solidFill>
                  <a:schemeClr val="accent6">
                    <a:lumMod val="75000"/>
                  </a:schemeClr>
                </a:solidFill>
                <a:latin typeface="Calibri" pitchFamily="34" charset="0"/>
              </a:rPr>
              <a:t>využívání půdy, v nichž se pěstují stromy v kombinaci se zemědělstvím na stejné půdě .  </a:t>
            </a:r>
          </a:p>
          <a:p>
            <a:pPr>
              <a:lnSpc>
                <a:spcPct val="90000"/>
              </a:lnSpc>
              <a:buFont typeface="Wingdings" pitchFamily="2" charset="2"/>
              <a:buChar char="§"/>
            </a:pPr>
            <a:r>
              <a:rPr lang="cs-CZ" sz="2800" b="1" noProof="0" dirty="0" smtClean="0">
                <a:solidFill>
                  <a:srgbClr val="000000"/>
                </a:solidFill>
                <a:latin typeface="Calibri" pitchFamily="34" charset="0"/>
              </a:rPr>
              <a:t>Finanční podpora </a:t>
            </a:r>
            <a:r>
              <a:rPr lang="cs-CZ" sz="2800" b="1" noProof="0" dirty="0">
                <a:solidFill>
                  <a:srgbClr val="000000"/>
                </a:solidFill>
                <a:latin typeface="Calibri" pitchFamily="34" charset="0"/>
              </a:rPr>
              <a:t>pod dobu pěti let </a:t>
            </a:r>
            <a:r>
              <a:rPr lang="cs-CZ" sz="2800" noProof="0" dirty="0">
                <a:solidFill>
                  <a:srgbClr val="000000"/>
                </a:solidFill>
                <a:latin typeface="Calibri" pitchFamily="34" charset="0"/>
              </a:rPr>
              <a:t>po založení ALS (</a:t>
            </a:r>
            <a:r>
              <a:rPr lang="cs-CZ" sz="2800" b="1" noProof="0" dirty="0">
                <a:solidFill>
                  <a:srgbClr val="000000"/>
                </a:solidFill>
                <a:latin typeface="Calibri" pitchFamily="34" charset="0"/>
              </a:rPr>
              <a:t>80% přímých nákladů</a:t>
            </a:r>
            <a:r>
              <a:rPr lang="cs-CZ" sz="2800" noProof="0" dirty="0" smtClean="0">
                <a:solidFill>
                  <a:srgbClr val="000000"/>
                </a:solidFill>
                <a:latin typeface="Calibri" pitchFamily="34" charset="0"/>
              </a:rPr>
              <a:t>) z PRV (II. Pilíř) </a:t>
            </a:r>
            <a:r>
              <a:rPr lang="cs-CZ" sz="2800" noProof="0" dirty="0" err="1"/>
              <a:t>podopatření</a:t>
            </a:r>
            <a:r>
              <a:rPr lang="cs-CZ" sz="2800" noProof="0" dirty="0"/>
              <a:t> 8.2. </a:t>
            </a:r>
            <a:endParaRPr lang="cs-CZ" sz="2800" noProof="0" dirty="0">
              <a:solidFill>
                <a:srgbClr val="000000"/>
              </a:solidFill>
              <a:latin typeface="Calibri" pitchFamily="34" charset="0"/>
            </a:endParaRPr>
          </a:p>
          <a:p>
            <a:pPr eaLnBrk="1" hangingPunct="1">
              <a:lnSpc>
                <a:spcPct val="90000"/>
              </a:lnSpc>
              <a:buFont typeface="Wingdings" pitchFamily="2" charset="2"/>
              <a:buChar char="§"/>
            </a:pPr>
            <a:r>
              <a:rPr lang="cs-CZ" sz="2800" noProof="0" dirty="0" smtClean="0">
                <a:solidFill>
                  <a:srgbClr val="000000"/>
                </a:solidFill>
                <a:latin typeface="Calibri" pitchFamily="34" charset="0"/>
              </a:rPr>
              <a:t>Implementace závislá ne členských státech</a:t>
            </a:r>
          </a:p>
          <a:p>
            <a:pPr>
              <a:lnSpc>
                <a:spcPct val="90000"/>
              </a:lnSpc>
              <a:buFont typeface="Wingdings" pitchFamily="2" charset="2"/>
              <a:buChar char="§"/>
            </a:pPr>
            <a:r>
              <a:rPr lang="cs-CZ" sz="2800" noProof="0" dirty="0" smtClean="0"/>
              <a:t>PRV </a:t>
            </a:r>
            <a:r>
              <a:rPr lang="cs-CZ" sz="2800" noProof="0" dirty="0"/>
              <a:t>v </a:t>
            </a:r>
            <a:r>
              <a:rPr lang="cs-CZ" sz="2800" b="1" noProof="0" dirty="0"/>
              <a:t>35 ze 118 regionů v EU </a:t>
            </a:r>
            <a:r>
              <a:rPr lang="cs-CZ" sz="2800" noProof="0" dirty="0"/>
              <a:t>(</a:t>
            </a:r>
            <a:r>
              <a:rPr lang="cs-CZ" sz="2400" noProof="0" dirty="0"/>
              <a:t>Francie 15 z 27, Itálie 5 z 21, Španělsko 6 ze 17, </a:t>
            </a:r>
            <a:r>
              <a:rPr lang="cs-CZ" sz="2400" noProof="0" dirty="0" smtClean="0"/>
              <a:t>Portugalsko, </a:t>
            </a:r>
            <a:r>
              <a:rPr lang="cs-CZ" sz="2400" noProof="0" dirty="0"/>
              <a:t>Velká Británie 3 ze 4, Belgie 1 ze 2, Maďarsko, Řecko</a:t>
            </a:r>
            <a:r>
              <a:rPr lang="cs-CZ" sz="2800" noProof="0" dirty="0"/>
              <a:t>). </a:t>
            </a:r>
            <a:endParaRPr lang="cs-CZ" sz="2800" noProof="0" dirty="0" smtClean="0"/>
          </a:p>
          <a:p>
            <a:pPr>
              <a:lnSpc>
                <a:spcPct val="90000"/>
              </a:lnSpc>
              <a:buFont typeface="Wingdings" pitchFamily="2" charset="2"/>
              <a:buChar char="§"/>
            </a:pPr>
            <a:r>
              <a:rPr lang="en-GB" dirty="0"/>
              <a:t>EP Regulation No. </a:t>
            </a:r>
            <a:r>
              <a:rPr lang="en-GB" dirty="0" smtClean="0"/>
              <a:t>2018/0216</a:t>
            </a:r>
            <a:r>
              <a:rPr lang="cs-CZ" dirty="0" smtClean="0"/>
              <a:t>/COD</a:t>
            </a:r>
            <a:endParaRPr lang="cs-CZ" sz="2800" noProof="0" dirty="0" smtClean="0">
              <a:solidFill>
                <a:srgbClr val="000000"/>
              </a:solidFill>
              <a:latin typeface="Calibri" pitchFamily="34" charset="0"/>
            </a:endParaRPr>
          </a:p>
        </p:txBody>
      </p:sp>
      <p:sp>
        <p:nvSpPr>
          <p:cNvPr id="4" name="TextovéPole 3"/>
          <p:cNvSpPr txBox="1"/>
          <p:nvPr/>
        </p:nvSpPr>
        <p:spPr>
          <a:xfrm>
            <a:off x="0" y="5347012"/>
            <a:ext cx="9144000" cy="1477328"/>
          </a:xfrm>
          <a:prstGeom prst="rect">
            <a:avLst/>
          </a:prstGeom>
          <a:solidFill>
            <a:srgbClr val="002060"/>
          </a:solidFill>
        </p:spPr>
        <p:txBody>
          <a:bodyPr wrap="square" rtlCol="0">
            <a:spAutoFit/>
          </a:bodyPr>
          <a:lstStyle/>
          <a:p>
            <a:r>
              <a:rPr lang="en-US" b="1" i="1" dirty="0" err="1" smtClean="0">
                <a:solidFill>
                  <a:srgbClr val="FFFF00"/>
                </a:solidFill>
              </a:rPr>
              <a:t>Článek</a:t>
            </a:r>
            <a:r>
              <a:rPr lang="en-US" b="1" i="1" dirty="0" smtClean="0">
                <a:solidFill>
                  <a:srgbClr val="FFFF00"/>
                </a:solidFill>
              </a:rPr>
              <a:t> 23. </a:t>
            </a:r>
            <a:r>
              <a:rPr lang="en-US" b="1" i="1" dirty="0" err="1" smtClean="0">
                <a:solidFill>
                  <a:srgbClr val="FFFF00"/>
                </a:solidFill>
              </a:rPr>
              <a:t>Zavádění</a:t>
            </a:r>
            <a:r>
              <a:rPr lang="en-US" b="1" i="1" dirty="0" smtClean="0">
                <a:solidFill>
                  <a:srgbClr val="FFFF00"/>
                </a:solidFill>
              </a:rPr>
              <a:t>, </a:t>
            </a:r>
            <a:r>
              <a:rPr lang="en-US" b="1" i="1" dirty="0" err="1" smtClean="0">
                <a:solidFill>
                  <a:srgbClr val="FFFF00"/>
                </a:solidFill>
              </a:rPr>
              <a:t>regenerace</a:t>
            </a:r>
            <a:r>
              <a:rPr lang="en-US" b="1" i="1" dirty="0" smtClean="0">
                <a:solidFill>
                  <a:srgbClr val="FFFF00"/>
                </a:solidFill>
              </a:rPr>
              <a:t> a </a:t>
            </a:r>
            <a:r>
              <a:rPr lang="en-US" b="1" i="1" dirty="0" err="1" smtClean="0">
                <a:solidFill>
                  <a:srgbClr val="FFFF00"/>
                </a:solidFill>
              </a:rPr>
              <a:t>obnova</a:t>
            </a:r>
            <a:r>
              <a:rPr lang="en-US" b="1" i="1" dirty="0" smtClean="0">
                <a:solidFill>
                  <a:srgbClr val="FFFF00"/>
                </a:solidFill>
              </a:rPr>
              <a:t> </a:t>
            </a:r>
            <a:r>
              <a:rPr lang="en-US" b="1" i="1" dirty="0" err="1" smtClean="0">
                <a:solidFill>
                  <a:srgbClr val="FFFF00"/>
                </a:solidFill>
              </a:rPr>
              <a:t>zemědělsko</a:t>
            </a:r>
            <a:r>
              <a:rPr lang="en-US" b="1" i="1" dirty="0" smtClean="0">
                <a:solidFill>
                  <a:srgbClr val="FFFF00"/>
                </a:solidFill>
              </a:rPr>
              <a:t> </a:t>
            </a:r>
            <a:r>
              <a:rPr lang="en-US" b="1" i="1" dirty="0" err="1" smtClean="0">
                <a:solidFill>
                  <a:srgbClr val="FFFF00"/>
                </a:solidFill>
              </a:rPr>
              <a:t>lesnických</a:t>
            </a:r>
            <a:r>
              <a:rPr lang="en-US" b="1" i="1" dirty="0" smtClean="0">
                <a:solidFill>
                  <a:srgbClr val="FFFF00"/>
                </a:solidFill>
              </a:rPr>
              <a:t> </a:t>
            </a:r>
            <a:r>
              <a:rPr lang="en-US" b="1" i="1" dirty="0" err="1" smtClean="0">
                <a:solidFill>
                  <a:srgbClr val="FFFF00"/>
                </a:solidFill>
              </a:rPr>
              <a:t>systémů</a:t>
            </a:r>
            <a:endParaRPr lang="en-US" b="1" i="1" dirty="0" smtClean="0">
              <a:solidFill>
                <a:srgbClr val="FFFF00"/>
              </a:solidFill>
            </a:endParaRPr>
          </a:p>
          <a:p>
            <a:r>
              <a:rPr lang="en-US" i="1" dirty="0" err="1" smtClean="0">
                <a:solidFill>
                  <a:srgbClr val="FFFF00"/>
                </a:solidFill>
              </a:rPr>
              <a:t>Podpora</a:t>
            </a:r>
            <a:r>
              <a:rPr lang="en-US" i="1" dirty="0" smtClean="0">
                <a:solidFill>
                  <a:srgbClr val="FFFF00"/>
                </a:solidFill>
              </a:rPr>
              <a:t> se </a:t>
            </a:r>
            <a:r>
              <a:rPr lang="en-US" i="1" dirty="0" err="1" smtClean="0">
                <a:solidFill>
                  <a:srgbClr val="FFFF00"/>
                </a:solidFill>
              </a:rPr>
              <a:t>poskytuje</a:t>
            </a:r>
            <a:r>
              <a:rPr lang="en-US" i="1" dirty="0" smtClean="0">
                <a:solidFill>
                  <a:srgbClr val="FFFF00"/>
                </a:solidFill>
              </a:rPr>
              <a:t> </a:t>
            </a:r>
            <a:r>
              <a:rPr lang="en-US" i="1" dirty="0" err="1" smtClean="0">
                <a:solidFill>
                  <a:srgbClr val="FFFF00"/>
                </a:solidFill>
              </a:rPr>
              <a:t>soukromým</a:t>
            </a:r>
            <a:r>
              <a:rPr lang="en-US" i="1" dirty="0" smtClean="0">
                <a:solidFill>
                  <a:srgbClr val="FFFF00"/>
                </a:solidFill>
              </a:rPr>
              <a:t> </a:t>
            </a:r>
            <a:r>
              <a:rPr lang="en-US" i="1" dirty="0" err="1" smtClean="0">
                <a:solidFill>
                  <a:srgbClr val="FFFF00"/>
                </a:solidFill>
              </a:rPr>
              <a:t>držitelům</a:t>
            </a:r>
            <a:r>
              <a:rPr lang="en-US" i="1" dirty="0" smtClean="0">
                <a:solidFill>
                  <a:srgbClr val="FFFF00"/>
                </a:solidFill>
              </a:rPr>
              <a:t> </a:t>
            </a:r>
            <a:r>
              <a:rPr lang="en-US" i="1" dirty="0" err="1" smtClean="0">
                <a:solidFill>
                  <a:srgbClr val="FFFF00"/>
                </a:solidFill>
              </a:rPr>
              <a:t>půdy</a:t>
            </a:r>
            <a:r>
              <a:rPr lang="en-US" i="1" dirty="0" smtClean="0">
                <a:solidFill>
                  <a:srgbClr val="FFFF00"/>
                </a:solidFill>
              </a:rPr>
              <a:t> a </a:t>
            </a:r>
            <a:r>
              <a:rPr lang="en-US" i="1" dirty="0" err="1" smtClean="0">
                <a:solidFill>
                  <a:srgbClr val="FFFF00"/>
                </a:solidFill>
              </a:rPr>
              <a:t>obcím</a:t>
            </a:r>
            <a:r>
              <a:rPr lang="en-US" i="1" dirty="0" smtClean="0">
                <a:solidFill>
                  <a:srgbClr val="FFFF00"/>
                </a:solidFill>
              </a:rPr>
              <a:t> a </a:t>
            </a:r>
            <a:r>
              <a:rPr lang="en-US" i="1" dirty="0" err="1" smtClean="0">
                <a:solidFill>
                  <a:srgbClr val="FFFF00"/>
                </a:solidFill>
              </a:rPr>
              <a:t>jejich</a:t>
            </a:r>
            <a:r>
              <a:rPr lang="en-US" i="1" dirty="0" smtClean="0">
                <a:solidFill>
                  <a:srgbClr val="FFFF00"/>
                </a:solidFill>
              </a:rPr>
              <a:t> </a:t>
            </a:r>
            <a:r>
              <a:rPr lang="en-US" i="1" dirty="0" err="1" smtClean="0">
                <a:solidFill>
                  <a:srgbClr val="FFFF00"/>
                </a:solidFill>
              </a:rPr>
              <a:t>sdružením</a:t>
            </a:r>
            <a:r>
              <a:rPr lang="en-US" i="1" dirty="0" smtClean="0">
                <a:solidFill>
                  <a:srgbClr val="FFFF00"/>
                </a:solidFill>
              </a:rPr>
              <a:t> a </a:t>
            </a:r>
            <a:r>
              <a:rPr lang="en-US" i="1" dirty="0" err="1" smtClean="0">
                <a:solidFill>
                  <a:srgbClr val="FFFF00"/>
                </a:solidFill>
              </a:rPr>
              <a:t>kryje</a:t>
            </a:r>
            <a:r>
              <a:rPr lang="en-US" i="1" dirty="0" smtClean="0">
                <a:solidFill>
                  <a:srgbClr val="FFFF00"/>
                </a:solidFill>
              </a:rPr>
              <a:t> </a:t>
            </a:r>
            <a:r>
              <a:rPr lang="en-US" i="1" dirty="0" err="1" smtClean="0">
                <a:solidFill>
                  <a:srgbClr val="FFFF00"/>
                </a:solidFill>
              </a:rPr>
              <a:t>náklady</a:t>
            </a:r>
            <a:r>
              <a:rPr lang="en-US" i="1" dirty="0" smtClean="0">
                <a:solidFill>
                  <a:srgbClr val="FFFF00"/>
                </a:solidFill>
              </a:rPr>
              <a:t> </a:t>
            </a:r>
            <a:r>
              <a:rPr lang="en-US" i="1" dirty="0" err="1" smtClean="0">
                <a:solidFill>
                  <a:srgbClr val="FFFF00"/>
                </a:solidFill>
              </a:rPr>
              <a:t>na</a:t>
            </a:r>
            <a:r>
              <a:rPr lang="en-US" i="1" dirty="0" smtClean="0">
                <a:solidFill>
                  <a:srgbClr val="FFFF00"/>
                </a:solidFill>
              </a:rPr>
              <a:t> </a:t>
            </a:r>
            <a:r>
              <a:rPr lang="en-US" i="1" dirty="0" err="1" smtClean="0">
                <a:solidFill>
                  <a:srgbClr val="FFFF00"/>
                </a:solidFill>
              </a:rPr>
              <a:t>založení</a:t>
            </a:r>
            <a:r>
              <a:rPr lang="en-US" i="1" dirty="0" smtClean="0">
                <a:solidFill>
                  <a:srgbClr val="FFFF00"/>
                </a:solidFill>
              </a:rPr>
              <a:t>, </a:t>
            </a:r>
            <a:r>
              <a:rPr lang="en-US" i="1" dirty="0" err="1" smtClean="0">
                <a:solidFill>
                  <a:srgbClr val="FFFF00"/>
                </a:solidFill>
              </a:rPr>
              <a:t>regeneraci</a:t>
            </a:r>
            <a:r>
              <a:rPr lang="en-US" i="1" dirty="0" smtClean="0">
                <a:solidFill>
                  <a:srgbClr val="FFFF00"/>
                </a:solidFill>
              </a:rPr>
              <a:t> </a:t>
            </a:r>
            <a:r>
              <a:rPr lang="en-US" i="1" dirty="0" err="1" smtClean="0">
                <a:solidFill>
                  <a:srgbClr val="FFFF00"/>
                </a:solidFill>
              </a:rPr>
              <a:t>nebo</a:t>
            </a:r>
            <a:r>
              <a:rPr lang="en-US" i="1" dirty="0" smtClean="0">
                <a:solidFill>
                  <a:srgbClr val="FFFF00"/>
                </a:solidFill>
              </a:rPr>
              <a:t> </a:t>
            </a:r>
            <a:r>
              <a:rPr lang="en-US" i="1" dirty="0" err="1" smtClean="0">
                <a:solidFill>
                  <a:srgbClr val="FFFF00"/>
                </a:solidFill>
              </a:rPr>
              <a:t>obnovu</a:t>
            </a:r>
            <a:r>
              <a:rPr lang="en-US" i="1" dirty="0" smtClean="0">
                <a:solidFill>
                  <a:srgbClr val="FFFF00"/>
                </a:solidFill>
              </a:rPr>
              <a:t> a </a:t>
            </a:r>
            <a:r>
              <a:rPr lang="en-US" i="1" dirty="0" err="1" smtClean="0">
                <a:solidFill>
                  <a:srgbClr val="FFFF00"/>
                </a:solidFill>
              </a:rPr>
              <a:t>roční</a:t>
            </a:r>
            <a:r>
              <a:rPr lang="en-US" i="1" dirty="0" smtClean="0">
                <a:solidFill>
                  <a:srgbClr val="FFFF00"/>
                </a:solidFill>
              </a:rPr>
              <a:t> </a:t>
            </a:r>
            <a:r>
              <a:rPr lang="en-US" i="1" dirty="0" err="1" smtClean="0">
                <a:solidFill>
                  <a:srgbClr val="FFFF00"/>
                </a:solidFill>
              </a:rPr>
              <a:t>přémii</a:t>
            </a:r>
            <a:r>
              <a:rPr lang="en-US" i="1" dirty="0" smtClean="0">
                <a:solidFill>
                  <a:srgbClr val="FFFF00"/>
                </a:solidFill>
              </a:rPr>
              <a:t> </a:t>
            </a:r>
            <a:r>
              <a:rPr lang="en-US" i="1" dirty="0" err="1" smtClean="0">
                <a:solidFill>
                  <a:srgbClr val="FFFF00"/>
                </a:solidFill>
              </a:rPr>
              <a:t>na</a:t>
            </a:r>
            <a:r>
              <a:rPr lang="en-US" i="1" dirty="0" smtClean="0">
                <a:solidFill>
                  <a:srgbClr val="FFFF00"/>
                </a:solidFill>
              </a:rPr>
              <a:t> </a:t>
            </a:r>
            <a:r>
              <a:rPr lang="en-US" i="1" dirty="0" err="1" smtClean="0">
                <a:solidFill>
                  <a:srgbClr val="FFFF00"/>
                </a:solidFill>
              </a:rPr>
              <a:t>hektar</a:t>
            </a:r>
            <a:r>
              <a:rPr lang="en-US" i="1" dirty="0" smtClean="0">
                <a:solidFill>
                  <a:srgbClr val="FFFF00"/>
                </a:solidFill>
              </a:rPr>
              <a:t> k </a:t>
            </a:r>
            <a:r>
              <a:rPr lang="en-US" i="1" dirty="0" err="1" smtClean="0">
                <a:solidFill>
                  <a:srgbClr val="FFFF00"/>
                </a:solidFill>
              </a:rPr>
              <a:t>uhrazení</a:t>
            </a:r>
            <a:r>
              <a:rPr lang="en-US" i="1" dirty="0" smtClean="0">
                <a:solidFill>
                  <a:srgbClr val="FFFF00"/>
                </a:solidFill>
              </a:rPr>
              <a:t> </a:t>
            </a:r>
            <a:r>
              <a:rPr lang="en-US" i="1" dirty="0" err="1" smtClean="0">
                <a:solidFill>
                  <a:srgbClr val="FFFF00"/>
                </a:solidFill>
              </a:rPr>
              <a:t>nákladů</a:t>
            </a:r>
            <a:r>
              <a:rPr lang="en-US" i="1" dirty="0" smtClean="0">
                <a:solidFill>
                  <a:srgbClr val="FFFF00"/>
                </a:solidFill>
              </a:rPr>
              <a:t> </a:t>
            </a:r>
            <a:r>
              <a:rPr lang="en-US" i="1" dirty="0" err="1" smtClean="0">
                <a:solidFill>
                  <a:srgbClr val="FFFF00"/>
                </a:solidFill>
              </a:rPr>
              <a:t>na</a:t>
            </a:r>
            <a:r>
              <a:rPr lang="en-US" i="1" dirty="0" smtClean="0">
                <a:solidFill>
                  <a:srgbClr val="FFFF00"/>
                </a:solidFill>
              </a:rPr>
              <a:t> </a:t>
            </a:r>
            <a:r>
              <a:rPr lang="en-US" i="1" dirty="0" err="1" smtClean="0">
                <a:solidFill>
                  <a:srgbClr val="FFFF00"/>
                </a:solidFill>
              </a:rPr>
              <a:t>údržbu</a:t>
            </a:r>
            <a:r>
              <a:rPr lang="en-US" i="1" dirty="0" smtClean="0">
                <a:solidFill>
                  <a:srgbClr val="FFFF00"/>
                </a:solidFill>
              </a:rPr>
              <a:t> </a:t>
            </a:r>
            <a:r>
              <a:rPr lang="en-US" i="1" dirty="0" err="1" smtClean="0">
                <a:solidFill>
                  <a:srgbClr val="FFFF00"/>
                </a:solidFill>
              </a:rPr>
              <a:t>po</a:t>
            </a:r>
            <a:r>
              <a:rPr lang="en-US" i="1" dirty="0" smtClean="0">
                <a:solidFill>
                  <a:srgbClr val="FFFF00"/>
                </a:solidFill>
              </a:rPr>
              <a:t> </a:t>
            </a:r>
            <a:r>
              <a:rPr lang="en-US" i="1" dirty="0" err="1" smtClean="0">
                <a:solidFill>
                  <a:srgbClr val="FFFF00"/>
                </a:solidFill>
              </a:rPr>
              <a:t>dobu</a:t>
            </a:r>
            <a:r>
              <a:rPr lang="en-US" i="1" dirty="0" smtClean="0">
                <a:solidFill>
                  <a:srgbClr val="FFFF00"/>
                </a:solidFill>
              </a:rPr>
              <a:t> </a:t>
            </a:r>
            <a:r>
              <a:rPr lang="en-US" i="1" dirty="0" err="1" smtClean="0">
                <a:solidFill>
                  <a:srgbClr val="FFFF00"/>
                </a:solidFill>
              </a:rPr>
              <a:t>nejvýše</a:t>
            </a:r>
            <a:r>
              <a:rPr lang="en-US" i="1" dirty="0" smtClean="0">
                <a:solidFill>
                  <a:srgbClr val="FFFF00"/>
                </a:solidFill>
              </a:rPr>
              <a:t> </a:t>
            </a:r>
            <a:r>
              <a:rPr lang="en-US" i="1" dirty="0" err="1" smtClean="0">
                <a:solidFill>
                  <a:srgbClr val="FFFF00"/>
                </a:solidFill>
              </a:rPr>
              <a:t>pěti</a:t>
            </a:r>
            <a:r>
              <a:rPr lang="en-US" i="1" dirty="0" smtClean="0">
                <a:solidFill>
                  <a:srgbClr val="FFFF00"/>
                </a:solidFill>
              </a:rPr>
              <a:t> let. </a:t>
            </a:r>
          </a:p>
          <a:p>
            <a:r>
              <a:rPr lang="en-US" i="1" dirty="0" smtClean="0">
                <a:solidFill>
                  <a:srgbClr val="FFFF00"/>
                </a:solidFill>
              </a:rPr>
              <a:t>80% </a:t>
            </a:r>
            <a:r>
              <a:rPr lang="en-US" i="1" dirty="0" err="1" smtClean="0">
                <a:solidFill>
                  <a:srgbClr val="FFFF00"/>
                </a:solidFill>
              </a:rPr>
              <a:t>částky</a:t>
            </a:r>
            <a:r>
              <a:rPr lang="en-US" i="1" dirty="0" smtClean="0">
                <a:solidFill>
                  <a:srgbClr val="FFFF00"/>
                </a:solidFill>
              </a:rPr>
              <a:t> </a:t>
            </a:r>
            <a:r>
              <a:rPr lang="en-US" i="1" dirty="0" err="1" smtClean="0">
                <a:solidFill>
                  <a:srgbClr val="FFFF00"/>
                </a:solidFill>
              </a:rPr>
              <a:t>způdobilých</a:t>
            </a:r>
            <a:r>
              <a:rPr lang="en-US" i="1" dirty="0" smtClean="0">
                <a:solidFill>
                  <a:srgbClr val="FFFF00"/>
                </a:solidFill>
              </a:rPr>
              <a:t> </a:t>
            </a:r>
            <a:r>
              <a:rPr lang="en-US" i="1" dirty="0" err="1" smtClean="0">
                <a:solidFill>
                  <a:srgbClr val="FFFF00"/>
                </a:solidFill>
              </a:rPr>
              <a:t>investic</a:t>
            </a:r>
            <a:r>
              <a:rPr lang="en-US" i="1" dirty="0" smtClean="0">
                <a:solidFill>
                  <a:srgbClr val="FFFF00"/>
                </a:solidFill>
              </a:rPr>
              <a:t> </a:t>
            </a:r>
            <a:r>
              <a:rPr lang="en-US" i="1" dirty="0" err="1" smtClean="0">
                <a:solidFill>
                  <a:srgbClr val="FFFF00"/>
                </a:solidFill>
              </a:rPr>
              <a:t>na</a:t>
            </a:r>
            <a:r>
              <a:rPr lang="en-US" i="1" dirty="0" smtClean="0">
                <a:solidFill>
                  <a:srgbClr val="FFFF00"/>
                </a:solidFill>
              </a:rPr>
              <a:t> </a:t>
            </a:r>
            <a:r>
              <a:rPr lang="en-US" i="1" dirty="0" err="1" smtClean="0">
                <a:solidFill>
                  <a:srgbClr val="FFFF00"/>
                </a:solidFill>
              </a:rPr>
              <a:t>zavedení</a:t>
            </a:r>
            <a:r>
              <a:rPr lang="en-US" i="1" dirty="0" smtClean="0">
                <a:solidFill>
                  <a:srgbClr val="FFFF00"/>
                </a:solidFill>
              </a:rPr>
              <a:t> </a:t>
            </a:r>
            <a:r>
              <a:rPr lang="en-US" i="1" dirty="0" err="1" smtClean="0">
                <a:solidFill>
                  <a:srgbClr val="FFFF00"/>
                </a:solidFill>
              </a:rPr>
              <a:t>zemědělsko-lesnických</a:t>
            </a:r>
            <a:r>
              <a:rPr lang="en-US" i="1" dirty="0" smtClean="0">
                <a:solidFill>
                  <a:srgbClr val="FFFF00"/>
                </a:solidFill>
              </a:rPr>
              <a:t> </a:t>
            </a:r>
            <a:r>
              <a:rPr lang="en-US" i="1" dirty="0" err="1" smtClean="0">
                <a:solidFill>
                  <a:srgbClr val="FFFF00"/>
                </a:solidFill>
              </a:rPr>
              <a:t>systémů</a:t>
            </a:r>
            <a:endParaRPr lang="cs-CZ" dirty="0">
              <a:solidFill>
                <a:srgbClr val="FFFF00"/>
              </a:solidFill>
            </a:endParaRPr>
          </a:p>
        </p:txBody>
      </p:sp>
      <p:grpSp>
        <p:nvGrpSpPr>
          <p:cNvPr id="5" name="Skupina 10"/>
          <p:cNvGrpSpPr/>
          <p:nvPr/>
        </p:nvGrpSpPr>
        <p:grpSpPr>
          <a:xfrm>
            <a:off x="102567" y="0"/>
            <a:ext cx="9041617" cy="2132856"/>
            <a:chOff x="102567" y="0"/>
            <a:chExt cx="9041617" cy="2132856"/>
          </a:xfrm>
        </p:grpSpPr>
        <p:sp>
          <p:nvSpPr>
            <p:cNvPr id="6" name="Obdélník 4"/>
            <p:cNvSpPr/>
            <p:nvPr/>
          </p:nvSpPr>
          <p:spPr>
            <a:xfrm>
              <a:off x="6948264" y="31567"/>
              <a:ext cx="2195920" cy="733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0"/>
              <a:ext cx="1196752" cy="1196752"/>
            </a:xfrm>
            <a:prstGeom prst="rect">
              <a:avLst/>
            </a:prstGeom>
          </p:spPr>
        </p:pic>
        <p:pic>
          <p:nvPicPr>
            <p:cNvPr id="9" name="Obráze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67" y="1081188"/>
              <a:ext cx="1577503" cy="1051668"/>
            </a:xfrm>
            <a:prstGeom prst="rect">
              <a:avLst/>
            </a:prstGeom>
          </p:spPr>
        </p:pic>
      </p:grpSp>
    </p:spTree>
    <p:extLst>
      <p:ext uri="{BB962C8B-B14F-4D97-AF65-F5344CB8AC3E}">
        <p14:creationId xmlns:p14="http://schemas.microsoft.com/office/powerpoint/2010/main" val="178150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979712" y="404664"/>
            <a:ext cx="6984776" cy="864096"/>
          </a:xfrm>
        </p:spPr>
        <p:txBody>
          <a:bodyPr/>
          <a:lstStyle/>
          <a:p>
            <a:r>
              <a:rPr lang="cs-CZ" altLang="cs-CZ" b="1" dirty="0" smtClean="0">
                <a:solidFill>
                  <a:srgbClr val="78A22E"/>
                </a:solidFill>
              </a:rPr>
              <a:t>Závěr</a:t>
            </a:r>
            <a:endParaRPr lang="cs-CZ" altLang="cs-CZ" b="1" dirty="0">
              <a:solidFill>
                <a:srgbClr val="78A22E"/>
              </a:solidFill>
            </a:endParaRPr>
          </a:p>
        </p:txBody>
      </p:sp>
      <p:sp>
        <p:nvSpPr>
          <p:cNvPr id="4" name="Obdélník 3"/>
          <p:cNvSpPr/>
          <p:nvPr/>
        </p:nvSpPr>
        <p:spPr>
          <a:xfrm>
            <a:off x="107504" y="116632"/>
            <a:ext cx="1440160" cy="1872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6660232" y="11663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1907704" y="770222"/>
            <a:ext cx="7236296"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defPPr>
              <a:defRPr lang="cs-CZ"/>
            </a:defPPr>
            <a:lvl1pPr fontAlgn="base">
              <a:spcBef>
                <a:spcPct val="0"/>
              </a:spcBef>
              <a:spcAft>
                <a:spcPct val="0"/>
              </a:spcAft>
              <a:defRPr b="1">
                <a:latin typeface="Arial" charset="0"/>
                <a:cs typeface="Arial" charset="0"/>
              </a:defRPr>
            </a:lvl1pPr>
            <a:lvl2pPr lvl="1" fontAlgn="base">
              <a:spcBef>
                <a:spcPct val="0"/>
              </a:spcBef>
              <a:spcAft>
                <a:spcPct val="0"/>
              </a:spcAft>
              <a:defRPr>
                <a:solidFill>
                  <a:schemeClr val="hlink"/>
                </a:solidFill>
                <a:latin typeface="Arial" charset="0"/>
                <a:cs typeface="Arial" charset="0"/>
              </a:defRPr>
            </a:lvl2pPr>
            <a:lvl3pPr marL="1143000" indent="-228600" eaLnBrk="0" fontAlgn="base" hangingPunct="0">
              <a:spcBef>
                <a:spcPct val="0"/>
              </a:spcBef>
              <a:spcAft>
                <a:spcPct val="0"/>
              </a:spcAft>
              <a:defRPr>
                <a:latin typeface="Arial" charset="0"/>
                <a:cs typeface="Arial" charset="0"/>
              </a:defRPr>
            </a:lvl3pPr>
            <a:lvl4pPr marL="1600200" indent="-228600" eaLnBrk="0" fontAlgn="base" hangingPunct="0">
              <a:spcBef>
                <a:spcPct val="0"/>
              </a:spcBef>
              <a:spcAft>
                <a:spcPct val="0"/>
              </a:spcAft>
              <a:defRPr>
                <a:latin typeface="Arial" charset="0"/>
                <a:cs typeface="Arial" charset="0"/>
              </a:defRPr>
            </a:lvl4pPr>
            <a:lvl5pPr lvl="4" fontAlgn="base">
              <a:spcBef>
                <a:spcPct val="0"/>
              </a:spcBef>
              <a:spcAft>
                <a:spcPct val="0"/>
              </a:spcAft>
              <a:defRPr>
                <a:solidFill>
                  <a:schemeClr val="hlink"/>
                </a:solidFill>
                <a:latin typeface="Arial" charset="0"/>
                <a:cs typeface="Arial" charset="0"/>
              </a:defRPr>
            </a:lvl5pPr>
            <a:lvl6pPr eaLnBrk="0" fontAlgn="base" hangingPunct="0">
              <a:spcBef>
                <a:spcPct val="0"/>
              </a:spcBef>
              <a:spcAft>
                <a:spcPct val="0"/>
              </a:spcAft>
              <a:defRPr>
                <a:latin typeface="Arial" charset="0"/>
                <a:cs typeface="Arial" charset="0"/>
              </a:defRPr>
            </a:lvl6pPr>
            <a:lvl7pPr eaLnBrk="0" fontAlgn="base" hangingPunct="0">
              <a:spcBef>
                <a:spcPct val="0"/>
              </a:spcBef>
              <a:spcAft>
                <a:spcPct val="0"/>
              </a:spcAft>
              <a:defRPr>
                <a:latin typeface="Arial" charset="0"/>
                <a:cs typeface="Arial" charset="0"/>
              </a:defRPr>
            </a:lvl7pPr>
            <a:lvl8pPr eaLnBrk="0" fontAlgn="base" hangingPunct="0">
              <a:spcBef>
                <a:spcPct val="0"/>
              </a:spcBef>
              <a:spcAft>
                <a:spcPct val="0"/>
              </a:spcAft>
              <a:defRPr>
                <a:latin typeface="Arial" charset="0"/>
                <a:cs typeface="Arial" charset="0"/>
              </a:defRPr>
            </a:lvl8pPr>
            <a:lvl9pPr eaLnBrk="0" fontAlgn="base" hangingPunct="0">
              <a:spcBef>
                <a:spcPct val="0"/>
              </a:spcBef>
              <a:spcAft>
                <a:spcPct val="0"/>
              </a:spcAft>
              <a:defRPr>
                <a:latin typeface="Arial" charset="0"/>
                <a:cs typeface="Arial" charset="0"/>
              </a:defRPr>
            </a:lvl9pPr>
          </a:lstStyle>
          <a:p>
            <a:pPr>
              <a:defRPr/>
            </a:pPr>
            <a:r>
              <a:rPr lang="cs-CZ" dirty="0">
                <a:solidFill>
                  <a:schemeClr val="accent5">
                    <a:lumMod val="50000"/>
                  </a:schemeClr>
                </a:solidFill>
                <a:latin typeface="+mj-lt"/>
              </a:rPr>
              <a:t>Agrolesnické systémy mají řadu pozitivních environmentálních efektů v porovnání s tradičními </a:t>
            </a:r>
            <a:r>
              <a:rPr lang="cs-CZ" dirty="0" err="1">
                <a:solidFill>
                  <a:schemeClr val="accent5">
                    <a:lumMod val="50000"/>
                  </a:schemeClr>
                </a:solidFill>
                <a:latin typeface="+mj-lt"/>
              </a:rPr>
              <a:t>agrosystémy</a:t>
            </a:r>
            <a:r>
              <a:rPr lang="cs-CZ" dirty="0">
                <a:solidFill>
                  <a:schemeClr val="accent5">
                    <a:lumMod val="50000"/>
                  </a:schemeClr>
                </a:solidFill>
                <a:latin typeface="+mj-lt"/>
              </a:rPr>
              <a:t>:</a:t>
            </a:r>
          </a:p>
          <a:p>
            <a:pPr>
              <a:defRPr/>
            </a:pPr>
            <a:endParaRPr lang="cs-CZ" dirty="0">
              <a:solidFill>
                <a:schemeClr val="accent2">
                  <a:lumMod val="75000"/>
                </a:schemeClr>
              </a:solidFill>
              <a:latin typeface="+mj-lt"/>
            </a:endParaRPr>
          </a:p>
          <a:p>
            <a:pPr>
              <a:defRPr/>
            </a:pPr>
            <a:r>
              <a:rPr lang="cs-CZ" b="0" dirty="0">
                <a:latin typeface="+mj-lt"/>
              </a:rPr>
              <a:t>Výrazná protierozní funkce (vodní i větrné);</a:t>
            </a:r>
          </a:p>
          <a:p>
            <a:pPr>
              <a:defRPr/>
            </a:pPr>
            <a:endParaRPr lang="cs-CZ" b="0" dirty="0">
              <a:latin typeface="+mj-lt"/>
            </a:endParaRPr>
          </a:p>
          <a:p>
            <a:pPr>
              <a:defRPr/>
            </a:pPr>
            <a:r>
              <a:rPr lang="cs-CZ" b="0" dirty="0">
                <a:latin typeface="+mj-lt"/>
              </a:rPr>
              <a:t>Vylepšují bilanci živin (omezují potřebu externích vstupů);</a:t>
            </a:r>
          </a:p>
          <a:p>
            <a:pPr>
              <a:defRPr/>
            </a:pPr>
            <a:endParaRPr lang="cs-CZ" b="0" dirty="0">
              <a:latin typeface="+mj-lt"/>
            </a:endParaRPr>
          </a:p>
          <a:p>
            <a:pPr>
              <a:defRPr/>
            </a:pPr>
            <a:r>
              <a:rPr lang="cs-CZ" b="0" dirty="0">
                <a:latin typeface="+mj-lt"/>
              </a:rPr>
              <a:t>Zlepšují biodiverzitu půdního prostředí; </a:t>
            </a:r>
          </a:p>
          <a:p>
            <a:pPr>
              <a:defRPr/>
            </a:pPr>
            <a:endParaRPr lang="cs-CZ" b="0" dirty="0">
              <a:latin typeface="+mj-lt"/>
            </a:endParaRPr>
          </a:p>
          <a:p>
            <a:pPr>
              <a:defRPr/>
            </a:pPr>
            <a:r>
              <a:rPr lang="cs-CZ" b="0" dirty="0">
                <a:latin typeface="+mj-lt"/>
              </a:rPr>
              <a:t>Snižují vyplavování nitrátů;</a:t>
            </a:r>
          </a:p>
          <a:p>
            <a:pPr>
              <a:defRPr/>
            </a:pPr>
            <a:endParaRPr lang="cs-CZ" b="0" dirty="0">
              <a:latin typeface="+mj-lt"/>
            </a:endParaRPr>
          </a:p>
          <a:p>
            <a:pPr>
              <a:defRPr/>
            </a:pPr>
            <a:r>
              <a:rPr lang="cs-CZ" b="0" dirty="0">
                <a:latin typeface="+mj-lt"/>
              </a:rPr>
              <a:t>Mohou přispívat k </a:t>
            </a:r>
            <a:r>
              <a:rPr lang="cs-CZ" b="0" dirty="0" err="1">
                <a:latin typeface="+mj-lt"/>
              </a:rPr>
              <a:t>remediaci</a:t>
            </a:r>
            <a:r>
              <a:rPr lang="cs-CZ" b="0" dirty="0">
                <a:latin typeface="+mj-lt"/>
              </a:rPr>
              <a:t> půd;</a:t>
            </a:r>
          </a:p>
          <a:p>
            <a:pPr>
              <a:defRPr/>
            </a:pPr>
            <a:endParaRPr lang="cs-CZ" b="0" dirty="0">
              <a:latin typeface="+mj-lt"/>
            </a:endParaRPr>
          </a:p>
          <a:p>
            <a:pPr>
              <a:defRPr/>
            </a:pPr>
            <a:r>
              <a:rPr lang="cs-CZ" b="0" dirty="0">
                <a:latin typeface="+mj-lt"/>
              </a:rPr>
              <a:t>Význam pro sekvestraci uhlíku v půdě a porostech dřevin (v souvislosti s globálními změnami klimatu);</a:t>
            </a:r>
          </a:p>
          <a:p>
            <a:pPr>
              <a:defRPr/>
            </a:pPr>
            <a:endParaRPr lang="cs-CZ" b="0" dirty="0">
              <a:latin typeface="+mj-lt"/>
            </a:endParaRPr>
          </a:p>
          <a:p>
            <a:pPr>
              <a:defRPr/>
            </a:pPr>
            <a:r>
              <a:rPr lang="cs-CZ" b="0" dirty="0">
                <a:latin typeface="+mj-lt"/>
              </a:rPr>
              <a:t>Ochrana vod (chemismus, filtrace, vyrovnávají vodní bilanci v krajině</a:t>
            </a:r>
            <a:r>
              <a:rPr lang="cs-CZ" b="0" dirty="0" smtClean="0">
                <a:latin typeface="+mj-lt"/>
              </a:rPr>
              <a:t>);</a:t>
            </a:r>
          </a:p>
          <a:p>
            <a:pPr>
              <a:defRPr/>
            </a:pPr>
            <a:endParaRPr lang="cs-CZ" dirty="0" smtClean="0">
              <a:solidFill>
                <a:schemeClr val="accent5">
                  <a:lumMod val="50000"/>
                </a:schemeClr>
              </a:solidFill>
            </a:endParaRPr>
          </a:p>
          <a:p>
            <a:pPr>
              <a:defRPr/>
            </a:pPr>
            <a:r>
              <a:rPr lang="cs-CZ" dirty="0">
                <a:solidFill>
                  <a:schemeClr val="accent5">
                    <a:lumMod val="50000"/>
                  </a:schemeClr>
                </a:solidFill>
                <a:latin typeface="+mj-lt"/>
              </a:rPr>
              <a:t>Mohou být zajímavé i z hlediska produkčního a ekonomického, zvláště ve střednědobém a dlouhodobém časovém horizontu.</a:t>
            </a:r>
          </a:p>
          <a:p>
            <a:pPr>
              <a:defRPr/>
            </a:pPr>
            <a:endParaRPr lang="cs-CZ" altLang="cs-CZ" b="0" dirty="0">
              <a:latin typeface="+mj-lt"/>
            </a:endParaRPr>
          </a:p>
        </p:txBody>
      </p:sp>
      <p:grpSp>
        <p:nvGrpSpPr>
          <p:cNvPr id="13" name="Skupina 12"/>
          <p:cNvGrpSpPr/>
          <p:nvPr/>
        </p:nvGrpSpPr>
        <p:grpSpPr>
          <a:xfrm>
            <a:off x="107504" y="167574"/>
            <a:ext cx="1085888" cy="2593450"/>
            <a:chOff x="107504" y="167574"/>
            <a:chExt cx="1085888" cy="2593450"/>
          </a:xfrm>
        </p:grpSpPr>
        <p:pic>
          <p:nvPicPr>
            <p:cNvPr id="15" name="Obráze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824920"/>
              <a:ext cx="936104" cy="936104"/>
            </a:xfrm>
            <a:prstGeom prst="rect">
              <a:avLst/>
            </a:prstGeom>
          </p:spPr>
        </p:pic>
        <p:pic>
          <p:nvPicPr>
            <p:cNvPr id="16" name="Obráze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14" y="1123807"/>
              <a:ext cx="1021478" cy="680985"/>
            </a:xfrm>
            <a:prstGeom prst="rect">
              <a:avLst/>
            </a:prstGeom>
          </p:spPr>
        </p:pic>
        <p:graphicFrame>
          <p:nvGraphicFramePr>
            <p:cNvPr id="17" name="Objekt 16"/>
            <p:cNvGraphicFramePr>
              <a:graphicFrameLocks noChangeAspect="1"/>
            </p:cNvGraphicFramePr>
            <p:nvPr>
              <p:extLst/>
            </p:nvPr>
          </p:nvGraphicFramePr>
          <p:xfrm>
            <a:off x="171914" y="167574"/>
            <a:ext cx="771525" cy="828675"/>
          </p:xfrm>
          <a:graphic>
            <a:graphicData uri="http://schemas.openxmlformats.org/presentationml/2006/ole">
              <mc:AlternateContent xmlns:mc="http://schemas.openxmlformats.org/markup-compatibility/2006">
                <mc:Choice xmlns:v="urn:schemas-microsoft-com:vml" Requires="v">
                  <p:oleObj spid="_x0000_s1028" name="Picture" r:id="rId5" imgW="1879600" imgH="2032000" progId="Word.Picture.8">
                    <p:embed/>
                  </p:oleObj>
                </mc:Choice>
                <mc:Fallback>
                  <p:oleObj name="Picture" r:id="rId5" imgW="1879600" imgH="2032000" progId="Word.Picture.8">
                    <p:embed/>
                    <p:pic>
                      <p:nvPicPr>
                        <p:cNvPr id="17" name="Objek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914" y="167574"/>
                          <a:ext cx="771525"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270051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Zástupný symbol pro datum 3"/>
          <p:cNvSpPr>
            <a:spLocks noGrp="1"/>
          </p:cNvSpPr>
          <p:nvPr>
            <p:ph type="dt" sz="half" idx="10"/>
          </p:nvPr>
        </p:nvSpPr>
        <p:spPr/>
        <p:txBody>
          <a:bodyPr/>
          <a:lstStyle/>
          <a:p>
            <a:fld id="{0362E148-9CF5-4C7D-ACE4-5327E799ABC3}" type="datetime1">
              <a:rPr lang="cs-CZ" smtClean="0"/>
              <a:pPr/>
              <a:t>11.07.2019</a:t>
            </a:fld>
            <a:endParaRPr lang="cs-CZ"/>
          </a:p>
        </p:txBody>
      </p:sp>
      <p:sp>
        <p:nvSpPr>
          <p:cNvPr id="5" name="Zástupný symbol pro číslo snímku 4"/>
          <p:cNvSpPr>
            <a:spLocks noGrp="1"/>
          </p:cNvSpPr>
          <p:nvPr>
            <p:ph type="sldNum" sz="quarter" idx="12"/>
          </p:nvPr>
        </p:nvSpPr>
        <p:spPr/>
        <p:txBody>
          <a:bodyPr/>
          <a:lstStyle/>
          <a:p>
            <a:fld id="{564429F6-299A-4ACD-8AE2-60489A50BE61}" type="slidenum">
              <a:rPr lang="cs-CZ" smtClean="0"/>
              <a:pPr/>
              <a:t>2</a:t>
            </a:fld>
            <a:endParaRPr lang="cs-CZ"/>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53176" y="543"/>
            <a:ext cx="1182697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ovéPole 5"/>
          <p:cNvSpPr txBox="1"/>
          <p:nvPr/>
        </p:nvSpPr>
        <p:spPr>
          <a:xfrm>
            <a:off x="1547664" y="543"/>
            <a:ext cx="7626130" cy="646331"/>
          </a:xfrm>
          <a:prstGeom prst="rect">
            <a:avLst/>
          </a:prstGeom>
          <a:solidFill>
            <a:schemeClr val="bg1"/>
          </a:solidFill>
        </p:spPr>
        <p:txBody>
          <a:bodyPr wrap="square" rtlCol="0">
            <a:spAutoFit/>
          </a:bodyPr>
          <a:lstStyle/>
          <a:p>
            <a:r>
              <a:rPr lang="cs-CZ" b="1" dirty="0" smtClean="0"/>
              <a:t>Agrolesnictví</a:t>
            </a:r>
            <a:r>
              <a:rPr lang="cs-CZ" dirty="0" smtClean="0"/>
              <a:t> bylo velmi rozšířené po celé Evropě- na našem území se na stromy na ZP v evidenci ‚zapomnělo‘ po pol. 19 st. (</a:t>
            </a:r>
            <a:r>
              <a:rPr lang="cs-CZ" dirty="0" err="1" smtClean="0"/>
              <a:t>Lawson</a:t>
            </a:r>
            <a:r>
              <a:rPr lang="cs-CZ" dirty="0" smtClean="0"/>
              <a:t>, 2018)</a:t>
            </a:r>
            <a:endParaRPr lang="cs-CZ"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14" y="775504"/>
            <a:ext cx="9144000" cy="6082496"/>
          </a:xfrm>
          <a:prstGeom prst="rect">
            <a:avLst/>
          </a:prstGeom>
        </p:spPr>
      </p:pic>
    </p:spTree>
    <p:extLst>
      <p:ext uri="{BB962C8B-B14F-4D97-AF65-F5344CB8AC3E}">
        <p14:creationId xmlns:p14="http://schemas.microsoft.com/office/powerpoint/2010/main" val="271812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188640"/>
            <a:ext cx="6984776" cy="1143000"/>
          </a:xfrm>
        </p:spPr>
        <p:txBody>
          <a:bodyPr/>
          <a:lstStyle/>
          <a:p>
            <a:pPr algn="ctr"/>
            <a:r>
              <a:rPr lang="cs-CZ" b="1" dirty="0">
                <a:solidFill>
                  <a:srgbClr val="006600"/>
                </a:solidFill>
                <a:latin typeface="Calibri" pitchFamily="34" charset="0"/>
              </a:rPr>
              <a:t>Český spolek pro agrolesnictví</a:t>
            </a:r>
            <a:br>
              <a:rPr lang="cs-CZ" b="1" dirty="0">
                <a:solidFill>
                  <a:srgbClr val="006600"/>
                </a:solidFill>
                <a:latin typeface="Calibri" pitchFamily="34" charset="0"/>
              </a:rPr>
            </a:br>
            <a:r>
              <a:rPr lang="cs-CZ" b="1" dirty="0">
                <a:solidFill>
                  <a:srgbClr val="006600"/>
                </a:solidFill>
                <a:latin typeface="Calibri" pitchFamily="34" charset="0"/>
              </a:rPr>
              <a:t> ČSAL</a:t>
            </a:r>
          </a:p>
        </p:txBody>
      </p:sp>
      <p:sp>
        <p:nvSpPr>
          <p:cNvPr id="3" name="Content Placeholder 2"/>
          <p:cNvSpPr>
            <a:spLocks noGrp="1"/>
          </p:cNvSpPr>
          <p:nvPr>
            <p:ph idx="1"/>
          </p:nvPr>
        </p:nvSpPr>
        <p:spPr>
          <a:xfrm>
            <a:off x="3635896" y="1484784"/>
            <a:ext cx="5184576" cy="5373216"/>
          </a:xfrm>
        </p:spPr>
        <p:txBody>
          <a:bodyPr>
            <a:normAutofit fontScale="92500" lnSpcReduction="10000"/>
          </a:bodyPr>
          <a:lstStyle/>
          <a:p>
            <a:r>
              <a:rPr lang="cs-CZ" dirty="0" smtClean="0"/>
              <a:t>Vznik v roce 2014</a:t>
            </a:r>
          </a:p>
          <a:p>
            <a:r>
              <a:rPr lang="cs-CZ" dirty="0" smtClean="0"/>
              <a:t>Národní organizace EURAF</a:t>
            </a:r>
          </a:p>
          <a:p>
            <a:r>
              <a:rPr lang="cs-CZ" dirty="0" smtClean="0"/>
              <a:t>V současnosti 33 členů</a:t>
            </a:r>
          </a:p>
          <a:p>
            <a:r>
              <a:rPr lang="cs-CZ" dirty="0"/>
              <a:t>Podpora a propagace ALS v </a:t>
            </a:r>
            <a:r>
              <a:rPr lang="cs-CZ" dirty="0" smtClean="0"/>
              <a:t>ČR</a:t>
            </a:r>
          </a:p>
          <a:p>
            <a:r>
              <a:rPr lang="cs-CZ" dirty="0" smtClean="0"/>
              <a:t>Osvěta </a:t>
            </a:r>
          </a:p>
          <a:p>
            <a:r>
              <a:rPr lang="cs-CZ" dirty="0" smtClean="0"/>
              <a:t>Legislativní vymezení agrolesnictví</a:t>
            </a:r>
            <a:endParaRPr lang="cs-CZ" dirty="0"/>
          </a:p>
          <a:p>
            <a:r>
              <a:rPr lang="cs-CZ" dirty="0" smtClean="0"/>
              <a:t>Vzdělávání a poradenství</a:t>
            </a:r>
          </a:p>
          <a:p>
            <a:r>
              <a:rPr lang="cs-CZ" dirty="0" smtClean="0">
                <a:hlinkClick r:id="rId2"/>
              </a:rPr>
              <a:t>www.agrolesnictvi.cz</a:t>
            </a:r>
            <a:r>
              <a:rPr lang="cs-CZ" dirty="0" smtClean="0"/>
              <a:t> </a:t>
            </a:r>
          </a:p>
          <a:p>
            <a:r>
              <a:rPr lang="cs-CZ" dirty="0" smtClean="0"/>
              <a:t>Spolupráce s ASZ</a:t>
            </a:r>
            <a:endParaRPr lang="cs-CZ" dirty="0"/>
          </a:p>
        </p:txBody>
      </p:sp>
      <p:sp>
        <p:nvSpPr>
          <p:cNvPr id="4" name="Date Placeholder 3"/>
          <p:cNvSpPr>
            <a:spLocks noGrp="1"/>
          </p:cNvSpPr>
          <p:nvPr>
            <p:ph type="dt" sz="half" idx="10"/>
          </p:nvPr>
        </p:nvSpPr>
        <p:spPr/>
        <p:txBody>
          <a:bodyPr/>
          <a:lstStyle/>
          <a:p>
            <a:fld id="{0362E148-9CF5-4C7D-ACE4-5327E799ABC3}" type="datetime1">
              <a:rPr lang="cs-CZ" smtClean="0"/>
              <a:pPr/>
              <a:t>11.07.2019</a:t>
            </a:fld>
            <a:endParaRPr lang="cs-CZ"/>
          </a:p>
        </p:txBody>
      </p:sp>
      <p:sp>
        <p:nvSpPr>
          <p:cNvPr id="5" name="Slide Number Placeholder 4"/>
          <p:cNvSpPr>
            <a:spLocks noGrp="1"/>
          </p:cNvSpPr>
          <p:nvPr>
            <p:ph type="sldNum" sz="quarter" idx="12"/>
          </p:nvPr>
        </p:nvSpPr>
        <p:spPr/>
        <p:txBody>
          <a:bodyPr/>
          <a:lstStyle/>
          <a:p>
            <a:fld id="{564429F6-299A-4ACD-8AE2-60489A50BE61}" type="slidenum">
              <a:rPr lang="cs-CZ" smtClean="0"/>
              <a:pPr/>
              <a:t>20</a:t>
            </a:fld>
            <a:endParaRPr lang="cs-CZ"/>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43" y="1988840"/>
            <a:ext cx="3519431" cy="4103464"/>
          </a:xfrm>
          <a:prstGeom prst="rect">
            <a:avLst/>
          </a:prstGeom>
        </p:spPr>
      </p:pic>
    </p:spTree>
    <p:extLst>
      <p:ext uri="{BB962C8B-B14F-4D97-AF65-F5344CB8AC3E}">
        <p14:creationId xmlns:p14="http://schemas.microsoft.com/office/powerpoint/2010/main" val="2927608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2" name="Rectangle 4"/>
          <p:cNvSpPr>
            <a:spLocks noGrp="1" noChangeArrowheads="1"/>
          </p:cNvSpPr>
          <p:nvPr>
            <p:ph idx="1"/>
          </p:nvPr>
        </p:nvSpPr>
        <p:spPr>
          <a:xfrm>
            <a:off x="4454544" y="1124744"/>
            <a:ext cx="5040560" cy="1793875"/>
          </a:xfrm>
        </p:spPr>
        <p:txBody>
          <a:bodyPr>
            <a:normAutofit lnSpcReduction="10000"/>
          </a:bodyPr>
          <a:lstStyle/>
          <a:p>
            <a:pPr algn="ctr" eaLnBrk="1" hangingPunct="1">
              <a:buClr>
                <a:srgbClr val="006600"/>
              </a:buClr>
              <a:buSzTx/>
              <a:buFont typeface="Wingdings" pitchFamily="2" charset="2"/>
              <a:buNone/>
              <a:defRPr/>
            </a:pPr>
            <a:r>
              <a:rPr lang="cs-CZ" sz="4000" b="1" noProof="0" dirty="0" smtClean="0">
                <a:solidFill>
                  <a:srgbClr val="006600"/>
                </a:solidFill>
                <a:effectLst/>
                <a:latin typeface="Calibri" pitchFamily="34" charset="0"/>
                <a:ea typeface="+mj-ea"/>
                <a:cs typeface="+mj-cs"/>
              </a:rPr>
              <a:t>Děkuji za pozornost!</a:t>
            </a:r>
            <a:endParaRPr lang="cs-CZ" b="1" noProof="0" dirty="0" smtClean="0">
              <a:solidFill>
                <a:srgbClr val="C00000"/>
              </a:solidFill>
              <a:effectLst/>
              <a:latin typeface="Calibri" pitchFamily="34" charset="0"/>
              <a:ea typeface="+mj-ea"/>
              <a:cs typeface="+mj-cs"/>
            </a:endParaRPr>
          </a:p>
          <a:p>
            <a:pPr algn="ctr" eaLnBrk="1" hangingPunct="1">
              <a:buClr>
                <a:srgbClr val="006600"/>
              </a:buClr>
              <a:buSzTx/>
              <a:buFont typeface="Wingdings" pitchFamily="2" charset="2"/>
              <a:buNone/>
              <a:defRPr/>
            </a:pPr>
            <a:r>
              <a:rPr lang="cs-CZ" b="1" dirty="0" err="1">
                <a:solidFill>
                  <a:srgbClr val="C00000"/>
                </a:solidFill>
                <a:latin typeface="Calibri" pitchFamily="34" charset="0"/>
                <a:ea typeface="+mj-ea"/>
                <a:cs typeface="+mj-cs"/>
              </a:rPr>
              <a:t>j</a:t>
            </a:r>
            <a:r>
              <a:rPr lang="cs-CZ" b="1" dirty="0" err="1" smtClean="0">
                <a:solidFill>
                  <a:srgbClr val="C00000"/>
                </a:solidFill>
                <a:latin typeface="Calibri" pitchFamily="34" charset="0"/>
                <a:ea typeface="+mj-ea"/>
                <a:cs typeface="+mj-cs"/>
              </a:rPr>
              <a:t>akub.houska</a:t>
            </a:r>
            <a:r>
              <a:rPr lang="en-US" b="1" dirty="0" smtClean="0">
                <a:solidFill>
                  <a:srgbClr val="C00000"/>
                </a:solidFill>
                <a:latin typeface="Calibri" pitchFamily="34" charset="0"/>
                <a:ea typeface="+mj-ea"/>
                <a:cs typeface="+mj-cs"/>
              </a:rPr>
              <a:t>@vukoz.cz</a:t>
            </a:r>
            <a:endParaRPr lang="cs-CZ" b="1" noProof="0" dirty="0" smtClean="0">
              <a:solidFill>
                <a:srgbClr val="C00000"/>
              </a:solidFill>
              <a:effectLst/>
              <a:latin typeface="Calibri" pitchFamily="34" charset="0"/>
              <a:ea typeface="+mj-ea"/>
              <a:cs typeface="+mj-cs"/>
            </a:endParaRPr>
          </a:p>
          <a:p>
            <a:pPr algn="ctr">
              <a:buClr>
                <a:srgbClr val="006600"/>
              </a:buClr>
              <a:buNone/>
              <a:defRPr/>
            </a:pPr>
            <a:r>
              <a:rPr lang="cs-CZ" b="1" dirty="0" err="1" smtClean="0">
                <a:solidFill>
                  <a:srgbClr val="C00000"/>
                </a:solidFill>
                <a:latin typeface="Calibri" pitchFamily="34" charset="0"/>
                <a:ea typeface="+mj-ea"/>
                <a:cs typeface="+mj-cs"/>
              </a:rPr>
              <a:t>info</a:t>
            </a:r>
            <a:r>
              <a:rPr lang="cs-CZ" b="1" dirty="0" err="1" smtClean="0">
                <a:solidFill>
                  <a:srgbClr val="C00000"/>
                </a:solidFill>
                <a:latin typeface="Calibri" pitchFamily="34" charset="0"/>
              </a:rPr>
              <a:t>@agrolesnictvi.cz</a:t>
            </a:r>
            <a:endParaRPr lang="cs-CZ" b="1" noProof="0" dirty="0" smtClean="0">
              <a:solidFill>
                <a:srgbClr val="C00000"/>
              </a:solidFill>
              <a:effectLst/>
              <a:latin typeface="Calibri" pitchFamily="34" charset="0"/>
              <a:ea typeface="+mj-ea"/>
              <a:cs typeface="+mj-cs"/>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07719" cy="6858000"/>
          </a:xfrm>
          <a:prstGeom prst="rect">
            <a:avLst/>
          </a:prstGeom>
        </p:spPr>
      </p:pic>
    </p:spTree>
    <p:extLst>
      <p:ext uri="{BB962C8B-B14F-4D97-AF65-F5344CB8AC3E}">
        <p14:creationId xmlns:p14="http://schemas.microsoft.com/office/powerpoint/2010/main" val="178074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32596" y="887464"/>
            <a:ext cx="6854766" cy="5141074"/>
          </a:xfrm>
        </p:spPr>
      </p:pic>
      <p:sp>
        <p:nvSpPr>
          <p:cNvPr id="4" name="Zástupný symbol pro datum 3"/>
          <p:cNvSpPr>
            <a:spLocks noGrp="1"/>
          </p:cNvSpPr>
          <p:nvPr>
            <p:ph type="dt" sz="half" idx="10"/>
          </p:nvPr>
        </p:nvSpPr>
        <p:spPr/>
        <p:txBody>
          <a:bodyPr/>
          <a:lstStyle/>
          <a:p>
            <a:fld id="{0362E148-9CF5-4C7D-ACE4-5327E799ABC3}" type="datetime1">
              <a:rPr lang="cs-CZ" smtClean="0"/>
              <a:pPr/>
              <a:t>11.07.2019</a:t>
            </a:fld>
            <a:endParaRPr lang="cs-CZ"/>
          </a:p>
        </p:txBody>
      </p:sp>
      <p:sp>
        <p:nvSpPr>
          <p:cNvPr id="5" name="Zástupný symbol pro číslo snímku 4"/>
          <p:cNvSpPr>
            <a:spLocks noGrp="1"/>
          </p:cNvSpPr>
          <p:nvPr>
            <p:ph type="sldNum" sz="quarter" idx="12"/>
          </p:nvPr>
        </p:nvSpPr>
        <p:spPr/>
        <p:txBody>
          <a:bodyPr/>
          <a:lstStyle/>
          <a:p>
            <a:fld id="{564429F6-299A-4ACD-8AE2-60489A50BE61}" type="slidenum">
              <a:rPr lang="cs-CZ" smtClean="0"/>
              <a:pPr/>
              <a:t>22</a:t>
            </a:fld>
            <a:endParaRPr lang="cs-CZ"/>
          </a:p>
        </p:txBody>
      </p:sp>
      <p:sp>
        <p:nvSpPr>
          <p:cNvPr id="3" name="Obdélník 2"/>
          <p:cNvSpPr/>
          <p:nvPr/>
        </p:nvSpPr>
        <p:spPr>
          <a:xfrm>
            <a:off x="0" y="116632"/>
            <a:ext cx="1619672"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927422" y="122908"/>
            <a:ext cx="2109074" cy="19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3"/>
          <p:cNvSpPr txBox="1">
            <a:spLocks noChangeArrowheads="1"/>
          </p:cNvSpPr>
          <p:nvPr/>
        </p:nvSpPr>
        <p:spPr bwMode="auto">
          <a:xfrm>
            <a:off x="581025" y="2492375"/>
            <a:ext cx="7632700" cy="769938"/>
          </a:xfrm>
          <a:prstGeom prst="rect">
            <a:avLst/>
          </a:prstGeom>
          <a:solidFill>
            <a:schemeClr val="bg2">
              <a:alpha val="33000"/>
            </a:schemeClr>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cs-CZ" altLang="cs-CZ" sz="4400" b="1" dirty="0">
                <a:solidFill>
                  <a:schemeClr val="accent6">
                    <a:lumMod val="75000"/>
                  </a:schemeClr>
                </a:solidFill>
              </a:rPr>
              <a:t>DĚKUJI ZA POZORNOST</a:t>
            </a:r>
          </a:p>
        </p:txBody>
      </p:sp>
    </p:spTree>
    <p:extLst>
      <p:ext uri="{BB962C8B-B14F-4D97-AF65-F5344CB8AC3E}">
        <p14:creationId xmlns:p14="http://schemas.microsoft.com/office/powerpoint/2010/main" val="565720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85" name="Rectangle 9"/>
          <p:cNvSpPr>
            <a:spLocks noChangeArrowheads="1"/>
          </p:cNvSpPr>
          <p:nvPr/>
        </p:nvSpPr>
        <p:spPr bwMode="auto">
          <a:xfrm>
            <a:off x="533400" y="1628775"/>
            <a:ext cx="4038600" cy="2189163"/>
          </a:xfrm>
          <a:prstGeom prst="rect">
            <a:avLst/>
          </a:prstGeom>
          <a:noFill/>
          <a:ln w="9525">
            <a:noFill/>
            <a:miter lim="800000"/>
            <a:headEnd/>
            <a:tailEnd/>
          </a:ln>
          <a:effectLst/>
        </p:spPr>
        <p:txBody>
          <a:bodyPr/>
          <a:lstStyle/>
          <a:p>
            <a:pPr marL="342900" indent="-342900">
              <a:spcBef>
                <a:spcPct val="20000"/>
              </a:spcBef>
              <a:buClr>
                <a:schemeClr val="hlink"/>
              </a:buClr>
              <a:buSzPct val="90000"/>
              <a:buFont typeface="Wingdings" pitchFamily="2" charset="2"/>
              <a:buBlip>
                <a:blip r:embed="rId2"/>
              </a:buBlip>
              <a:defRPr/>
            </a:pPr>
            <a:endParaRPr lang="cs-CZ" sz="2400">
              <a:effectLst>
                <a:outerShdw blurRad="38100" dist="38100" dir="2700000" algn="tl">
                  <a:srgbClr val="000000"/>
                </a:outerShdw>
              </a:effectLst>
            </a:endParaRPr>
          </a:p>
        </p:txBody>
      </p:sp>
      <p:sp>
        <p:nvSpPr>
          <p:cNvPr id="3" name="Content Placeholder 2"/>
          <p:cNvSpPr>
            <a:spLocks noGrp="1"/>
          </p:cNvSpPr>
          <p:nvPr>
            <p:ph sz="quarter" idx="3"/>
          </p:nvPr>
        </p:nvSpPr>
        <p:spPr/>
        <p:txBody>
          <a:bodyPr/>
          <a:lstStyle/>
          <a:p>
            <a:endParaRPr lang="en-US" dirty="0"/>
          </a:p>
        </p:txBody>
      </p:sp>
      <p:pic>
        <p:nvPicPr>
          <p:cNvPr id="13" name="Picture 4" descr="http://belovedplanet.com/wp-content/uploads/2013/06/Picture6.png"/>
          <p:cNvPicPr>
            <a:picLocks noChangeAspect="1" noChangeArrowheads="1"/>
          </p:cNvPicPr>
          <p:nvPr/>
        </p:nvPicPr>
        <p:blipFill>
          <a:blip r:embed="rId3" cstate="screen"/>
          <a:srcRect/>
          <a:stretch>
            <a:fillRect/>
          </a:stretch>
        </p:blipFill>
        <p:spPr bwMode="auto">
          <a:xfrm>
            <a:off x="0" y="3388238"/>
            <a:ext cx="4644008" cy="3469762"/>
          </a:xfrm>
          <a:prstGeom prst="rect">
            <a:avLst/>
          </a:prstGeom>
          <a:noFill/>
        </p:spPr>
      </p:pic>
      <p:pic>
        <p:nvPicPr>
          <p:cNvPr id="15" name="Picture 3" descr="C:\Users\lojka\Pictures\fotky pracovni\Agricultural systems\Teraces Etna Sicily\P1110309.JPG"/>
          <p:cNvPicPr>
            <a:picLocks noGrp="1" noChangeAspect="1" noChangeArrowheads="1"/>
          </p:cNvPicPr>
          <p:nvPr>
            <p:ph sz="quarter" idx="2"/>
          </p:nvPr>
        </p:nvPicPr>
        <p:blipFill>
          <a:blip r:embed="rId4" cstate="screen"/>
          <a:srcRect/>
          <a:stretch>
            <a:fillRect/>
          </a:stretch>
        </p:blipFill>
        <p:spPr bwMode="auto">
          <a:xfrm>
            <a:off x="-23803" y="764704"/>
            <a:ext cx="4599296" cy="3069446"/>
          </a:xfrm>
          <a:prstGeom prst="rect">
            <a:avLst/>
          </a:prstGeom>
          <a:noFill/>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r="-780" b="-124"/>
          <a:stretch/>
        </p:blipFill>
        <p:spPr>
          <a:xfrm>
            <a:off x="5076056" y="0"/>
            <a:ext cx="4097832" cy="4404815"/>
          </a:xfrm>
          <a:prstGeom prst="rect">
            <a:avLst/>
          </a:prstGeom>
        </p:spPr>
      </p:pic>
      <p:sp>
        <p:nvSpPr>
          <p:cNvPr id="5" name="Content Placeholder 4"/>
          <p:cNvSpPr>
            <a:spLocks noGrp="1"/>
          </p:cNvSpPr>
          <p:nvPr>
            <p:ph sz="quarter" idx="4"/>
          </p:nvPr>
        </p:nvSpPr>
        <p:spPr/>
        <p:txBody>
          <a:bodyPr/>
          <a:lstStyle/>
          <a:p>
            <a:endParaRPr lang="en-US"/>
          </a:p>
        </p:txBody>
      </p:sp>
      <p:pic>
        <p:nvPicPr>
          <p:cNvPr id="16" name="Picture 4" descr="ovce1"/>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44008" y="3789040"/>
            <a:ext cx="4499992" cy="3068960"/>
          </a:xfrm>
          <a:prstGeom prst="rect">
            <a:avLst/>
          </a:prstGeom>
          <a:noFill/>
          <a:ln w="9525">
            <a:noFill/>
            <a:miter lim="800000"/>
            <a:headEnd/>
            <a:tailEnd/>
          </a:ln>
        </p:spPr>
      </p:pic>
      <p:pic>
        <p:nvPicPr>
          <p:cNvPr id="7176" name="Picture 15" descr="File:FieldWindbreaks.JPG">
            <a:hlinkClick r:id="rId7"/>
          </p:cNvPr>
          <p:cNvPicPr>
            <a:picLocks noChangeAspect="1" noChangeArrowheads="1"/>
          </p:cNvPicPr>
          <p:nvPr/>
        </p:nvPicPr>
        <p:blipFill>
          <a:blip r:embed="rId8" cstate="print"/>
          <a:srcRect/>
          <a:stretch>
            <a:fillRect/>
          </a:stretch>
        </p:blipFill>
        <p:spPr bwMode="auto">
          <a:xfrm>
            <a:off x="2555776" y="2348880"/>
            <a:ext cx="3665537" cy="2616200"/>
          </a:xfrm>
          <a:prstGeom prst="rect">
            <a:avLst/>
          </a:prstGeom>
          <a:noFill/>
          <a:ln w="9525">
            <a:noFill/>
            <a:miter lim="800000"/>
            <a:headEnd/>
            <a:tailEnd/>
          </a:ln>
        </p:spPr>
      </p:pic>
      <p:sp>
        <p:nvSpPr>
          <p:cNvPr id="7175" name="Rectangle 14"/>
          <p:cNvSpPr>
            <a:spLocks noGrp="1" noChangeArrowheads="1"/>
          </p:cNvSpPr>
          <p:nvPr>
            <p:ph type="title"/>
          </p:nvPr>
        </p:nvSpPr>
        <p:spPr>
          <a:xfrm>
            <a:off x="323528" y="0"/>
            <a:ext cx="4392488" cy="765175"/>
          </a:xfrm>
        </p:spPr>
        <p:txBody>
          <a:bodyPr/>
          <a:lstStyle/>
          <a:p>
            <a:r>
              <a:rPr lang="cs-CZ" altLang="zh-CN" sz="3600" b="1" noProof="0" dirty="0" smtClean="0">
                <a:solidFill>
                  <a:schemeClr val="accent2"/>
                </a:solidFill>
                <a:effectLst/>
                <a:latin typeface="Calibri" pitchFamily="34" charset="0"/>
                <a:ea typeface="宋体" charset="-122"/>
              </a:rPr>
              <a:t>Co je agrolesnictví?</a:t>
            </a:r>
          </a:p>
        </p:txBody>
      </p:sp>
    </p:spTree>
    <p:extLst>
      <p:ext uri="{BB962C8B-B14F-4D97-AF65-F5344CB8AC3E}">
        <p14:creationId xmlns:p14="http://schemas.microsoft.com/office/powerpoint/2010/main" val="34562725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3568" y="0"/>
            <a:ext cx="7776864" cy="990600"/>
          </a:xfrm>
        </p:spPr>
        <p:txBody>
          <a:bodyPr/>
          <a:lstStyle/>
          <a:p>
            <a:pPr eaLnBrk="1" hangingPunct="1"/>
            <a:r>
              <a:rPr lang="cs-CZ" altLang="zh-CN" b="1" dirty="0">
                <a:solidFill>
                  <a:srgbClr val="006600"/>
                </a:solidFill>
                <a:latin typeface="Calibri" pitchFamily="34" charset="0"/>
              </a:rPr>
              <a:t>Definice </a:t>
            </a:r>
            <a:r>
              <a:rPr lang="cs-CZ" altLang="zh-CN" b="1" dirty="0" smtClean="0">
                <a:solidFill>
                  <a:srgbClr val="006600"/>
                </a:solidFill>
                <a:latin typeface="Calibri" pitchFamily="34" charset="0"/>
              </a:rPr>
              <a:t>agrolesnictví v Evropě</a:t>
            </a:r>
            <a:endParaRPr lang="cs-CZ" altLang="zh-CN" b="1" dirty="0">
              <a:solidFill>
                <a:srgbClr val="006600"/>
              </a:solidFill>
              <a:latin typeface="Calibri" pitchFamily="34" charset="0"/>
            </a:endParaRPr>
          </a:p>
        </p:txBody>
      </p:sp>
      <p:sp>
        <p:nvSpPr>
          <p:cNvPr id="26627" name="Rectangle 3"/>
          <p:cNvSpPr>
            <a:spLocks noGrp="1" noChangeArrowheads="1"/>
          </p:cNvSpPr>
          <p:nvPr>
            <p:ph sz="quarter" idx="1"/>
          </p:nvPr>
        </p:nvSpPr>
        <p:spPr>
          <a:xfrm>
            <a:off x="0" y="620688"/>
            <a:ext cx="9146902" cy="6237312"/>
          </a:xfrm>
        </p:spPr>
        <p:txBody>
          <a:bodyPr>
            <a:normAutofit fontScale="62500" lnSpcReduction="20000"/>
          </a:bodyPr>
          <a:lstStyle/>
          <a:p>
            <a:endParaRPr lang="cs-CZ" b="1" dirty="0" smtClean="0"/>
          </a:p>
          <a:p>
            <a:r>
              <a:rPr lang="cs-CZ" b="1" dirty="0" smtClean="0"/>
              <a:t>EU nařízení 1305/2013 (článek 23)</a:t>
            </a:r>
          </a:p>
          <a:p>
            <a:pPr marL="457200" lvl="1" indent="0">
              <a:buNone/>
            </a:pPr>
            <a:r>
              <a:rPr lang="cs-CZ" sz="3100" i="1" dirty="0" smtClean="0"/>
              <a:t>„Zemědělsko-lesnickými systémy“ se rozumějí systémy využívání půdy, v jejichž rámci je stejný pozemek zároveň využíván k pěstování stromů a k zemědělské produkci. Min. a Max. počet si určí členské státy...</a:t>
            </a:r>
          </a:p>
          <a:p>
            <a:pPr marL="457200" lvl="1" indent="0">
              <a:buNone/>
            </a:pPr>
            <a:r>
              <a:rPr lang="cs-CZ" sz="3100" i="1" dirty="0">
                <a:hlinkClick r:id="rId2"/>
              </a:rPr>
              <a:t>https://eur-lex.europa.eu/legal-content/CS/TXT/PDF/?uri=CELEX:02013R1305-20180205&amp;qid=1544091839814&amp;from=</a:t>
            </a:r>
            <a:r>
              <a:rPr lang="cs-CZ" sz="3100" i="1" dirty="0" smtClean="0">
                <a:hlinkClick r:id="rId2"/>
              </a:rPr>
              <a:t>CS</a:t>
            </a:r>
            <a:r>
              <a:rPr lang="cs-CZ" sz="3100" i="1" dirty="0" smtClean="0"/>
              <a:t> </a:t>
            </a:r>
          </a:p>
          <a:p>
            <a:pPr marL="0" indent="0">
              <a:buNone/>
            </a:pPr>
            <a:endParaRPr lang="cs-CZ" sz="3100" i="1" dirty="0" smtClean="0"/>
          </a:p>
          <a:p>
            <a:r>
              <a:rPr lang="cs-CZ" b="1" dirty="0" smtClean="0"/>
              <a:t>ČSAL</a:t>
            </a:r>
          </a:p>
          <a:p>
            <a:pPr marL="457200" lvl="1" indent="0">
              <a:buNone/>
            </a:pPr>
            <a:r>
              <a:rPr lang="cs-CZ" sz="3100" i="1" dirty="0" smtClean="0"/>
              <a:t>Agrolesnictví je </a:t>
            </a:r>
            <a:r>
              <a:rPr lang="cs-CZ" sz="3100" b="1" i="1" dirty="0" smtClean="0"/>
              <a:t>způsob hospodaření na zemědělské nebo lesní půdě, který kombinuje pěstování dřevin s některou formou zemědělské produkce</a:t>
            </a:r>
            <a:r>
              <a:rPr lang="cs-CZ" sz="3100" i="1" dirty="0" smtClean="0"/>
              <a:t> na jednom pozemku a to buď prostorově, nebo časově. Podmínkou je, že složky agrolesnického systému (dřeviny, plodiny, zvířata, případně jiné) jsou pěstovány, resp. chována s hospodářským, environmentálním a</a:t>
            </a:r>
            <a:r>
              <a:rPr lang="cs-CZ" sz="3100" i="1" dirty="0"/>
              <a:t>/</a:t>
            </a:r>
            <a:r>
              <a:rPr lang="cs-CZ" sz="3100" i="1" dirty="0" smtClean="0"/>
              <a:t>nebo kulturním záměrem.</a:t>
            </a:r>
          </a:p>
          <a:p>
            <a:pPr marL="457200" lvl="1" indent="0">
              <a:buNone/>
            </a:pPr>
            <a:endParaRPr lang="cs-CZ" sz="3100" dirty="0" smtClean="0"/>
          </a:p>
          <a:p>
            <a:r>
              <a:rPr lang="cs-CZ" dirty="0" smtClean="0">
                <a:solidFill>
                  <a:schemeClr val="accent2"/>
                </a:solidFill>
              </a:rPr>
              <a:t>Agrolesnictví = pěstování stromů/dřevin zemědělci (na zemědělské půdě)</a:t>
            </a:r>
          </a:p>
          <a:p>
            <a:r>
              <a:rPr lang="cs-CZ" b="1" dirty="0" smtClean="0">
                <a:solidFill>
                  <a:schemeClr val="accent2"/>
                </a:solidFill>
              </a:rPr>
              <a:t>NENÍ</a:t>
            </a:r>
            <a:r>
              <a:rPr lang="cs-CZ" dirty="0" smtClean="0">
                <a:solidFill>
                  <a:schemeClr val="accent2"/>
                </a:solidFill>
              </a:rPr>
              <a:t> TO </a:t>
            </a:r>
            <a:r>
              <a:rPr lang="cs-CZ" b="1" dirty="0" smtClean="0">
                <a:solidFill>
                  <a:schemeClr val="accent2"/>
                </a:solidFill>
              </a:rPr>
              <a:t>ZALESŇOVÁNÍ!</a:t>
            </a:r>
          </a:p>
          <a:p>
            <a:r>
              <a:rPr lang="cs-CZ" dirty="0" smtClean="0">
                <a:solidFill>
                  <a:schemeClr val="accent2"/>
                </a:solidFill>
              </a:rPr>
              <a:t>Definice </a:t>
            </a:r>
            <a:r>
              <a:rPr lang="cs-CZ" dirty="0">
                <a:solidFill>
                  <a:schemeClr val="accent2"/>
                </a:solidFill>
              </a:rPr>
              <a:t>obecně velmi široká </a:t>
            </a:r>
            <a:r>
              <a:rPr lang="mr-IN" dirty="0">
                <a:solidFill>
                  <a:schemeClr val="accent2"/>
                </a:solidFill>
              </a:rPr>
              <a:t>–</a:t>
            </a:r>
            <a:r>
              <a:rPr lang="cs-CZ" dirty="0">
                <a:solidFill>
                  <a:schemeClr val="accent2"/>
                </a:solidFill>
              </a:rPr>
              <a:t> pro implementaci je nutné definovat jednotlivé typy</a:t>
            </a:r>
          </a:p>
          <a:p>
            <a:pPr eaLnBrk="1" hangingPunct="1"/>
            <a:endParaRPr lang="cs-CZ" dirty="0" smtClean="0">
              <a:solidFill>
                <a:schemeClr val="accent2"/>
              </a:solidFill>
            </a:endParaRPr>
          </a:p>
        </p:txBody>
      </p:sp>
      <p:sp>
        <p:nvSpPr>
          <p:cNvPr id="4" name="Zástupný symbol pro číslo snímku 3"/>
          <p:cNvSpPr>
            <a:spLocks noGrp="1"/>
          </p:cNvSpPr>
          <p:nvPr>
            <p:ph type="sldNum" sz="quarter" idx="12"/>
          </p:nvPr>
        </p:nvSpPr>
        <p:spPr/>
        <p:txBody>
          <a:bodyPr>
            <a:normAutofit/>
          </a:bodyPr>
          <a:lstStyle/>
          <a:p>
            <a:pPr>
              <a:defRPr/>
            </a:pPr>
            <a:fld id="{172542AE-0306-45BC-B60A-A862D38F6D4F}" type="slidenum">
              <a:rPr lang="en-US"/>
              <a:pPr>
                <a:defRPr/>
              </a:pPr>
              <a:t>4</a:t>
            </a:fld>
            <a:endParaRPr lang="en-US"/>
          </a:p>
        </p:txBody>
      </p:sp>
    </p:spTree>
    <p:extLst>
      <p:ext uri="{BB962C8B-B14F-4D97-AF65-F5344CB8AC3E}">
        <p14:creationId xmlns:p14="http://schemas.microsoft.com/office/powerpoint/2010/main" val="2386641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10"/>
          <p:cNvGrpSpPr/>
          <p:nvPr/>
        </p:nvGrpSpPr>
        <p:grpSpPr>
          <a:xfrm>
            <a:off x="323528" y="0"/>
            <a:ext cx="8712968" cy="1196752"/>
            <a:chOff x="323528" y="0"/>
            <a:chExt cx="8712968" cy="1196752"/>
          </a:xfrm>
        </p:grpSpPr>
        <p:sp>
          <p:nvSpPr>
            <p:cNvPr id="5" name="Obdélník 4"/>
            <p:cNvSpPr/>
            <p:nvPr/>
          </p:nvSpPr>
          <p:spPr>
            <a:xfrm>
              <a:off x="6660232" y="11663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0"/>
              <a:ext cx="1196752" cy="1196752"/>
            </a:xfrm>
            <a:prstGeom prst="rect">
              <a:avLst/>
            </a:prstGeom>
          </p:spPr>
        </p:pic>
      </p:grpSp>
      <p:sp>
        <p:nvSpPr>
          <p:cNvPr id="80898" name="Rectangle 2"/>
          <p:cNvSpPr>
            <a:spLocks noGrp="1" noChangeArrowheads="1"/>
          </p:cNvSpPr>
          <p:nvPr>
            <p:ph type="title"/>
          </p:nvPr>
        </p:nvSpPr>
        <p:spPr>
          <a:xfrm>
            <a:off x="1907704" y="0"/>
            <a:ext cx="7236296" cy="981075"/>
          </a:xfrm>
        </p:spPr>
        <p:txBody>
          <a:bodyPr>
            <a:normAutofit fontScale="90000"/>
          </a:bodyPr>
          <a:lstStyle/>
          <a:p>
            <a:pPr algn="l" eaLnBrk="1" hangingPunct="1">
              <a:buClr>
                <a:srgbClr val="006600"/>
              </a:buClr>
              <a:buFont typeface="Wingdings" pitchFamily="2" charset="2"/>
              <a:buNone/>
              <a:defRPr/>
            </a:pPr>
            <a:r>
              <a:rPr lang="cs-CZ" sz="3600" b="1" noProof="0" dirty="0" smtClean="0">
                <a:solidFill>
                  <a:srgbClr val="006600"/>
                </a:solidFill>
                <a:effectLst/>
                <a:latin typeface="Calibri" pitchFamily="34" charset="0"/>
              </a:rPr>
              <a:t>Role stromů v ALS </a:t>
            </a:r>
            <a:r>
              <a:rPr lang="cs-CZ" sz="2600" b="1" noProof="0" dirty="0" smtClean="0">
                <a:solidFill>
                  <a:srgbClr val="006600"/>
                </a:solidFill>
                <a:effectLst/>
                <a:latin typeface="Calibri" pitchFamily="34" charset="0"/>
              </a:rPr>
              <a:t>(zemědělská funkce zachována)</a:t>
            </a:r>
            <a:endParaRPr lang="cs-CZ" sz="2600" noProof="0" dirty="0" smtClean="0">
              <a:solidFill>
                <a:srgbClr val="FF0000"/>
              </a:solidFill>
              <a:latin typeface="Calibri" pitchFamily="34" charset="0"/>
            </a:endParaRPr>
          </a:p>
        </p:txBody>
      </p:sp>
      <p:graphicFrame>
        <p:nvGraphicFramePr>
          <p:cNvPr id="80926" name="Group 30"/>
          <p:cNvGraphicFramePr>
            <a:graphicFrameLocks noGrp="1"/>
          </p:cNvGraphicFramePr>
          <p:nvPr>
            <p:ph idx="1"/>
            <p:extLst>
              <p:ext uri="{D42A27DB-BD31-4B8C-83A1-F6EECF244321}">
                <p14:modId xmlns:p14="http://schemas.microsoft.com/office/powerpoint/2010/main" val="933070048"/>
              </p:ext>
            </p:extLst>
          </p:nvPr>
        </p:nvGraphicFramePr>
        <p:xfrm>
          <a:off x="1835696" y="908720"/>
          <a:ext cx="7128792" cy="5437632"/>
        </p:xfrm>
        <a:graphic>
          <a:graphicData uri="http://schemas.openxmlformats.org/drawingml/2006/table">
            <a:tbl>
              <a:tblPr/>
              <a:tblGrid>
                <a:gridCol w="2808312">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465832">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2400" b="1" i="0" u="none" strike="noStrike" cap="none" normalizeH="0" baseline="0" noProof="0" dirty="0" smtClean="0">
                          <a:ln>
                            <a:noFill/>
                          </a:ln>
                          <a:solidFill>
                            <a:srgbClr val="003300"/>
                          </a:solidFill>
                          <a:effectLst/>
                          <a:latin typeface="Calibri" pitchFamily="34" charset="0"/>
                          <a:cs typeface="Arial" charset="0"/>
                        </a:rPr>
                        <a:t>Produkční role</a:t>
                      </a:r>
                      <a:r>
                        <a:rPr kumimoji="0" lang="cs-CZ" sz="2400" b="0" i="0" u="none" strike="noStrike" cap="none" normalizeH="0" baseline="0" noProof="0" dirty="0" smtClean="0">
                          <a:ln>
                            <a:noFill/>
                          </a:ln>
                          <a:solidFill>
                            <a:srgbClr val="003300"/>
                          </a:solidFill>
                          <a:effectLst/>
                          <a:latin typeface="Calibri" pitchFamily="34" charset="0"/>
                          <a:cs typeface="Arial" charset="0"/>
                        </a:rPr>
                        <a:t> </a:t>
                      </a:r>
                    </a:p>
                  </a:txBody>
                  <a:tcPr horzOverflow="overflow">
                    <a:lnL w="12700" cap="flat" cmpd="sng" algn="ctr">
                      <a:solidFill>
                        <a:srgbClr val="003300"/>
                      </a:solidFill>
                      <a:prstDash val="solid"/>
                      <a:round/>
                      <a:headEnd type="none" w="med" len="med"/>
                      <a:tailEnd type="none" w="med" len="med"/>
                    </a:lnL>
                    <a:lnR w="12700" cap="flat" cmpd="sng" algn="ctr">
                      <a:solidFill>
                        <a:srgbClr val="003300"/>
                      </a:solidFill>
                      <a:prstDash val="solid"/>
                      <a:round/>
                      <a:headEnd type="none" w="med" len="med"/>
                      <a:tailEnd type="none" w="med" len="med"/>
                    </a:lnR>
                    <a:lnT w="12700" cap="flat" cmpd="sng" algn="ctr">
                      <a:solidFill>
                        <a:srgbClr val="003300"/>
                      </a:solidFill>
                      <a:prstDash val="solid"/>
                      <a:round/>
                      <a:headEnd type="none" w="med" len="med"/>
                      <a:tailEnd type="none" w="med" len="med"/>
                    </a:lnT>
                    <a:lnB w="12700" cap="flat" cmpd="sng" algn="ctr">
                      <a:solidFill>
                        <a:srgbClr val="00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2400" b="1" i="0" u="none" strike="noStrike" cap="none" normalizeH="0" baseline="0" noProof="0" dirty="0" smtClean="0">
                          <a:ln>
                            <a:noFill/>
                          </a:ln>
                          <a:solidFill>
                            <a:srgbClr val="003300"/>
                          </a:solidFill>
                          <a:effectLst/>
                          <a:latin typeface="Calibri" pitchFamily="34" charset="0"/>
                          <a:cs typeface="Arial" charset="0"/>
                        </a:rPr>
                        <a:t>Servisní role</a:t>
                      </a:r>
                      <a:r>
                        <a:rPr kumimoji="0" lang="cs-CZ" sz="2800" b="0" i="0" u="none" strike="noStrike" cap="none" normalizeH="0" baseline="0" noProof="0" dirty="0" smtClean="0">
                          <a:ln>
                            <a:noFill/>
                          </a:ln>
                          <a:solidFill>
                            <a:srgbClr val="003300"/>
                          </a:solidFill>
                          <a:effectLst/>
                          <a:latin typeface="Calibri" pitchFamily="34" charset="0"/>
                          <a:cs typeface="Arial" charset="0"/>
                        </a:rPr>
                        <a:t> </a:t>
                      </a:r>
                    </a:p>
                  </a:txBody>
                  <a:tcPr horzOverflow="overflow">
                    <a:lnL w="12700" cap="flat" cmpd="sng" algn="ctr">
                      <a:solidFill>
                        <a:srgbClr val="003300"/>
                      </a:solidFill>
                      <a:prstDash val="solid"/>
                      <a:round/>
                      <a:headEnd type="none" w="med" len="med"/>
                      <a:tailEnd type="none" w="med" len="med"/>
                    </a:lnL>
                    <a:lnR w="12700" cap="flat" cmpd="sng" algn="ctr">
                      <a:solidFill>
                        <a:srgbClr val="003300"/>
                      </a:solidFill>
                      <a:prstDash val="solid"/>
                      <a:round/>
                      <a:headEnd type="none" w="med" len="med"/>
                      <a:tailEnd type="none" w="med" len="med"/>
                    </a:lnR>
                    <a:lnT w="12700" cap="flat" cmpd="sng" algn="ctr">
                      <a:solidFill>
                        <a:srgbClr val="003300"/>
                      </a:solidFill>
                      <a:prstDash val="solid"/>
                      <a:round/>
                      <a:headEnd type="none" w="med" len="med"/>
                      <a:tailEnd type="none" w="med" len="med"/>
                    </a:lnT>
                    <a:lnB w="12700" cap="flat" cmpd="sng" algn="ctr">
                      <a:solidFill>
                        <a:srgbClr val="00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68307">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2400" b="0" i="0" u="none" strike="noStrike" cap="none" normalizeH="0" baseline="0" noProof="0" dirty="0" smtClean="0">
                          <a:ln>
                            <a:noFill/>
                          </a:ln>
                          <a:solidFill>
                            <a:srgbClr val="003300"/>
                          </a:solidFill>
                          <a:effectLst/>
                          <a:latin typeface="Calibri" pitchFamily="34" charset="0"/>
                          <a:cs typeface="Arial" charset="0"/>
                        </a:rPr>
                        <a:t>Komerční dřevo</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2400" b="0" i="0" u="none" strike="noStrike" cap="none" normalizeH="0" baseline="0" noProof="0" dirty="0" smtClean="0">
                          <a:ln>
                            <a:noFill/>
                          </a:ln>
                          <a:solidFill>
                            <a:srgbClr val="003300"/>
                          </a:solidFill>
                          <a:effectLst/>
                          <a:latin typeface="Calibri" pitchFamily="34" charset="0"/>
                          <a:cs typeface="Arial" charset="0"/>
                        </a:rPr>
                        <a:t>Palivové dřevo</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defRPr/>
                      </a:pPr>
                      <a:r>
                        <a:rPr kumimoji="0" lang="cs-CZ" sz="2400" b="0" i="0" u="none" strike="noStrike" cap="none" normalizeH="0" baseline="0" noProof="0" dirty="0" smtClean="0">
                          <a:ln>
                            <a:noFill/>
                          </a:ln>
                          <a:solidFill>
                            <a:srgbClr val="003300"/>
                          </a:solidFill>
                          <a:effectLst/>
                          <a:latin typeface="Calibri" pitchFamily="34" charset="0"/>
                          <a:cs typeface="Arial" charset="0"/>
                        </a:rPr>
                        <a:t>Stavební materiál</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defRPr/>
                      </a:pPr>
                      <a:r>
                        <a:rPr kumimoji="0" lang="cs-CZ" sz="2400" b="0" i="0" u="none" strike="noStrike" cap="none" normalizeH="0" baseline="0" noProof="0" dirty="0" smtClean="0">
                          <a:ln>
                            <a:noFill/>
                          </a:ln>
                          <a:solidFill>
                            <a:srgbClr val="003300"/>
                          </a:solidFill>
                          <a:effectLst/>
                          <a:latin typeface="Calibri" pitchFamily="34" charset="0"/>
                          <a:cs typeface="Arial" charset="0"/>
                        </a:rPr>
                        <a:t>Ovoce, plody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2400" b="0" i="0" u="none" strike="noStrike" cap="none" normalizeH="0" baseline="0" noProof="0" dirty="0" smtClean="0">
                          <a:ln>
                            <a:noFill/>
                          </a:ln>
                          <a:solidFill>
                            <a:srgbClr val="003300"/>
                          </a:solidFill>
                          <a:effectLst/>
                          <a:latin typeface="Calibri" pitchFamily="34" charset="0"/>
                          <a:cs typeface="Arial" charset="0"/>
                        </a:rPr>
                        <a:t>Píce pro zvířata</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2400" b="0" i="0" u="none" strike="noStrike" cap="none" normalizeH="0" baseline="0" noProof="0" dirty="0" smtClean="0">
                          <a:ln>
                            <a:noFill/>
                          </a:ln>
                          <a:solidFill>
                            <a:srgbClr val="003300"/>
                          </a:solidFill>
                          <a:effectLst/>
                          <a:latin typeface="Calibri" pitchFamily="34" charset="0"/>
                          <a:cs typeface="Arial" charset="0"/>
                        </a:rPr>
                        <a:t>Léčivé produkty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2400" b="0" i="0" u="none" strike="noStrike" cap="none" normalizeH="0" baseline="0" noProof="0" dirty="0" smtClean="0">
                          <a:ln>
                            <a:noFill/>
                          </a:ln>
                          <a:solidFill>
                            <a:srgbClr val="003300"/>
                          </a:solidFill>
                          <a:effectLst/>
                          <a:latin typeface="Calibri" pitchFamily="34" charset="0"/>
                          <a:cs typeface="Arial" charset="0"/>
                        </a:rPr>
                        <a:t>Mulč a zelené hnojení</a:t>
                      </a:r>
                    </a:p>
                  </a:txBody>
                  <a:tcPr horzOverflow="overflow">
                    <a:lnL w="12700" cap="flat" cmpd="sng" algn="ctr">
                      <a:solidFill>
                        <a:srgbClr val="003300"/>
                      </a:solidFill>
                      <a:prstDash val="solid"/>
                      <a:round/>
                      <a:headEnd type="none" w="med" len="med"/>
                      <a:tailEnd type="none" w="med" len="med"/>
                    </a:lnL>
                    <a:lnR w="12700" cap="flat" cmpd="sng" algn="ctr">
                      <a:solidFill>
                        <a:srgbClr val="003300"/>
                      </a:solidFill>
                      <a:prstDash val="solid"/>
                      <a:round/>
                      <a:headEnd type="none" w="med" len="med"/>
                      <a:tailEnd type="none" w="med" len="med"/>
                    </a:lnR>
                    <a:lnT w="12700" cap="flat" cmpd="sng" algn="ctr">
                      <a:solidFill>
                        <a:srgbClr val="003300"/>
                      </a:solidFill>
                      <a:prstDash val="solid"/>
                      <a:round/>
                      <a:headEnd type="none" w="med" len="med"/>
                      <a:tailEnd type="none" w="med" len="med"/>
                    </a:lnT>
                    <a:lnB w="12700" cap="flat" cmpd="sng" algn="ctr">
                      <a:solidFill>
                        <a:srgbClr val="00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1" u="none" strike="noStrike" cap="none" normalizeH="0" baseline="0" noProof="0" dirty="0" smtClean="0">
                          <a:ln>
                            <a:noFill/>
                          </a:ln>
                          <a:solidFill>
                            <a:srgbClr val="800000"/>
                          </a:solidFill>
                          <a:effectLst/>
                          <a:latin typeface="Calibri" pitchFamily="34" charset="0"/>
                          <a:cs typeface="Arial" charset="0"/>
                        </a:rPr>
                        <a:t>Na úrovni farmy:</a:t>
                      </a:r>
                      <a:endParaRPr kumimoji="0" lang="cs-CZ" sz="1800" b="0" i="0" u="none" strike="noStrike" cap="none" normalizeH="0" baseline="0" noProof="0" dirty="0" smtClean="0">
                        <a:ln>
                          <a:noFill/>
                        </a:ln>
                        <a:solidFill>
                          <a:srgbClr val="800000"/>
                        </a:solidFill>
                        <a:effectLst/>
                        <a:latin typeface="Calibri" pitchFamily="34"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Ochrana proti vodní a větrné erozi</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Zlepšení půdní úrodnosti</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Udržení organické hmoty a fyzikálních vlastností půdy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Zlepšení koloběhu živin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Potlačení plevelů, chorob a škůdců</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Stín (zvířata a rostliny)</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Snížení rychlosti větru</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Ohraničení pozemku a oplocení</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Zlepšení mikroklimatu</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1" u="none" strike="noStrike" cap="none" normalizeH="0" baseline="0" noProof="0" dirty="0" smtClean="0">
                          <a:ln>
                            <a:noFill/>
                          </a:ln>
                          <a:solidFill>
                            <a:srgbClr val="800000"/>
                          </a:solidFill>
                          <a:effectLst/>
                          <a:latin typeface="Calibri" pitchFamily="34" charset="0"/>
                          <a:cs typeface="Arial" charset="0"/>
                        </a:rPr>
                        <a:t>Na širší úrovní:</a:t>
                      </a:r>
                      <a:endParaRPr kumimoji="0" lang="cs-CZ" sz="1800" b="0" i="0" u="none" strike="noStrike" cap="none" normalizeH="0" baseline="0" noProof="0" dirty="0" smtClean="0">
                        <a:ln>
                          <a:noFill/>
                        </a:ln>
                        <a:solidFill>
                          <a:srgbClr val="800000"/>
                        </a:solidFill>
                        <a:effectLst/>
                        <a:latin typeface="Calibri" pitchFamily="34"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Zlepšení hydrologického cyklu</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Udržení biodiverzity, biokoridory, refugia</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cs-CZ" sz="1800" b="0" i="0" u="none" strike="noStrike" cap="none" normalizeH="0" baseline="0" noProof="0" dirty="0" smtClean="0">
                          <a:ln>
                            <a:noFill/>
                          </a:ln>
                          <a:solidFill>
                            <a:srgbClr val="003300"/>
                          </a:solidFill>
                          <a:effectLst/>
                          <a:latin typeface="Calibri" pitchFamily="34" charset="0"/>
                          <a:cs typeface="Arial" charset="0"/>
                        </a:rPr>
                        <a:t>Vázání uhlíku a ochlazování krajiny</a:t>
                      </a:r>
                      <a:endParaRPr kumimoji="0" lang="cs-CZ" sz="2000" b="0" i="0" u="none" strike="noStrike" cap="none" normalizeH="0" baseline="0" noProof="0" dirty="0" smtClean="0">
                        <a:ln>
                          <a:noFill/>
                        </a:ln>
                        <a:solidFill>
                          <a:srgbClr val="003300"/>
                        </a:solidFill>
                        <a:effectLst/>
                        <a:latin typeface="Calibri" pitchFamily="34" charset="0"/>
                        <a:cs typeface="Arial" charset="0"/>
                      </a:endParaRPr>
                    </a:p>
                  </a:txBody>
                  <a:tcPr horzOverflow="overflow">
                    <a:lnL w="12700" cap="flat" cmpd="sng" algn="ctr">
                      <a:solidFill>
                        <a:srgbClr val="003300"/>
                      </a:solidFill>
                      <a:prstDash val="solid"/>
                      <a:round/>
                      <a:headEnd type="none" w="med" len="med"/>
                      <a:tailEnd type="none" w="med" len="med"/>
                    </a:lnL>
                    <a:lnR w="12700" cap="flat" cmpd="sng" algn="ctr">
                      <a:solidFill>
                        <a:srgbClr val="003300"/>
                      </a:solidFill>
                      <a:prstDash val="solid"/>
                      <a:round/>
                      <a:headEnd type="none" w="med" len="med"/>
                      <a:tailEnd type="none" w="med" len="med"/>
                    </a:lnR>
                    <a:lnT w="12700" cap="flat" cmpd="sng" algn="ctr">
                      <a:solidFill>
                        <a:srgbClr val="003300"/>
                      </a:solidFill>
                      <a:prstDash val="solid"/>
                      <a:round/>
                      <a:headEnd type="none" w="med" len="med"/>
                      <a:tailEnd type="none" w="med" len="med"/>
                    </a:lnT>
                    <a:lnB w="12700" cap="flat" cmpd="sng" algn="ctr">
                      <a:solidFill>
                        <a:srgbClr val="00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TextovéPole 1"/>
          <p:cNvSpPr txBox="1"/>
          <p:nvPr/>
        </p:nvSpPr>
        <p:spPr>
          <a:xfrm>
            <a:off x="107504" y="1052736"/>
            <a:ext cx="1512168" cy="864096"/>
          </a:xfrm>
          <a:prstGeom prst="rect">
            <a:avLst/>
          </a:prstGeom>
          <a:solidFill>
            <a:schemeClr val="bg1"/>
          </a:solidFill>
        </p:spPr>
        <p:txBody>
          <a:bodyPr wrap="square" rtlCol="0">
            <a:spAutoFit/>
          </a:bodyPr>
          <a:lstStyle/>
          <a:p>
            <a:endParaRPr lang="cs-CZ" dirty="0"/>
          </a:p>
        </p:txBody>
      </p:sp>
    </p:spTree>
    <p:extLst>
      <p:ext uri="{BB962C8B-B14F-4D97-AF65-F5344CB8AC3E}">
        <p14:creationId xmlns:p14="http://schemas.microsoft.com/office/powerpoint/2010/main" val="896225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sz="quarter"/>
          </p:nvPr>
        </p:nvSpPr>
        <p:spPr/>
        <p:txBody>
          <a:bodyPr/>
          <a:lstStyle/>
          <a:p>
            <a:endParaRPr lang="cs-CZ" noProof="0">
              <a:latin typeface="+mj-lt"/>
            </a:endParaRPr>
          </a:p>
        </p:txBody>
      </p:sp>
      <p:pic>
        <p:nvPicPr>
          <p:cNvPr id="2050" name="Picture 2" descr="P101011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572000" cy="2996952"/>
          </a:xfrm>
          <a:prstGeom prst="rect">
            <a:avLst/>
          </a:prstGeom>
          <a:noFill/>
          <a:ln w="9525">
            <a:noFill/>
            <a:miter lim="800000"/>
            <a:headEnd/>
            <a:tailEnd/>
          </a:ln>
        </p:spPr>
      </p:pic>
      <p:pic>
        <p:nvPicPr>
          <p:cNvPr id="2051" name="Picture 3" descr="P1010128"/>
          <p:cNvPicPr>
            <a:picLocks noChangeAspect="1" noChangeArrowheads="1"/>
          </p:cNvPicPr>
          <p:nvPr/>
        </p:nvPicPr>
        <p:blipFill>
          <a:blip r:embed="rId3" cstate="screen"/>
          <a:srcRect/>
          <a:stretch>
            <a:fillRect/>
          </a:stretch>
        </p:blipFill>
        <p:spPr bwMode="auto">
          <a:xfrm>
            <a:off x="4501713" y="0"/>
            <a:ext cx="4642287" cy="2990478"/>
          </a:xfrm>
          <a:prstGeom prst="rect">
            <a:avLst/>
          </a:prstGeom>
          <a:noFill/>
          <a:ln w="9525">
            <a:noFill/>
            <a:miter lim="800000"/>
            <a:headEnd/>
            <a:tailEnd/>
          </a:ln>
        </p:spPr>
      </p:pic>
      <p:pic>
        <p:nvPicPr>
          <p:cNvPr id="2052" name="Picture 4" descr="ovce1"/>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996952"/>
            <a:ext cx="4572000" cy="3168352"/>
          </a:xfrm>
          <a:prstGeom prst="rect">
            <a:avLst/>
          </a:prstGeom>
          <a:noFill/>
          <a:ln w="9525">
            <a:noFill/>
            <a:miter lim="800000"/>
            <a:headEnd/>
            <a:tailEnd/>
          </a:ln>
        </p:spPr>
      </p:pic>
      <p:pic>
        <p:nvPicPr>
          <p:cNvPr id="2053"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74423" y="2996952"/>
            <a:ext cx="4669578" cy="3096344"/>
          </a:xfrm>
          <a:prstGeom prst="rect">
            <a:avLst/>
          </a:prstGeom>
          <a:noFill/>
          <a:ln w="9525">
            <a:noFill/>
            <a:miter lim="800000"/>
            <a:headEnd/>
            <a:tailEnd/>
          </a:ln>
        </p:spPr>
      </p:pic>
      <p:sp>
        <p:nvSpPr>
          <p:cNvPr id="7" name="Obdélník 6"/>
          <p:cNvSpPr/>
          <p:nvPr/>
        </p:nvSpPr>
        <p:spPr>
          <a:xfrm>
            <a:off x="0" y="6027003"/>
            <a:ext cx="9144000" cy="461665"/>
          </a:xfrm>
          <a:prstGeom prst="rect">
            <a:avLst/>
          </a:prstGeom>
        </p:spPr>
        <p:txBody>
          <a:bodyPr wrap="square">
            <a:spAutoFit/>
          </a:bodyPr>
          <a:lstStyle/>
          <a:p>
            <a:r>
              <a:rPr lang="cs-CZ" sz="2400" i="1" dirty="0" smtClean="0"/>
              <a:t>Pasené sady– </a:t>
            </a:r>
            <a:r>
              <a:rPr lang="cs-CZ" sz="2400" dirty="0" smtClean="0"/>
              <a:t>pasení ovcí v sadech (jabloně a hrušně) </a:t>
            </a:r>
            <a:r>
              <a:rPr lang="en-US" sz="2400" dirty="0" smtClean="0"/>
              <a:t> </a:t>
            </a:r>
            <a:r>
              <a:rPr lang="cs-CZ" sz="2400" dirty="0" smtClean="0"/>
              <a:t>– Bílé Karpaty</a:t>
            </a:r>
            <a:endParaRPr lang="cs-CZ" sz="2400" dirty="0"/>
          </a:p>
        </p:txBody>
      </p:sp>
      <p:sp>
        <p:nvSpPr>
          <p:cNvPr id="8" name="Rectangle 2"/>
          <p:cNvSpPr txBox="1">
            <a:spLocks noChangeArrowheads="1"/>
          </p:cNvSpPr>
          <p:nvPr/>
        </p:nvSpPr>
        <p:spPr>
          <a:xfrm>
            <a:off x="-26309" y="3068960"/>
            <a:ext cx="8229600" cy="84296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pPr>
              <a:buFont typeface="Wingdings" pitchFamily="2" charset="2"/>
              <a:buNone/>
            </a:pPr>
            <a:r>
              <a:rPr lang="cs-CZ" sz="3600" b="1" dirty="0" smtClean="0">
                <a:solidFill>
                  <a:srgbClr val="008000"/>
                </a:solidFill>
              </a:rPr>
              <a:t>Pasené sady</a:t>
            </a:r>
          </a:p>
        </p:txBody>
      </p:sp>
      <p:sp>
        <p:nvSpPr>
          <p:cNvPr id="9" name="Rectangle 2"/>
          <p:cNvSpPr txBox="1">
            <a:spLocks noChangeArrowheads="1"/>
          </p:cNvSpPr>
          <p:nvPr/>
        </p:nvSpPr>
        <p:spPr>
          <a:xfrm>
            <a:off x="-26971" y="7475"/>
            <a:ext cx="6984776" cy="147002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r>
              <a:rPr lang="cs-CZ" sz="4800" b="1" dirty="0" smtClean="0">
                <a:solidFill>
                  <a:srgbClr val="C0504D"/>
                </a:solidFill>
                <a:latin typeface="Calibri" pitchFamily="34" charset="0"/>
              </a:rPr>
              <a:t>Tradiční ALS</a:t>
            </a:r>
          </a:p>
        </p:txBody>
      </p:sp>
    </p:spTree>
    <p:extLst>
      <p:ext uri="{BB962C8B-B14F-4D97-AF65-F5344CB8AC3E}">
        <p14:creationId xmlns:p14="http://schemas.microsoft.com/office/powerpoint/2010/main" val="1498939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0" y="5373216"/>
            <a:ext cx="9144000" cy="1143000"/>
          </a:xfrm>
        </p:spPr>
        <p:txBody>
          <a:bodyPr/>
          <a:lstStyle/>
          <a:p>
            <a:r>
              <a:rPr lang="cs-CZ" sz="2400" dirty="0" smtClean="0"/>
              <a:t>Kolektivizace </a:t>
            </a:r>
            <a:r>
              <a:rPr lang="cs-CZ" sz="2400" dirty="0"/>
              <a:t>a spojování polí do  větších bloků vedlo k jejich výraznému snížení,  nicméně některé zbytky lze stále nalézt především v horských </a:t>
            </a:r>
            <a:r>
              <a:rPr lang="cs-CZ" sz="2400" dirty="0" smtClean="0"/>
              <a:t>oblastech- oproti minulosti </a:t>
            </a:r>
            <a:r>
              <a:rPr lang="cs-CZ" sz="2400" u="sng" dirty="0" smtClean="0"/>
              <a:t>produkční využití </a:t>
            </a:r>
            <a:r>
              <a:rPr lang="cs-CZ" sz="2400" dirty="0" smtClean="0"/>
              <a:t>chybí </a:t>
            </a:r>
            <a:endParaRPr lang="cs-CZ" sz="2400" noProof="0" dirty="0">
              <a:latin typeface="+mj-lt"/>
            </a:endParaRPr>
          </a:p>
        </p:txBody>
      </p:sp>
      <p:pic>
        <p:nvPicPr>
          <p:cNvPr id="4" name="Picture 23" descr="http://img15.rajce.idnes.cz/d1503/8/8546/8546298_4c758d66b833d0dec478a8ee758a3431/images/IMG_8839.jpg?ver=0"/>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326" y="1268760"/>
            <a:ext cx="9144000" cy="4069396"/>
          </a:xfrm>
          <a:prstGeom prst="rect">
            <a:avLst/>
          </a:prstGeom>
          <a:noFill/>
        </p:spPr>
      </p:pic>
      <p:sp>
        <p:nvSpPr>
          <p:cNvPr id="3" name="TextBox 2"/>
          <p:cNvSpPr txBox="1"/>
          <p:nvPr/>
        </p:nvSpPr>
        <p:spPr>
          <a:xfrm>
            <a:off x="0" y="116632"/>
            <a:ext cx="9144000" cy="954107"/>
          </a:xfrm>
          <a:prstGeom prst="rect">
            <a:avLst/>
          </a:prstGeom>
          <a:noFill/>
        </p:spPr>
        <p:txBody>
          <a:bodyPr wrap="square" rtlCol="0">
            <a:spAutoFit/>
          </a:bodyPr>
          <a:lstStyle/>
          <a:p>
            <a:r>
              <a:rPr lang="cs-CZ" sz="2800" b="1" dirty="0">
                <a:solidFill>
                  <a:srgbClr val="008000"/>
                </a:solidFill>
                <a:latin typeface="+mj-lt"/>
                <a:ea typeface="+mj-ea"/>
                <a:cs typeface="+mj-cs"/>
              </a:rPr>
              <a:t>Živé ploty, liniové výsadby na okrajích polí, </a:t>
            </a:r>
            <a:r>
              <a:rPr lang="cs-CZ" sz="2800" b="1" dirty="0" smtClean="0">
                <a:solidFill>
                  <a:srgbClr val="008000"/>
                </a:solidFill>
                <a:latin typeface="+mj-lt"/>
                <a:ea typeface="+mj-ea"/>
                <a:cs typeface="+mj-cs"/>
              </a:rPr>
              <a:t>větrolamy, břehové porost </a:t>
            </a:r>
            <a:endParaRPr lang="en-US" sz="2800" b="1" dirty="0">
              <a:solidFill>
                <a:srgbClr val="008000"/>
              </a:solidFill>
              <a:latin typeface="+mj-lt"/>
              <a:ea typeface="+mj-ea"/>
              <a:cs typeface="+mj-cs"/>
            </a:endParaRPr>
          </a:p>
        </p:txBody>
      </p:sp>
    </p:spTree>
    <p:extLst>
      <p:ext uri="{BB962C8B-B14F-4D97-AF65-F5344CB8AC3E}">
        <p14:creationId xmlns:p14="http://schemas.microsoft.com/office/powerpoint/2010/main" val="2639322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36712"/>
            <a:ext cx="4860032" cy="322488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5976" y="836711"/>
            <a:ext cx="4801675" cy="2740521"/>
          </a:xfrm>
          <a:prstGeom prst="rect">
            <a:avLst/>
          </a:prstGeom>
        </p:spPr>
      </p:pic>
      <p:sp>
        <p:nvSpPr>
          <p:cNvPr id="19457" name="TextBox 5"/>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r>
              <a:rPr lang="en-GB" sz="4000" b="1" dirty="0" err="1" smtClean="0">
                <a:solidFill>
                  <a:schemeClr val="accent2"/>
                </a:solidFill>
                <a:latin typeface="+mj-lt"/>
              </a:rPr>
              <a:t>Silvopasorální</a:t>
            </a:r>
            <a:r>
              <a:rPr lang="en-GB" sz="4000" b="1" dirty="0" smtClean="0">
                <a:solidFill>
                  <a:schemeClr val="accent2"/>
                </a:solidFill>
                <a:latin typeface="+mj-lt"/>
              </a:rPr>
              <a:t>: </a:t>
            </a:r>
            <a:r>
              <a:rPr lang="en-GB" sz="4000" b="1" dirty="0" err="1" smtClean="0">
                <a:solidFill>
                  <a:schemeClr val="accent2"/>
                </a:solidFill>
                <a:latin typeface="+mj-lt"/>
              </a:rPr>
              <a:t>Stromy</a:t>
            </a:r>
            <a:r>
              <a:rPr lang="en-GB" sz="4000" b="1" dirty="0" smtClean="0">
                <a:solidFill>
                  <a:schemeClr val="accent2"/>
                </a:solidFill>
                <a:latin typeface="+mj-lt"/>
              </a:rPr>
              <a:t> a hosp. </a:t>
            </a:r>
            <a:r>
              <a:rPr lang="en-GB" sz="4000" b="1" dirty="0" err="1" smtClean="0">
                <a:solidFill>
                  <a:schemeClr val="accent2"/>
                </a:solidFill>
                <a:latin typeface="+mj-lt"/>
              </a:rPr>
              <a:t>zvířata</a:t>
            </a:r>
            <a:endParaRPr lang="en-US" sz="4000" b="1" dirty="0">
              <a:solidFill>
                <a:schemeClr val="accent2"/>
              </a:solidFill>
              <a:latin typeface="+mj-lt"/>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673417"/>
            <a:ext cx="4560664" cy="3184583"/>
          </a:xfrm>
          <a:prstGeom prst="rect">
            <a:avLst/>
          </a:prstGeom>
        </p:spPr>
      </p:pic>
      <p:pic>
        <p:nvPicPr>
          <p:cNvPr id="9220" name="Picture 9"/>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72001" y="3583344"/>
            <a:ext cx="4572000" cy="3296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5204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http://belovedplanet.com/wp-content/uploads/2013/06/Picture6.png"/>
          <p:cNvPicPr>
            <a:picLocks noChangeAspect="1" noChangeArrowheads="1"/>
          </p:cNvPicPr>
          <p:nvPr/>
        </p:nvPicPr>
        <p:blipFill>
          <a:blip r:embed="rId2" cstate="screen"/>
          <a:srcRect/>
          <a:stretch>
            <a:fillRect/>
          </a:stretch>
        </p:blipFill>
        <p:spPr bwMode="auto">
          <a:xfrm>
            <a:off x="4499992" y="764704"/>
            <a:ext cx="4644008" cy="3469762"/>
          </a:xfrm>
          <a:prstGeom prst="rect">
            <a:avLst/>
          </a:prstGeom>
          <a:noFill/>
        </p:spPr>
      </p:pic>
      <p:pic>
        <p:nvPicPr>
          <p:cNvPr id="3" name="Picture 8" descr="http://www.4bm.ca/images/intercropping%20alley%20cropping%20france.jpg"/>
          <p:cNvPicPr>
            <a:picLocks noChangeAspect="1" noChangeArrowheads="1"/>
          </p:cNvPicPr>
          <p:nvPr/>
        </p:nvPicPr>
        <p:blipFill>
          <a:blip r:embed="rId3" cstate="screen"/>
          <a:srcRect/>
          <a:stretch>
            <a:fillRect/>
          </a:stretch>
        </p:blipFill>
        <p:spPr bwMode="auto">
          <a:xfrm>
            <a:off x="0" y="764704"/>
            <a:ext cx="4537075" cy="3402013"/>
          </a:xfrm>
          <a:prstGeom prst="rect">
            <a:avLst/>
          </a:prstGeom>
          <a:noFill/>
          <a:ln w="9525">
            <a:noFill/>
            <a:miter lim="800000"/>
            <a:headEnd/>
            <a:tailEnd/>
          </a:ln>
        </p:spPr>
      </p:pic>
      <p:sp>
        <p:nvSpPr>
          <p:cNvPr id="4" name="TextovéPole 7"/>
          <p:cNvSpPr txBox="1">
            <a:spLocks noChangeArrowheads="1"/>
          </p:cNvSpPr>
          <p:nvPr/>
        </p:nvSpPr>
        <p:spPr bwMode="auto">
          <a:xfrm>
            <a:off x="0" y="3131096"/>
            <a:ext cx="4644008" cy="677108"/>
          </a:xfrm>
          <a:prstGeom prst="rect">
            <a:avLst/>
          </a:prstGeom>
          <a:noFill/>
          <a:ln w="9525">
            <a:noFill/>
            <a:miter lim="800000"/>
            <a:headEnd/>
            <a:tailEnd/>
          </a:ln>
        </p:spPr>
        <p:txBody>
          <a:bodyPr wrap="square">
            <a:spAutoFit/>
          </a:bodyPr>
          <a:lstStyle/>
          <a:p>
            <a:r>
              <a:rPr lang="en-US" dirty="0" err="1" smtClean="0">
                <a:solidFill>
                  <a:schemeClr val="bg1"/>
                </a:solidFill>
              </a:rPr>
              <a:t>Hybridní</a:t>
            </a:r>
            <a:r>
              <a:rPr lang="en-US" dirty="0" smtClean="0">
                <a:solidFill>
                  <a:schemeClr val="bg1"/>
                </a:solidFill>
              </a:rPr>
              <a:t> </a:t>
            </a:r>
            <a:r>
              <a:rPr lang="en-US" dirty="0" err="1" smtClean="0">
                <a:solidFill>
                  <a:schemeClr val="bg1"/>
                </a:solidFill>
              </a:rPr>
              <a:t>topoly</a:t>
            </a:r>
            <a:r>
              <a:rPr lang="en-US" dirty="0" smtClean="0">
                <a:solidFill>
                  <a:schemeClr val="bg1"/>
                </a:solidFill>
              </a:rPr>
              <a:t> a </a:t>
            </a:r>
            <a:r>
              <a:rPr lang="en-US" dirty="0" err="1" smtClean="0">
                <a:solidFill>
                  <a:schemeClr val="bg1"/>
                </a:solidFill>
              </a:rPr>
              <a:t>pšenice</a:t>
            </a:r>
            <a:r>
              <a:rPr lang="cs-CZ" dirty="0" smtClean="0">
                <a:solidFill>
                  <a:schemeClr val="bg1"/>
                </a:solidFill>
              </a:rPr>
              <a:t> tvrdá</a:t>
            </a:r>
            <a:r>
              <a:rPr lang="en-US" dirty="0" smtClean="0">
                <a:solidFill>
                  <a:schemeClr val="bg1"/>
                </a:solidFill>
              </a:rPr>
              <a:t>, Fran</a:t>
            </a:r>
            <a:r>
              <a:rPr lang="cs-CZ" dirty="0" err="1" smtClean="0">
                <a:solidFill>
                  <a:schemeClr val="bg1"/>
                </a:solidFill>
              </a:rPr>
              <a:t>ci</a:t>
            </a:r>
            <a:r>
              <a:rPr lang="en-US" dirty="0" smtClean="0">
                <a:solidFill>
                  <a:schemeClr val="bg1"/>
                </a:solidFill>
              </a:rPr>
              <a:t>e (</a:t>
            </a:r>
            <a:r>
              <a:rPr lang="en-US" dirty="0">
                <a:solidFill>
                  <a:schemeClr val="bg1"/>
                </a:solidFill>
              </a:rPr>
              <a:t>http://www.4bm.ca/services/agroforestry.cfm</a:t>
            </a:r>
            <a:r>
              <a:rPr lang="en-US" sz="2000" dirty="0">
                <a:solidFill>
                  <a:schemeClr val="bg1"/>
                </a:solidFill>
              </a:rPr>
              <a:t>)</a:t>
            </a:r>
            <a:endParaRPr lang="cs-CZ" dirty="0">
              <a:solidFill>
                <a:schemeClr val="bg1"/>
              </a:solidFill>
            </a:endParaRPr>
          </a:p>
        </p:txBody>
      </p:sp>
      <p:sp>
        <p:nvSpPr>
          <p:cNvPr id="6" name="TextovéPole 5"/>
          <p:cNvSpPr txBox="1"/>
          <p:nvPr/>
        </p:nvSpPr>
        <p:spPr>
          <a:xfrm>
            <a:off x="539552" y="5425342"/>
            <a:ext cx="4104456" cy="923330"/>
          </a:xfrm>
          <a:prstGeom prst="rect">
            <a:avLst/>
          </a:prstGeom>
          <a:noFill/>
        </p:spPr>
        <p:txBody>
          <a:bodyPr wrap="square" rtlCol="0">
            <a:spAutoFit/>
          </a:bodyPr>
          <a:lstStyle/>
          <a:p>
            <a:r>
              <a:rPr lang="cs-CZ" dirty="0" smtClean="0"/>
              <a:t>Kořeny a koruny stromů vyplňují nevyužitý prostor k produkci a zlepšují funkce a odolnost </a:t>
            </a:r>
            <a:r>
              <a:rPr lang="cs-CZ" dirty="0" err="1" smtClean="0"/>
              <a:t>agroekosystému</a:t>
            </a:r>
            <a:r>
              <a:rPr lang="cs-CZ" dirty="0" smtClean="0"/>
              <a:t> </a:t>
            </a:r>
            <a:endParaRPr lang="cs-CZ" dirty="0"/>
          </a:p>
        </p:txBody>
      </p:sp>
      <p:sp>
        <p:nvSpPr>
          <p:cNvPr id="8" name="TextovéPole 7"/>
          <p:cNvSpPr txBox="1"/>
          <p:nvPr/>
        </p:nvSpPr>
        <p:spPr>
          <a:xfrm>
            <a:off x="5004048" y="3438872"/>
            <a:ext cx="4139952" cy="369332"/>
          </a:xfrm>
          <a:prstGeom prst="rect">
            <a:avLst/>
          </a:prstGeom>
          <a:noFill/>
        </p:spPr>
        <p:txBody>
          <a:bodyPr wrap="square" rtlCol="0">
            <a:spAutoFit/>
          </a:bodyPr>
          <a:lstStyle/>
          <a:p>
            <a:r>
              <a:rPr lang="en-US" dirty="0" err="1" smtClean="0"/>
              <a:t>Ořešáky</a:t>
            </a:r>
            <a:r>
              <a:rPr lang="en-US" dirty="0" smtClean="0"/>
              <a:t> a </a:t>
            </a:r>
            <a:r>
              <a:rPr lang="en-US" dirty="0" err="1" smtClean="0"/>
              <a:t>pšenice</a:t>
            </a:r>
            <a:r>
              <a:rPr lang="cs-CZ" dirty="0" smtClean="0"/>
              <a:t> tvrdá</a:t>
            </a:r>
            <a:r>
              <a:rPr lang="en-US" dirty="0" smtClean="0"/>
              <a:t>, Fran</a:t>
            </a:r>
            <a:r>
              <a:rPr lang="cs-CZ" dirty="0" err="1" smtClean="0"/>
              <a:t>ci</a:t>
            </a:r>
            <a:r>
              <a:rPr lang="en-US" dirty="0" smtClean="0"/>
              <a:t>e</a:t>
            </a:r>
            <a:endParaRPr lang="cs-CZ" dirty="0"/>
          </a:p>
        </p:txBody>
      </p:sp>
      <p:sp>
        <p:nvSpPr>
          <p:cNvPr id="9" name="Rectangle 2"/>
          <p:cNvSpPr txBox="1">
            <a:spLocks noChangeArrowheads="1"/>
          </p:cNvSpPr>
          <p:nvPr/>
        </p:nvSpPr>
        <p:spPr>
          <a:xfrm>
            <a:off x="0" y="-9955"/>
            <a:ext cx="9036496" cy="774659"/>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pPr algn="ctr"/>
            <a:r>
              <a:rPr lang="cs-CZ" sz="3600" b="1" dirty="0" err="1" smtClean="0">
                <a:solidFill>
                  <a:srgbClr val="800000"/>
                </a:solidFill>
                <a:latin typeface="Calibri" pitchFamily="34" charset="0"/>
              </a:rPr>
              <a:t>Silvoorebné</a:t>
            </a:r>
            <a:r>
              <a:rPr lang="cs-CZ" sz="3600" b="1" dirty="0" smtClean="0">
                <a:solidFill>
                  <a:srgbClr val="800000"/>
                </a:solidFill>
                <a:latin typeface="Calibri" pitchFamily="34" charset="0"/>
              </a:rPr>
              <a:t>: na orné půdě</a:t>
            </a:r>
          </a:p>
        </p:txBody>
      </p:sp>
      <p:sp>
        <p:nvSpPr>
          <p:cNvPr id="2" name="Nadpis 1"/>
          <p:cNvSpPr>
            <a:spLocks noGrp="1"/>
          </p:cNvSpPr>
          <p:nvPr>
            <p:ph type="title"/>
          </p:nvPr>
        </p:nvSpPr>
        <p:spPr>
          <a:xfrm>
            <a:off x="1547664" y="908720"/>
            <a:ext cx="6336704" cy="936104"/>
          </a:xfrm>
          <a:solidFill>
            <a:schemeClr val="bg1"/>
          </a:solidFill>
        </p:spPr>
        <p:txBody>
          <a:bodyPr/>
          <a:lstStyle/>
          <a:p>
            <a:pPr algn="ctr"/>
            <a:r>
              <a:rPr lang="cs-CZ" sz="3200" b="1" dirty="0" err="1" smtClean="0">
                <a:solidFill>
                  <a:srgbClr val="800000"/>
                </a:solidFill>
                <a:effectLst/>
                <a:latin typeface="Calibri" pitchFamily="34" charset="0"/>
              </a:rPr>
              <a:t>Alley</a:t>
            </a:r>
            <a:r>
              <a:rPr lang="cs-CZ" sz="3200" b="1" dirty="0" smtClean="0">
                <a:solidFill>
                  <a:srgbClr val="800000"/>
                </a:solidFill>
                <a:effectLst/>
                <a:latin typeface="Calibri" pitchFamily="34" charset="0"/>
              </a:rPr>
              <a:t> </a:t>
            </a:r>
            <a:r>
              <a:rPr lang="cs-CZ" sz="3200" b="1" dirty="0" err="1" smtClean="0">
                <a:solidFill>
                  <a:srgbClr val="800000"/>
                </a:solidFill>
                <a:effectLst/>
                <a:latin typeface="Calibri" pitchFamily="34" charset="0"/>
              </a:rPr>
              <a:t>cropping</a:t>
            </a:r>
            <a:r>
              <a:rPr lang="cs-CZ" sz="3200" b="1" dirty="0" smtClean="0">
                <a:solidFill>
                  <a:srgbClr val="800000"/>
                </a:solidFill>
                <a:effectLst/>
                <a:latin typeface="Calibri" pitchFamily="34" charset="0"/>
              </a:rPr>
              <a:t> – Liniové výsadby</a:t>
            </a:r>
            <a:br>
              <a:rPr lang="cs-CZ" sz="3200" b="1" dirty="0" smtClean="0">
                <a:solidFill>
                  <a:srgbClr val="800000"/>
                </a:solidFill>
                <a:effectLst/>
                <a:latin typeface="Calibri" pitchFamily="34" charset="0"/>
              </a:rPr>
            </a:br>
            <a:r>
              <a:rPr lang="cs-CZ" sz="3200" b="1" dirty="0" smtClean="0">
                <a:solidFill>
                  <a:srgbClr val="800000"/>
                </a:solidFill>
                <a:effectLst/>
                <a:latin typeface="Calibri" pitchFamily="34" charset="0"/>
              </a:rPr>
              <a:t>fenologická návaznost</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3968" y="3941714"/>
            <a:ext cx="4392488" cy="29465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62791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11823</TotalTime>
  <Words>1124</Words>
  <Application>Microsoft Office PowerPoint</Application>
  <PresentationFormat>Předvádění na obrazovce (4:3)</PresentationFormat>
  <Paragraphs>133</Paragraphs>
  <Slides>22</Slides>
  <Notes>1</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22</vt:i4>
      </vt:variant>
    </vt:vector>
  </HeadingPairs>
  <TitlesOfParts>
    <vt:vector size="30" baseType="lpstr">
      <vt:lpstr>宋体</vt:lpstr>
      <vt:lpstr>Arial</vt:lpstr>
      <vt:lpstr>Calibri</vt:lpstr>
      <vt:lpstr>Gill Sans Ultra Bold</vt:lpstr>
      <vt:lpstr>Mangal</vt:lpstr>
      <vt:lpstr>Wingdings</vt:lpstr>
      <vt:lpstr>Motiv sady Office</vt:lpstr>
      <vt:lpstr>Picture</vt:lpstr>
      <vt:lpstr>Agrolesnictví – novinka nebo návrat k tradicím</vt:lpstr>
      <vt:lpstr>Prezentace aplikace PowerPoint</vt:lpstr>
      <vt:lpstr>Co je agrolesnictví?</vt:lpstr>
      <vt:lpstr>Definice agrolesnictví v Evropě</vt:lpstr>
      <vt:lpstr>Role stromů v ALS (zemědělská funkce zachována)</vt:lpstr>
      <vt:lpstr>Prezentace aplikace PowerPoint</vt:lpstr>
      <vt:lpstr>Kolektivizace a spojování polí do  větších bloků vedlo k jejich výraznému snížení,  nicméně některé zbytky lze stále nalézt především v horských oblastech- oproti minulosti produkční využití chybí </vt:lpstr>
      <vt:lpstr>Prezentace aplikace PowerPoint</vt:lpstr>
      <vt:lpstr>Alley cropping – Liniové výsadby fenologická návaznost</vt:lpstr>
      <vt:lpstr>Restanclier, Francie – ořešák  a pšenice pšenice tvrdá</vt:lpstr>
      <vt:lpstr>Prezentace aplikace PowerPoint</vt:lpstr>
      <vt:lpstr>Prezentace aplikace PowerPoint</vt:lpstr>
      <vt:lpstr>Prezentace aplikace PowerPoint</vt:lpstr>
      <vt:lpstr>Prezentace aplikace PowerPoint</vt:lpstr>
      <vt:lpstr>Rozsah ALS v EU</vt:lpstr>
      <vt:lpstr>Prezentace aplikace PowerPoint</vt:lpstr>
      <vt:lpstr>Prezentace aplikace PowerPoint</vt:lpstr>
      <vt:lpstr>Evropská legislativa CAP</vt:lpstr>
      <vt:lpstr>Prezentace aplikace PowerPoint</vt:lpstr>
      <vt:lpstr>Český spolek pro agrolesnictví  ČSAL</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AgroFE</dc:title>
  <dc:creator>Pavel Junek</dc:creator>
  <cp:lastModifiedBy>Windows User</cp:lastModifiedBy>
  <cp:revision>222</cp:revision>
  <dcterms:created xsi:type="dcterms:W3CDTF">2014-03-11T08:30:31Z</dcterms:created>
  <dcterms:modified xsi:type="dcterms:W3CDTF">2019-07-11T13:44:46Z</dcterms:modified>
</cp:coreProperties>
</file>