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8" r:id="rId3"/>
    <p:sldId id="310" r:id="rId4"/>
    <p:sldId id="315" r:id="rId5"/>
    <p:sldId id="261" r:id="rId6"/>
    <p:sldId id="320" r:id="rId7"/>
    <p:sldId id="314" r:id="rId8"/>
    <p:sldId id="325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Raleway" panose="020B0604020202020204" charset="-18"/>
      <p:regular r:id="rId14"/>
      <p:bold r:id="rId15"/>
      <p:italic r:id="rId16"/>
      <p:boldItalic r:id="rId17"/>
    </p:embeddedFont>
    <p:embeddedFont>
      <p:font typeface="Raleway Light" panose="020B0604020202020204" charset="-18"/>
      <p:regular r:id="rId18"/>
      <p:italic r:id="rId19"/>
    </p:embeddedFont>
    <p:embeddedFont>
      <p:font typeface="Raleway Medium" panose="020B0604020202020204" charset="-18"/>
      <p:regular r:id="rId20"/>
      <p: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06C"/>
    <a:srgbClr val="ABAAAB"/>
    <a:srgbClr val="FF99FF"/>
    <a:srgbClr val="000000"/>
    <a:srgbClr val="286EBA"/>
    <a:srgbClr val="215C9B"/>
    <a:srgbClr val="8FB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154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362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823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659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569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9192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109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212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326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48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00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3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981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461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12520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03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645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148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246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35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161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216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E257B-5FB6-45FE-9356-ABE6EF9DEE19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DA22C-6899-43DB-BC1F-A94634CEB4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1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Raleway Medium" panose="020B0603030101060003" pitchFamily="34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81802-E07C-4B91-8A56-DD99154EC078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FE1C-ABC0-4490-851F-5DDE76297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62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14.png"/><Relationship Id="rId18" Type="http://schemas.openxmlformats.org/officeDocument/2006/relationships/image" Target="../media/image69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63.sv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12.png"/><Relationship Id="rId14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5F7D93BB-5A90-43B5-BEFE-F7E15E7A1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2192"/>
            <a:ext cx="12172396" cy="860728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A72C308-4CA8-4830-ACBF-38B127C5F8EF}"/>
              </a:ext>
            </a:extLst>
          </p:cNvPr>
          <p:cNvSpPr txBox="1"/>
          <p:nvPr/>
        </p:nvSpPr>
        <p:spPr>
          <a:xfrm>
            <a:off x="3518593" y="6287708"/>
            <a:ext cx="142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DČOV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EA62276-8143-4249-9D78-90279C1B4BC2}"/>
              </a:ext>
            </a:extLst>
          </p:cNvPr>
          <p:cNvSpPr txBox="1"/>
          <p:nvPr/>
        </p:nvSpPr>
        <p:spPr>
          <a:xfrm>
            <a:off x="6666095" y="4736117"/>
            <a:ext cx="173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akumulace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36F3E68-9EFD-4D97-BB04-9E30B720D137}"/>
              </a:ext>
            </a:extLst>
          </p:cNvPr>
          <p:cNvSpPr txBox="1"/>
          <p:nvPr/>
        </p:nvSpPr>
        <p:spPr>
          <a:xfrm>
            <a:off x="6239865" y="6087653"/>
            <a:ext cx="2585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zasakování vody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E1CEDC1-AAE7-4435-B297-79B2F7C502DB}"/>
              </a:ext>
            </a:extLst>
          </p:cNvPr>
          <p:cNvSpPr txBox="1"/>
          <p:nvPr/>
        </p:nvSpPr>
        <p:spPr>
          <a:xfrm>
            <a:off x="749575" y="4176235"/>
            <a:ext cx="217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odpadní vody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CB50903-131A-445B-B6EA-AEBA91ED2129}"/>
              </a:ext>
            </a:extLst>
          </p:cNvPr>
          <p:cNvSpPr txBox="1"/>
          <p:nvPr/>
        </p:nvSpPr>
        <p:spPr>
          <a:xfrm>
            <a:off x="6708719" y="2161342"/>
            <a:ext cx="211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srážkové vody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F74DB1E-61F3-4F9E-9A18-8D375E226CC4}"/>
              </a:ext>
            </a:extLst>
          </p:cNvPr>
          <p:cNvSpPr txBox="1"/>
          <p:nvPr/>
        </p:nvSpPr>
        <p:spPr>
          <a:xfrm>
            <a:off x="7532764" y="3565021"/>
            <a:ext cx="129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závlaha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62ECBA2-39EB-46A3-913D-3D000693ECAE}"/>
              </a:ext>
            </a:extLst>
          </p:cNvPr>
          <p:cNvSpPr txBox="1"/>
          <p:nvPr/>
        </p:nvSpPr>
        <p:spPr>
          <a:xfrm>
            <a:off x="9051370" y="5253454"/>
            <a:ext cx="146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recipient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36F9ECD-89D9-4AE3-B047-9388C57D2681}"/>
              </a:ext>
            </a:extLst>
          </p:cNvPr>
          <p:cNvSpPr txBox="1"/>
          <p:nvPr/>
        </p:nvSpPr>
        <p:spPr>
          <a:xfrm>
            <a:off x="749575" y="2794963"/>
            <a:ext cx="15060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recyklace</a:t>
            </a:r>
          </a:p>
          <a:p>
            <a:pPr algn="ctr"/>
            <a:r>
              <a:rPr lang="cs-CZ" dirty="0">
                <a:solidFill>
                  <a:srgbClr val="000000"/>
                </a:solidFill>
                <a:latin typeface="Raleway Medium" panose="020B0603030101060003" pitchFamily="34" charset="-18"/>
              </a:rPr>
              <a:t>WC</a:t>
            </a: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6D85B88-8E51-4F55-B404-2F5C9CC8009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90688"/>
          </a:xfrm>
          <a:prstGeom prst="rect">
            <a:avLst/>
          </a:prstGeom>
          <a:solidFill>
            <a:srgbClr val="17406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Raleway Medium" panose="020B0603030101060003" pitchFamily="34" charset="-18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chemeClr val="bg1"/>
                </a:solidFill>
              </a:rPr>
              <a:t>	</a:t>
            </a:r>
            <a:r>
              <a:rPr lang="pt-BR" sz="4000" dirty="0">
                <a:solidFill>
                  <a:schemeClr val="bg1"/>
                </a:solidFill>
              </a:rPr>
              <a:t>Chytré hospodaření</a:t>
            </a:r>
            <a:r>
              <a:rPr lang="cs-CZ" sz="4000" dirty="0">
                <a:solidFill>
                  <a:schemeClr val="bg1"/>
                </a:solidFill>
              </a:rPr>
              <a:t/>
            </a: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4000" dirty="0">
                <a:solidFill>
                  <a:schemeClr val="bg1"/>
                </a:solidFill>
              </a:rPr>
              <a:t>	</a:t>
            </a:r>
            <a:r>
              <a:rPr lang="pt-BR" sz="4000" dirty="0">
                <a:solidFill>
                  <a:schemeClr val="bg1"/>
                </a:solidFill>
              </a:rPr>
              <a:t>s vodou v domě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0A013988-5DDA-4AA0-B809-B35A47A2BB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07" y="135134"/>
            <a:ext cx="1688400" cy="13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557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BCCB1B4-2459-48E5-9289-FB15B7620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30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0638A0D-D636-49A2-A9B7-25CE88D20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98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8B3E887-D411-4069-AF4B-1165975AA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0" b="13187"/>
          <a:stretch/>
        </p:blipFill>
        <p:spPr>
          <a:xfrm>
            <a:off x="-3" y="-28"/>
            <a:ext cx="12192000" cy="685595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159" y="3096884"/>
            <a:ext cx="5853720" cy="28122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just"/>
            <a:r>
              <a:rPr lang="en-US" sz="5300" kern="1200" dirty="0" err="1">
                <a:solidFill>
                  <a:schemeClr val="tx1"/>
                </a:solidFill>
              </a:rPr>
              <a:t>Technologický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20000" kern="1200" dirty="0">
                <a:solidFill>
                  <a:schemeClr val="tx1"/>
                </a:solidFill>
              </a:rPr>
              <a:t>box</a:t>
            </a:r>
            <a:endParaRPr lang="en-US" sz="4800" kern="1200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72D119F-8562-42DA-AE9A-70D44FDCFD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2EC240-224A-4302-8617-59DD3A3F4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8835" b="3"/>
          <a:stretch/>
        </p:blipFill>
        <p:spPr>
          <a:xfrm>
            <a:off x="2" y="2"/>
            <a:ext cx="5234519" cy="6210629"/>
          </a:xfrm>
          <a:custGeom>
            <a:avLst/>
            <a:gdLst>
              <a:gd name="connsiteX0" fmla="*/ 1082595 w 5234519"/>
              <a:gd name="connsiteY0" fmla="*/ 0 h 6210629"/>
              <a:gd name="connsiteX1" fmla="*/ 3027450 w 5234519"/>
              <a:gd name="connsiteY1" fmla="*/ 0 h 6210629"/>
              <a:gd name="connsiteX2" fmla="*/ 3291029 w 5234519"/>
              <a:gd name="connsiteY2" fmla="*/ 96471 h 6210629"/>
              <a:gd name="connsiteX3" fmla="*/ 5234519 w 5234519"/>
              <a:gd name="connsiteY3" fmla="*/ 3028517 h 6210629"/>
              <a:gd name="connsiteX4" fmla="*/ 2052407 w 5234519"/>
              <a:gd name="connsiteY4" fmla="*/ 6210629 h 6210629"/>
              <a:gd name="connsiteX5" fmla="*/ 28288 w 5234519"/>
              <a:gd name="connsiteY5" fmla="*/ 5483989 h 6210629"/>
              <a:gd name="connsiteX6" fmla="*/ 0 w 5234519"/>
              <a:gd name="connsiteY6" fmla="*/ 5458279 h 6210629"/>
              <a:gd name="connsiteX7" fmla="*/ 0 w 5234519"/>
              <a:gd name="connsiteY7" fmla="*/ 598754 h 6210629"/>
              <a:gd name="connsiteX8" fmla="*/ 28288 w 5234519"/>
              <a:gd name="connsiteY8" fmla="*/ 573044 h 6210629"/>
              <a:gd name="connsiteX9" fmla="*/ 958290 w 5234519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5081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751901-39BD-431D-BBDE-1C33E8534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r="8430" b="1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1F7FC730-9496-43D3-A3E9-D66A0F0E2305}"/>
              </a:ext>
            </a:extLst>
          </p:cNvPr>
          <p:cNvSpPr txBox="1">
            <a:spLocks/>
          </p:cNvSpPr>
          <p:nvPr/>
        </p:nvSpPr>
        <p:spPr>
          <a:xfrm>
            <a:off x="643468" y="2968434"/>
            <a:ext cx="4666470" cy="32690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Raleway Medium" panose="020B0603030101060003" pitchFamily="34" charset="-18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6200" dirty="0"/>
              <a:t>ČOV AT </a:t>
            </a:r>
            <a:r>
              <a:rPr lang="pl-PL" sz="6200" cap="none" dirty="0"/>
              <a:t>plus</a:t>
            </a:r>
            <a:r>
              <a:rPr lang="pl-PL" sz="6200" dirty="0"/>
              <a:t> </a:t>
            </a:r>
            <a:r>
              <a:rPr lang="pl-PL" sz="5400" dirty="0">
                <a:latin typeface="+mn-lt"/>
              </a:rPr>
              <a:t>uvedená do </a:t>
            </a:r>
            <a:r>
              <a:rPr lang="pl-PL" sz="7300" dirty="0">
                <a:latin typeface="+mn-lt"/>
              </a:rPr>
              <a:t>provozu</a:t>
            </a:r>
            <a:endParaRPr lang="en-US" sz="5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2583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ACE9AD-3573-4556-9167-F4E6CC2FE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99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B6F291B2-36EC-47DD-92A7-177F9E511F7F}"/>
              </a:ext>
            </a:extLst>
          </p:cNvPr>
          <p:cNvCxnSpPr/>
          <p:nvPr/>
        </p:nvCxnSpPr>
        <p:spPr>
          <a:xfrm>
            <a:off x="4474026" y="1690689"/>
            <a:ext cx="0" cy="516731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59C6B9F5-A4F3-44FA-9997-986AEDF45615}"/>
              </a:ext>
            </a:extLst>
          </p:cNvPr>
          <p:cNvCxnSpPr/>
          <p:nvPr/>
        </p:nvCxnSpPr>
        <p:spPr>
          <a:xfrm>
            <a:off x="7709810" y="1690688"/>
            <a:ext cx="0" cy="516731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délník 49">
            <a:extLst>
              <a:ext uri="{FF2B5EF4-FFF2-40B4-BE49-F238E27FC236}">
                <a16:creationId xmlns:a16="http://schemas.microsoft.com/office/drawing/2014/main" id="{B95F7910-BE29-4947-A41C-AB95AFAEF661}"/>
              </a:ext>
            </a:extLst>
          </p:cNvPr>
          <p:cNvSpPr/>
          <p:nvPr/>
        </p:nvSpPr>
        <p:spPr>
          <a:xfrm>
            <a:off x="3986896" y="3897617"/>
            <a:ext cx="914400" cy="56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60757C6B-4FA9-4D1B-BADD-C99B7CE72A94}"/>
              </a:ext>
            </a:extLst>
          </p:cNvPr>
          <p:cNvSpPr/>
          <p:nvPr/>
        </p:nvSpPr>
        <p:spPr>
          <a:xfrm>
            <a:off x="7219955" y="3861707"/>
            <a:ext cx="914400" cy="56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28628C8F-1DAF-4C20-97DC-3A20CF9D57E1}"/>
              </a:ext>
            </a:extLst>
          </p:cNvPr>
          <p:cNvSpPr/>
          <p:nvPr/>
        </p:nvSpPr>
        <p:spPr>
          <a:xfrm>
            <a:off x="4027714" y="3861707"/>
            <a:ext cx="914400" cy="56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601016-04E9-40C1-8844-8F754726716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90688"/>
          </a:xfrm>
          <a:prstGeom prst="rect">
            <a:avLst/>
          </a:prstGeom>
          <a:solidFill>
            <a:srgbClr val="17406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Raleway Medium" panose="020B0603030101060003" pitchFamily="34" charset="-18"/>
                <a:ea typeface="+mj-ea"/>
                <a:cs typeface="+mj-cs"/>
              </a:defRPr>
            </a:lvl1pPr>
          </a:lstStyle>
          <a:p>
            <a:r>
              <a:rPr lang="cs-CZ" sz="4000">
                <a:solidFill>
                  <a:schemeClr val="bg1"/>
                </a:solidFill>
              </a:rPr>
              <a:t>	Provozní schéma DČOV</a:t>
            </a:r>
            <a:br>
              <a:rPr lang="cs-CZ" sz="4000">
                <a:solidFill>
                  <a:schemeClr val="bg1"/>
                </a:solidFill>
              </a:rPr>
            </a:br>
            <a:r>
              <a:rPr lang="cs-CZ" sz="4000">
                <a:solidFill>
                  <a:schemeClr val="bg1"/>
                </a:solidFill>
              </a:rPr>
              <a:t>	s telemetrií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D208275-477C-43C8-89A7-BAD43BDC3F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07" y="135134"/>
            <a:ext cx="1688400" cy="1397691"/>
          </a:xfrm>
          <a:prstGeom prst="rect">
            <a:avLst/>
          </a:prstGeom>
        </p:spPr>
      </p:pic>
      <p:pic>
        <p:nvPicPr>
          <p:cNvPr id="5" name="Grafický objekt 4" descr="Server">
            <a:extLst>
              <a:ext uri="{FF2B5EF4-FFF2-40B4-BE49-F238E27FC236}">
                <a16:creationId xmlns:a16="http://schemas.microsoft.com/office/drawing/2014/main" id="{1AC3C6B1-18B4-4F67-9514-34D6EB9B0F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3710594"/>
            <a:ext cx="914400" cy="914400"/>
          </a:xfrm>
          <a:prstGeom prst="rect">
            <a:avLst/>
          </a:prstGeom>
        </p:spPr>
      </p:pic>
      <p:pic>
        <p:nvPicPr>
          <p:cNvPr id="7" name="Grafický objekt 6" descr="Počítač">
            <a:extLst>
              <a:ext uri="{FF2B5EF4-FFF2-40B4-BE49-F238E27FC236}">
                <a16:creationId xmlns:a16="http://schemas.microsoft.com/office/drawing/2014/main" id="{296F9FCB-3D6C-4C66-8D55-6814559B94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63716" y="3710594"/>
            <a:ext cx="914400" cy="914400"/>
          </a:xfrm>
          <a:prstGeom prst="rect">
            <a:avLst/>
          </a:prstGeom>
        </p:spPr>
      </p:pic>
      <p:pic>
        <p:nvPicPr>
          <p:cNvPr id="9" name="Grafický objekt 8" descr="Notebook">
            <a:extLst>
              <a:ext uri="{FF2B5EF4-FFF2-40B4-BE49-F238E27FC236}">
                <a16:creationId xmlns:a16="http://schemas.microsoft.com/office/drawing/2014/main" id="{D858B200-D3DA-4F15-AE1D-28C84C8F88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8764" y="2308415"/>
            <a:ext cx="914400" cy="91440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233D3481-B82D-433B-BDA7-5B67E0B9B1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38800" y="2308415"/>
            <a:ext cx="914400" cy="914400"/>
          </a:xfrm>
          <a:prstGeom prst="rect">
            <a:avLst/>
          </a:prstGeom>
        </p:spPr>
      </p:pic>
      <p:pic>
        <p:nvPicPr>
          <p:cNvPr id="12" name="Grafický objekt 11" descr="Notebook">
            <a:extLst>
              <a:ext uri="{FF2B5EF4-FFF2-40B4-BE49-F238E27FC236}">
                <a16:creationId xmlns:a16="http://schemas.microsoft.com/office/drawing/2014/main" id="{9E3FC615-D607-4717-9648-DE4664D35EF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8764" y="5242720"/>
            <a:ext cx="914400" cy="914400"/>
          </a:xfrm>
          <a:prstGeom prst="rect">
            <a:avLst/>
          </a:prstGeom>
        </p:spPr>
      </p:pic>
      <p:pic>
        <p:nvPicPr>
          <p:cNvPr id="14" name="Grafický objekt 13" descr="Budova">
            <a:extLst>
              <a:ext uri="{FF2B5EF4-FFF2-40B4-BE49-F238E27FC236}">
                <a16:creationId xmlns:a16="http://schemas.microsoft.com/office/drawing/2014/main" id="{770B4C83-F732-45B4-BF79-6B7969772C6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446" y="2308415"/>
            <a:ext cx="914400" cy="914400"/>
          </a:xfrm>
          <a:prstGeom prst="rect">
            <a:avLst/>
          </a:prstGeom>
        </p:spPr>
      </p:pic>
      <p:pic>
        <p:nvPicPr>
          <p:cNvPr id="16" name="Grafický objekt 15" descr="Školní budova">
            <a:extLst>
              <a:ext uri="{FF2B5EF4-FFF2-40B4-BE49-F238E27FC236}">
                <a16:creationId xmlns:a16="http://schemas.microsoft.com/office/drawing/2014/main" id="{6DFD7486-5ED7-442B-A787-132A7EA912C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53446" y="5242720"/>
            <a:ext cx="914400" cy="914400"/>
          </a:xfrm>
          <a:prstGeom prst="rect">
            <a:avLst/>
          </a:prstGeom>
        </p:spPr>
      </p:pic>
      <p:pic>
        <p:nvPicPr>
          <p:cNvPr id="20" name="Grafický objekt 19" descr="Dům">
            <a:extLst>
              <a:ext uri="{FF2B5EF4-FFF2-40B4-BE49-F238E27FC236}">
                <a16:creationId xmlns:a16="http://schemas.microsoft.com/office/drawing/2014/main" id="{AC039CBC-5B33-496F-9869-8FE82E547F5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63464" y="4328320"/>
            <a:ext cx="914400" cy="914400"/>
          </a:xfrm>
          <a:prstGeom prst="rect">
            <a:avLst/>
          </a:prstGeom>
        </p:spPr>
      </p:pic>
      <p:pic>
        <p:nvPicPr>
          <p:cNvPr id="32" name="Grafický objekt 31" descr="Dům">
            <a:extLst>
              <a:ext uri="{FF2B5EF4-FFF2-40B4-BE49-F238E27FC236}">
                <a16:creationId xmlns:a16="http://schemas.microsoft.com/office/drawing/2014/main" id="{5E71FDAA-906A-4BFE-9AC6-7F6707EBA69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63464" y="3189431"/>
            <a:ext cx="914400" cy="914400"/>
          </a:xfrm>
          <a:prstGeom prst="rect">
            <a:avLst/>
          </a:prstGeom>
        </p:spPr>
      </p:pic>
      <p:pic>
        <p:nvPicPr>
          <p:cNvPr id="28" name="Grafický objekt 27" descr="Wi-Fi">
            <a:extLst>
              <a:ext uri="{FF2B5EF4-FFF2-40B4-BE49-F238E27FC236}">
                <a16:creationId xmlns:a16="http://schemas.microsoft.com/office/drawing/2014/main" id="{E2A05AB9-7E46-4F52-8B17-1772A45D8A4E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49886" y="3680015"/>
            <a:ext cx="914400" cy="914400"/>
          </a:xfrm>
          <a:prstGeom prst="rect">
            <a:avLst/>
          </a:prstGeom>
        </p:spPr>
      </p:pic>
      <p:pic>
        <p:nvPicPr>
          <p:cNvPr id="38" name="Grafický objekt 37" descr="Wi-Fi">
            <a:extLst>
              <a:ext uri="{FF2B5EF4-FFF2-40B4-BE49-F238E27FC236}">
                <a16:creationId xmlns:a16="http://schemas.microsoft.com/office/drawing/2014/main" id="{11DE6578-9509-4910-9DE5-F898625D0DF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027714" y="3680015"/>
            <a:ext cx="914400" cy="914400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417EBA65-1BA3-49C3-9EB2-A5E78FB1C5C6}"/>
              </a:ext>
            </a:extLst>
          </p:cNvPr>
          <p:cNvSpPr txBox="1"/>
          <p:nvPr/>
        </p:nvSpPr>
        <p:spPr>
          <a:xfrm>
            <a:off x="5274129" y="4684948"/>
            <a:ext cx="164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j-lt"/>
              </a:rPr>
              <a:t>server ENCELADUS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6DDE7770-DC1A-4E6C-A816-28615BBF6C3E}"/>
              </a:ext>
            </a:extLst>
          </p:cNvPr>
          <p:cNvSpPr txBox="1"/>
          <p:nvPr/>
        </p:nvSpPr>
        <p:spPr>
          <a:xfrm>
            <a:off x="9590315" y="2538198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j-lt"/>
              </a:rPr>
              <a:t>servis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51C42AFE-4449-46D0-85BA-FDC655D496E7}"/>
              </a:ext>
            </a:extLst>
          </p:cNvPr>
          <p:cNvSpPr txBox="1"/>
          <p:nvPr/>
        </p:nvSpPr>
        <p:spPr>
          <a:xfrm>
            <a:off x="10058399" y="3952549"/>
            <a:ext cx="164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j-lt"/>
              </a:rPr>
              <a:t>státní správa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1A25A93-9141-4B03-9375-2A2B0CB5E202}"/>
              </a:ext>
            </a:extLst>
          </p:cNvPr>
          <p:cNvSpPr txBox="1"/>
          <p:nvPr/>
        </p:nvSpPr>
        <p:spPr>
          <a:xfrm>
            <a:off x="9590313" y="5427386"/>
            <a:ext cx="164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j-lt"/>
              </a:rPr>
              <a:t>jiné subjekty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DA52587F-1AFC-45DF-9E58-849F557372C4}"/>
              </a:ext>
            </a:extLst>
          </p:cNvPr>
          <p:cNvSpPr txBox="1"/>
          <p:nvPr/>
        </p:nvSpPr>
        <p:spPr>
          <a:xfrm>
            <a:off x="5274128" y="1988386"/>
            <a:ext cx="164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j-lt"/>
              </a:rPr>
              <a:t>provozovatel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409143FA-0C1B-442E-A207-B92973D88704}"/>
              </a:ext>
            </a:extLst>
          </p:cNvPr>
          <p:cNvSpPr txBox="1"/>
          <p:nvPr/>
        </p:nvSpPr>
        <p:spPr>
          <a:xfrm>
            <a:off x="0" y="6397199"/>
            <a:ext cx="448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Raleway Medium" panose="020B0603030101060003" pitchFamily="34" charset="-18"/>
              </a:rPr>
              <a:t>znečišťovatel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78FABE9C-5C6F-4CE7-9EE7-EB96611FB969}"/>
              </a:ext>
            </a:extLst>
          </p:cNvPr>
          <p:cNvSpPr txBox="1"/>
          <p:nvPr/>
        </p:nvSpPr>
        <p:spPr>
          <a:xfrm>
            <a:off x="4490359" y="6397199"/>
            <a:ext cx="3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>
                <a:latin typeface="Raleway Medium" panose="020B0603030101060003" pitchFamily="34" charset="-18"/>
              </a:defRPr>
            </a:lvl1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provozovatel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66DBE327-8CDF-4C14-BBD8-01E4D560CAA8}"/>
              </a:ext>
            </a:extLst>
          </p:cNvPr>
          <p:cNvSpPr txBox="1"/>
          <p:nvPr/>
        </p:nvSpPr>
        <p:spPr>
          <a:xfrm>
            <a:off x="7709810" y="6398029"/>
            <a:ext cx="448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>
                <a:latin typeface="Raleway Medium" panose="020B0603030101060003" pitchFamily="34" charset="-18"/>
              </a:defRPr>
            </a:lvl1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ostatní</a:t>
            </a:r>
          </a:p>
        </p:txBody>
      </p:sp>
      <p:cxnSp>
        <p:nvCxnSpPr>
          <p:cNvPr id="53" name="Přímá spojnice se šipkou 52">
            <a:extLst>
              <a:ext uri="{FF2B5EF4-FFF2-40B4-BE49-F238E27FC236}">
                <a16:creationId xmlns:a16="http://schemas.microsoft.com/office/drawing/2014/main" id="{9A599039-EE0A-4913-8705-D3A5B93C2FBF}"/>
              </a:ext>
            </a:extLst>
          </p:cNvPr>
          <p:cNvCxnSpPr>
            <a:stCxn id="32" idx="3"/>
            <a:endCxn id="38" idx="1"/>
          </p:cNvCxnSpPr>
          <p:nvPr/>
        </p:nvCxnSpPr>
        <p:spPr>
          <a:xfrm>
            <a:off x="2477864" y="3646631"/>
            <a:ext cx="1549850" cy="490584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D7D55231-99A3-4103-A7F4-B792C369783C}"/>
              </a:ext>
            </a:extLst>
          </p:cNvPr>
          <p:cNvCxnSpPr>
            <a:cxnSpLocks/>
            <a:stCxn id="20" idx="3"/>
            <a:endCxn id="38" idx="1"/>
          </p:cNvCxnSpPr>
          <p:nvPr/>
        </p:nvCxnSpPr>
        <p:spPr>
          <a:xfrm flipV="1">
            <a:off x="2477864" y="4137215"/>
            <a:ext cx="1549850" cy="648305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>
            <a:extLst>
              <a:ext uri="{FF2B5EF4-FFF2-40B4-BE49-F238E27FC236}">
                <a16:creationId xmlns:a16="http://schemas.microsoft.com/office/drawing/2014/main" id="{2730EA89-4147-4FB9-867A-5A2058B47530}"/>
              </a:ext>
            </a:extLst>
          </p:cNvPr>
          <p:cNvCxnSpPr>
            <a:cxnSpLocks/>
            <a:stCxn id="16" idx="0"/>
            <a:endCxn id="38" idx="1"/>
          </p:cNvCxnSpPr>
          <p:nvPr/>
        </p:nvCxnSpPr>
        <p:spPr>
          <a:xfrm flipV="1">
            <a:off x="3510646" y="4137215"/>
            <a:ext cx="517068" cy="1105505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se šipkou 59">
            <a:extLst>
              <a:ext uri="{FF2B5EF4-FFF2-40B4-BE49-F238E27FC236}">
                <a16:creationId xmlns:a16="http://schemas.microsoft.com/office/drawing/2014/main" id="{AA2C1239-C849-4B00-A5A9-D41403E39B8B}"/>
              </a:ext>
            </a:extLst>
          </p:cNvPr>
          <p:cNvCxnSpPr>
            <a:cxnSpLocks/>
            <a:stCxn id="14" idx="2"/>
            <a:endCxn id="38" idx="1"/>
          </p:cNvCxnSpPr>
          <p:nvPr/>
        </p:nvCxnSpPr>
        <p:spPr>
          <a:xfrm>
            <a:off x="3510646" y="3222815"/>
            <a:ext cx="517068" cy="914400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>
            <a:extLst>
              <a:ext uri="{FF2B5EF4-FFF2-40B4-BE49-F238E27FC236}">
                <a16:creationId xmlns:a16="http://schemas.microsoft.com/office/drawing/2014/main" id="{0427D120-2C18-48CB-95ED-20B867651540}"/>
              </a:ext>
            </a:extLst>
          </p:cNvPr>
          <p:cNvCxnSpPr>
            <a:cxnSpLocks/>
            <a:stCxn id="38" idx="3"/>
            <a:endCxn id="5" idx="1"/>
          </p:cNvCxnSpPr>
          <p:nvPr/>
        </p:nvCxnSpPr>
        <p:spPr>
          <a:xfrm>
            <a:off x="4942114" y="4137215"/>
            <a:ext cx="696686" cy="30579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>
            <a:extLst>
              <a:ext uri="{FF2B5EF4-FFF2-40B4-BE49-F238E27FC236}">
                <a16:creationId xmlns:a16="http://schemas.microsoft.com/office/drawing/2014/main" id="{7E201D05-5D07-4BA0-A871-2917D2FC5374}"/>
              </a:ext>
            </a:extLst>
          </p:cNvPr>
          <p:cNvCxnSpPr>
            <a:cxnSpLocks/>
            <a:stCxn id="5" idx="3"/>
            <a:endCxn id="28" idx="1"/>
          </p:cNvCxnSpPr>
          <p:nvPr/>
        </p:nvCxnSpPr>
        <p:spPr>
          <a:xfrm flipV="1">
            <a:off x="6553200" y="4137215"/>
            <a:ext cx="696686" cy="30579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>
            <a:extLst>
              <a:ext uri="{FF2B5EF4-FFF2-40B4-BE49-F238E27FC236}">
                <a16:creationId xmlns:a16="http://schemas.microsoft.com/office/drawing/2014/main" id="{EC8F62FB-EEE4-4BB6-AD8E-2F348BB826A6}"/>
              </a:ext>
            </a:extLst>
          </p:cNvPr>
          <p:cNvCxnSpPr>
            <a:cxnSpLocks/>
            <a:stCxn id="28" idx="3"/>
            <a:endCxn id="9" idx="2"/>
          </p:cNvCxnSpPr>
          <p:nvPr/>
        </p:nvCxnSpPr>
        <p:spPr>
          <a:xfrm flipV="1">
            <a:off x="8164286" y="3222815"/>
            <a:ext cx="911678" cy="914400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se šipkou 72">
            <a:extLst>
              <a:ext uri="{FF2B5EF4-FFF2-40B4-BE49-F238E27FC236}">
                <a16:creationId xmlns:a16="http://schemas.microsoft.com/office/drawing/2014/main" id="{C2C291AB-FD36-4F33-B210-DEC0C03EA43E}"/>
              </a:ext>
            </a:extLst>
          </p:cNvPr>
          <p:cNvCxnSpPr>
            <a:cxnSpLocks/>
            <a:stCxn id="28" idx="3"/>
            <a:endCxn id="12" idx="0"/>
          </p:cNvCxnSpPr>
          <p:nvPr/>
        </p:nvCxnSpPr>
        <p:spPr>
          <a:xfrm>
            <a:off x="8164286" y="4137215"/>
            <a:ext cx="911678" cy="1105505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>
            <a:extLst>
              <a:ext uri="{FF2B5EF4-FFF2-40B4-BE49-F238E27FC236}">
                <a16:creationId xmlns:a16="http://schemas.microsoft.com/office/drawing/2014/main" id="{DC78F8C1-E86E-4484-912F-88113EEA5A7A}"/>
              </a:ext>
            </a:extLst>
          </p:cNvPr>
          <p:cNvCxnSpPr>
            <a:cxnSpLocks/>
            <a:stCxn id="28" idx="3"/>
            <a:endCxn id="7" idx="1"/>
          </p:cNvCxnSpPr>
          <p:nvPr/>
        </p:nvCxnSpPr>
        <p:spPr>
          <a:xfrm>
            <a:off x="8164286" y="4137215"/>
            <a:ext cx="899430" cy="30579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se šipkou 78">
            <a:extLst>
              <a:ext uri="{FF2B5EF4-FFF2-40B4-BE49-F238E27FC236}">
                <a16:creationId xmlns:a16="http://schemas.microsoft.com/office/drawing/2014/main" id="{4A2CDC5D-4987-476E-BA6E-C7C5F52A6348}"/>
              </a:ext>
            </a:extLst>
          </p:cNvPr>
          <p:cNvCxnSpPr>
            <a:cxnSpLocks/>
            <a:stCxn id="5" idx="0"/>
            <a:endCxn id="11" idx="2"/>
          </p:cNvCxnSpPr>
          <p:nvPr/>
        </p:nvCxnSpPr>
        <p:spPr>
          <a:xfrm flipV="1">
            <a:off x="6096000" y="3222815"/>
            <a:ext cx="0" cy="487779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079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SATTURN HOLEŠOV">
      <a:dk1>
        <a:srgbClr val="17406C"/>
      </a:dk1>
      <a:lt1>
        <a:sysClr val="window" lastClr="FFFFFF"/>
      </a:lt1>
      <a:dk2>
        <a:srgbClr val="17406C"/>
      </a:dk2>
      <a:lt2>
        <a:srgbClr val="FFFFFF"/>
      </a:lt2>
      <a:accent1>
        <a:srgbClr val="5B9BD5"/>
      </a:accent1>
      <a:accent2>
        <a:srgbClr val="FFC000"/>
      </a:accent2>
      <a:accent3>
        <a:srgbClr val="C0D8F1"/>
      </a:accent3>
      <a:accent4>
        <a:srgbClr val="5B9BD5"/>
      </a:accent4>
      <a:accent5>
        <a:srgbClr val="4472C4"/>
      </a:accent5>
      <a:accent6>
        <a:srgbClr val="70AD47"/>
      </a:accent6>
      <a:hlink>
        <a:srgbClr val="0563C1"/>
      </a:hlink>
      <a:folHlink>
        <a:srgbClr val="BFBFBF"/>
      </a:folHlink>
    </a:clrScheme>
    <a:fontScheme name="Raleway">
      <a:majorFont>
        <a:latin typeface="Raleway"/>
        <a:ea typeface=""/>
        <a:cs typeface=""/>
      </a:majorFont>
      <a:minorFont>
        <a:latin typeface="Ralewa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31</Words>
  <Application>Microsoft Office PowerPoint</Application>
  <PresentationFormat>Širokoúhlá obrazovka</PresentationFormat>
  <Paragraphs>21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</vt:i4>
      </vt:variant>
    </vt:vector>
  </HeadingPairs>
  <TitlesOfParts>
    <vt:vector size="15" baseType="lpstr">
      <vt:lpstr>Calibri</vt:lpstr>
      <vt:lpstr>Raleway</vt:lpstr>
      <vt:lpstr>Raleway Light</vt:lpstr>
      <vt:lpstr>Arial</vt:lpstr>
      <vt:lpstr>Raleway Medium</vt:lpstr>
      <vt:lpstr>Calibri Light</vt:lpstr>
      <vt:lpstr>Motiv Office</vt:lpstr>
      <vt:lpstr>1_Motiv Office</vt:lpstr>
      <vt:lpstr>Prezentace aplikace PowerPoint</vt:lpstr>
      <vt:lpstr>Prezentace aplikace PowerPoint</vt:lpstr>
      <vt:lpstr>Prezentace aplikace PowerPoint</vt:lpstr>
      <vt:lpstr>Technologický box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Obecní soustavy domovních ČOV  se systémovou telemetrií (on-line monitoringem)</dc:title>
  <dc:creator>Jaromír Tomšů</dc:creator>
  <cp:lastModifiedBy>Windows User</cp:lastModifiedBy>
  <cp:revision>9</cp:revision>
  <dcterms:created xsi:type="dcterms:W3CDTF">2019-03-22T13:50:25Z</dcterms:created>
  <dcterms:modified xsi:type="dcterms:W3CDTF">2019-07-11T13:09:18Z</dcterms:modified>
</cp:coreProperties>
</file>