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0" r:id="rId3"/>
    <p:sldId id="307" r:id="rId4"/>
    <p:sldId id="309" r:id="rId5"/>
    <p:sldId id="287" r:id="rId6"/>
    <p:sldId id="301" r:id="rId7"/>
    <p:sldId id="311" r:id="rId8"/>
    <p:sldId id="312" r:id="rId9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es" initials="T" lastIdx="8" clrIdx="0">
    <p:extLst>
      <p:ext uri="{19B8F6BF-5375-455C-9EA6-DF929625EA0E}">
        <p15:presenceInfo xmlns:p15="http://schemas.microsoft.com/office/powerpoint/2012/main" userId="Tom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DE"/>
    <a:srgbClr val="FF0066"/>
    <a:srgbClr val="AFE56D"/>
    <a:srgbClr val="FFCCFF"/>
    <a:srgbClr val="7DD426"/>
    <a:srgbClr val="7DDA20"/>
    <a:srgbClr val="99FF33"/>
    <a:srgbClr val="8EC63F"/>
    <a:srgbClr val="8DC53D"/>
    <a:srgbClr val="A6D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86355" autoAdjust="0"/>
  </p:normalViewPr>
  <p:slideViewPr>
    <p:cSldViewPr snapToGrid="0">
      <p:cViewPr varScale="1">
        <p:scale>
          <a:sx n="64" d="100"/>
          <a:sy n="64" d="100"/>
        </p:scale>
        <p:origin x="966" y="72"/>
      </p:cViewPr>
      <p:guideLst/>
    </p:cSldViewPr>
  </p:slideViewPr>
  <p:outlineViewPr>
    <p:cViewPr>
      <p:scale>
        <a:sx n="33" d="100"/>
        <a:sy n="33" d="100"/>
      </p:scale>
      <p:origin x="0" y="-634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A7A24-15F7-4ED6-8E69-D702D98E18D8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CFC98-78DC-4681-B5E5-B9E09C5DF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546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BE775-18EC-49E0-9D6E-8A40EB02C4D7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752D-A69E-4BD2-AA10-91C113BDB7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41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+ Co dělám a čím se zabývám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F752D-A69E-4BD2-AA10-91C113BDB76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712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Stranou</a:t>
            </a:r>
            <a:r>
              <a:rPr lang="cs-CZ" baseline="0" dirty="0" smtClean="0"/>
              <a:t> nechávám </a:t>
            </a:r>
            <a:r>
              <a:rPr lang="cs-CZ" baseline="0" dirty="0" err="1" smtClean="0"/>
              <a:t>optikuá</a:t>
            </a:r>
            <a:r>
              <a:rPr lang="cs-CZ" baseline="0" dirty="0" smtClean="0"/>
              <a:t> klíčových kompetencí a očekávaných výstupů z RVP, kde je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F752D-A69E-4BD2-AA10-91C113BDB76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289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F752D-A69E-4BD2-AA10-91C113BDB76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195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F752D-A69E-4BD2-AA10-91C113BDB76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649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F752D-A69E-4BD2-AA10-91C113BDB76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186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F752D-A69E-4BD2-AA10-91C113BDB76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001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F752D-A69E-4BD2-AA10-91C113BDB76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69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F752D-A69E-4BD2-AA10-91C113BDB76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555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02A3-85B6-4E4A-B93C-2A12FEA8EF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74B8-6EA3-4605-9C15-E2DCE9192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923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02A3-85B6-4E4A-B93C-2A12FEA8EF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74B8-6EA3-4605-9C15-E2DCE9192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91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02A3-85B6-4E4A-B93C-2A12FEA8EF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74B8-6EA3-4605-9C15-E2DCE9192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90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02A3-85B6-4E4A-B93C-2A12FEA8EF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74B8-6EA3-4605-9C15-E2DCE9192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98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02A3-85B6-4E4A-B93C-2A12FEA8EF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74B8-6EA3-4605-9C15-E2DCE9192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67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02A3-85B6-4E4A-B93C-2A12FEA8EF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74B8-6EA3-4605-9C15-E2DCE9192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53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02A3-85B6-4E4A-B93C-2A12FEA8EF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74B8-6EA3-4605-9C15-E2DCE9192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67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02A3-85B6-4E4A-B93C-2A12FEA8EF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74B8-6EA3-4605-9C15-E2DCE9192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39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02A3-85B6-4E4A-B93C-2A12FEA8EF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74B8-6EA3-4605-9C15-E2DCE9192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17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02A3-85B6-4E4A-B93C-2A12FEA8EF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74B8-6EA3-4605-9C15-E2DCE9192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74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02A3-85B6-4E4A-B93C-2A12FEA8EF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74B8-6EA3-4605-9C15-E2DCE9192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21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002A3-85B6-4E4A-B93C-2A12FEA8EF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A74B8-6EA3-4605-9C15-E2DCE9192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10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910" y="103031"/>
            <a:ext cx="11951594" cy="6632620"/>
          </a:xfrm>
          <a:solidFill>
            <a:srgbClr val="00B0F0"/>
          </a:solidFill>
        </p:spPr>
        <p:txBody>
          <a:bodyPr/>
          <a:lstStyle/>
          <a:p>
            <a:r>
              <a:rPr lang="cs-CZ" sz="3600" dirty="0" smtClean="0">
                <a:solidFill>
                  <a:schemeClr val="bg1"/>
                </a:solidFill>
                <a:latin typeface="GothamBoldCE" panose="02000804030000020004" pitchFamily="50" charset="0"/>
              </a:rPr>
              <a:t/>
            </a:r>
            <a:br>
              <a:rPr lang="cs-CZ" sz="3600" dirty="0" smtClean="0">
                <a:solidFill>
                  <a:schemeClr val="bg1"/>
                </a:solidFill>
                <a:latin typeface="GothamBoldCE" panose="02000804030000020004" pitchFamily="50" charset="0"/>
              </a:rPr>
            </a:br>
            <a:endParaRPr lang="cs-CZ" sz="1400" dirty="0">
              <a:solidFill>
                <a:schemeClr val="bg1"/>
              </a:solidFill>
              <a:latin typeface="GothamBoldCE" panose="02000804030000020004" pitchFamily="50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73487" y="1298447"/>
            <a:ext cx="11372045" cy="2694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800" b="1" dirty="0" smtClean="0">
                <a:latin typeface="+mn-lt"/>
              </a:rPr>
              <a:t>Veletrh aktivního občanství</a:t>
            </a:r>
            <a:endParaRPr lang="cs-CZ" sz="4800" b="1" dirty="0" smtClean="0">
              <a:latin typeface="+mn-lt"/>
            </a:endParaRPr>
          </a:p>
          <a:p>
            <a:endParaRPr lang="cs-CZ" sz="4400" b="1" i="1" dirty="0" smtClean="0">
              <a:latin typeface="+mn-lt"/>
            </a:endParaRPr>
          </a:p>
          <a:p>
            <a:r>
              <a:rPr lang="cs-CZ" sz="2400" i="1" dirty="0" smtClean="0">
                <a:latin typeface="+mn-lt"/>
              </a:rPr>
              <a:t>Občanské vzdělávání v pojetí CEDU – Centra pro demokratické učení, o. p. s.</a:t>
            </a:r>
            <a:endParaRPr lang="cs-CZ" sz="2400" i="1" dirty="0">
              <a:latin typeface="+mn-lt"/>
            </a:endParaRPr>
          </a:p>
        </p:txBody>
      </p:sp>
      <p:sp>
        <p:nvSpPr>
          <p:cNvPr id="6" name="Podnadpis 2"/>
          <p:cNvSpPr>
            <a:spLocks noGrp="1"/>
          </p:cNvSpPr>
          <p:nvPr>
            <p:ph type="subTitle" idx="1"/>
          </p:nvPr>
        </p:nvSpPr>
        <p:spPr>
          <a:xfrm>
            <a:off x="5711252" y="5123575"/>
            <a:ext cx="5816769" cy="1429555"/>
          </a:xfrm>
        </p:spPr>
        <p:txBody>
          <a:bodyPr/>
          <a:lstStyle/>
          <a:p>
            <a:pPr algn="l"/>
            <a:endParaRPr lang="cs-CZ" dirty="0" smtClean="0">
              <a:latin typeface="GothamBookCE" panose="02000604040000020004" pitchFamily="50" charset="0"/>
            </a:endParaRPr>
          </a:p>
          <a:p>
            <a:pPr algn="l"/>
            <a:r>
              <a:rPr lang="cs-CZ" dirty="0" smtClean="0"/>
              <a:t>24</a:t>
            </a:r>
            <a:r>
              <a:rPr lang="cs-CZ" dirty="0" smtClean="0"/>
              <a:t>. </a:t>
            </a:r>
            <a:r>
              <a:rPr lang="cs-CZ" dirty="0"/>
              <a:t>5</a:t>
            </a:r>
            <a:r>
              <a:rPr lang="cs-CZ" dirty="0" smtClean="0"/>
              <a:t>. </a:t>
            </a:r>
            <a:r>
              <a:rPr lang="cs-CZ" dirty="0" smtClean="0"/>
              <a:t>2021 / </a:t>
            </a:r>
            <a:r>
              <a:rPr lang="cs-CZ" dirty="0" smtClean="0"/>
              <a:t>Tomáš </a:t>
            </a:r>
            <a:r>
              <a:rPr lang="cs-CZ" dirty="0" smtClean="0"/>
              <a:t>Hazlbauer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72" y="4796852"/>
            <a:ext cx="3905962" cy="175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69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28789" y="111660"/>
            <a:ext cx="3061236" cy="5311977"/>
          </a:xfrm>
          <a:solidFill>
            <a:srgbClr val="00B0F0"/>
          </a:solidFill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endParaRPr lang="cs-CZ" sz="2800" dirty="0" smtClean="0">
              <a:solidFill>
                <a:schemeClr val="bg1"/>
              </a:solidFill>
              <a:latin typeface="GothamBoldCE" panose="02000804030000020004" pitchFamily="50" charset="0"/>
            </a:endParaRPr>
          </a:p>
          <a:p>
            <a:pPr>
              <a:spcBef>
                <a:spcPts val="0"/>
              </a:spcBef>
            </a:pPr>
            <a:r>
              <a:rPr lang="cs-CZ" sz="3300" b="1" dirty="0" smtClean="0">
                <a:solidFill>
                  <a:schemeClr val="bg1"/>
                </a:solidFill>
              </a:rPr>
              <a:t>NÁŠ TÝM</a:t>
            </a:r>
            <a:endParaRPr lang="cs-CZ" sz="3300" b="1" dirty="0">
              <a:solidFill>
                <a:schemeClr val="bg1"/>
              </a:solidFill>
            </a:endParaRP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pPr algn="r"/>
            <a:r>
              <a:rPr lang="cs-CZ" sz="2400" i="1" dirty="0" smtClean="0">
                <a:solidFill>
                  <a:schemeClr val="bg1"/>
                </a:solidFill>
              </a:rPr>
              <a:t>„Ukazujeme dětem, jak přijímat odpovědnost.“</a:t>
            </a:r>
            <a:endParaRPr lang="cs-CZ" sz="2400" i="1" dirty="0">
              <a:solidFill>
                <a:schemeClr val="bg1"/>
              </a:solidFill>
            </a:endParaRPr>
          </a:p>
          <a:p>
            <a:pPr algn="r"/>
            <a:endParaRPr lang="cs-CZ" sz="2400" i="1" dirty="0">
              <a:solidFill>
                <a:schemeClr val="bg1"/>
              </a:solidFill>
            </a:endParaRPr>
          </a:p>
        </p:txBody>
      </p:sp>
      <p:sp>
        <p:nvSpPr>
          <p:cNvPr id="8" name="Zástupný symbol pro text 5"/>
          <p:cNvSpPr txBox="1">
            <a:spLocks/>
          </p:cNvSpPr>
          <p:nvPr/>
        </p:nvSpPr>
        <p:spPr>
          <a:xfrm>
            <a:off x="3361387" y="111661"/>
            <a:ext cx="8680360" cy="6623990"/>
          </a:xfrm>
          <a:prstGeom prst="rect">
            <a:avLst/>
          </a:prstGeom>
          <a:solidFill>
            <a:srgbClr val="AFE56D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  <a:p>
            <a:pPr algn="ctr"/>
            <a:endParaRPr lang="cs-CZ" sz="2000" dirty="0">
              <a:latin typeface="GothamBoldCE" panose="02000804030000020004" pitchFamily="50" charset="0"/>
            </a:endParaRPr>
          </a:p>
          <a:p>
            <a:endParaRPr lang="cs-CZ" sz="2000" dirty="0">
              <a:latin typeface="GothamBookCE" panose="02000604040000020004" pitchFamily="50" charset="0"/>
            </a:endParaRPr>
          </a:p>
          <a:p>
            <a:endParaRPr lang="cs-CZ" sz="2000" dirty="0">
              <a:latin typeface="GothamBookCE" panose="02000604040000020004" pitchFamily="50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82" y="5423637"/>
            <a:ext cx="3190024" cy="1434363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814" y="111659"/>
            <a:ext cx="8722934" cy="662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0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28789" y="51700"/>
            <a:ext cx="3061236" cy="5311977"/>
          </a:xfrm>
          <a:solidFill>
            <a:srgbClr val="00B0F0"/>
          </a:solidFill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endParaRPr lang="cs-CZ" sz="2800" dirty="0" smtClean="0">
              <a:solidFill>
                <a:schemeClr val="bg1"/>
              </a:solidFill>
              <a:latin typeface="GothamBoldCE" panose="02000804030000020004" pitchFamily="50" charset="0"/>
            </a:endParaRPr>
          </a:p>
          <a:p>
            <a:pPr>
              <a:spcBef>
                <a:spcPts val="0"/>
              </a:spcBef>
            </a:pPr>
            <a:r>
              <a:rPr lang="cs-CZ" sz="3600" b="1" dirty="0" smtClean="0">
                <a:solidFill>
                  <a:schemeClr val="bg1"/>
                </a:solidFill>
              </a:rPr>
              <a:t>CEDU V ČÍSLECH</a:t>
            </a: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pPr algn="r"/>
            <a:r>
              <a:rPr lang="cs-CZ" sz="2400" i="1" dirty="0" smtClean="0">
                <a:solidFill>
                  <a:schemeClr val="bg1"/>
                </a:solidFill>
              </a:rPr>
              <a:t>„Ukazujeme dětem, jak přijímat odpovědnost.“</a:t>
            </a:r>
            <a:endParaRPr lang="cs-CZ" sz="2400" i="1" dirty="0">
              <a:solidFill>
                <a:schemeClr val="bg1"/>
              </a:solidFill>
            </a:endParaRPr>
          </a:p>
          <a:p>
            <a:pPr algn="r"/>
            <a:endParaRPr lang="cs-CZ" sz="2400" i="1" dirty="0">
              <a:solidFill>
                <a:schemeClr val="bg1"/>
              </a:solidFill>
              <a:latin typeface="GothamBookCE" panose="02000604040000020004" pitchFamily="50" charset="0"/>
            </a:endParaRPr>
          </a:p>
        </p:txBody>
      </p:sp>
      <p:sp>
        <p:nvSpPr>
          <p:cNvPr id="8" name="Zástupný symbol pro text 5"/>
          <p:cNvSpPr txBox="1">
            <a:spLocks/>
          </p:cNvSpPr>
          <p:nvPr/>
        </p:nvSpPr>
        <p:spPr>
          <a:xfrm>
            <a:off x="3361387" y="111661"/>
            <a:ext cx="8680360" cy="6623990"/>
          </a:xfrm>
          <a:prstGeom prst="rect">
            <a:avLst/>
          </a:prstGeom>
          <a:solidFill>
            <a:srgbClr val="AFE56D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  <a:p>
            <a:pPr algn="ctr"/>
            <a:r>
              <a:rPr lang="cs-CZ" sz="4800" b="1" dirty="0" smtClean="0"/>
              <a:t>V ROCE 2020</a:t>
            </a:r>
          </a:p>
          <a:p>
            <a:pPr algn="ctr"/>
            <a:endParaRPr lang="cs-CZ" sz="56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Obrat ročně kolem 2mil. Kč + 4mil. Kč projekty</a:t>
            </a:r>
            <a:endParaRPr lang="cs-CZ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V síti Škola pro demokracii 186 škol / parlamentů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500 spolupracujících škol ročně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600 pedagogů na vzdělávacích seminářích ročně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15000 podpořených </a:t>
            </a:r>
            <a:r>
              <a:rPr lang="cs-CZ" sz="2800" dirty="0" smtClean="0"/>
              <a:t>dětí a mladých lidí</a:t>
            </a:r>
            <a:endParaRPr lang="cs-CZ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6 lidí v týmu + 15 externích lektorů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342900" indent="-342900">
              <a:buFontTx/>
              <a:buChar char="-"/>
            </a:pPr>
            <a:endParaRPr lang="cs-CZ" sz="2000" dirty="0" smtClean="0">
              <a:latin typeface="GothamBoldCE" panose="02000804030000020004" pitchFamily="50" charset="0"/>
            </a:endParaRPr>
          </a:p>
          <a:p>
            <a:pPr marL="342900" indent="-342900">
              <a:buFontTx/>
              <a:buChar char="-"/>
            </a:pPr>
            <a:endParaRPr lang="cs-CZ" sz="2000" dirty="0">
              <a:latin typeface="GothamBoldCE" panose="02000804030000020004" pitchFamily="50" charset="0"/>
            </a:endParaRPr>
          </a:p>
          <a:p>
            <a:endParaRPr lang="cs-CZ" sz="2000" dirty="0">
              <a:latin typeface="GothamBookCE" panose="02000604040000020004" pitchFamily="50" charset="0"/>
            </a:endParaRPr>
          </a:p>
          <a:p>
            <a:endParaRPr lang="cs-CZ" sz="2000" dirty="0">
              <a:latin typeface="GothamBookCE" panose="02000604040000020004" pitchFamily="50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82" y="5423637"/>
            <a:ext cx="3190024" cy="14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53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28789" y="111660"/>
            <a:ext cx="3061236" cy="5311977"/>
          </a:xfrm>
          <a:solidFill>
            <a:srgbClr val="00B0F0"/>
          </a:solidFill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endParaRPr lang="cs-CZ" sz="2800" dirty="0" smtClean="0">
              <a:solidFill>
                <a:schemeClr val="bg1"/>
              </a:solidFill>
              <a:latin typeface="GothamBoldCE" panose="02000804030000020004" pitchFamily="50" charset="0"/>
            </a:endParaRPr>
          </a:p>
          <a:p>
            <a:pPr>
              <a:spcBef>
                <a:spcPts val="0"/>
              </a:spcBef>
            </a:pPr>
            <a:r>
              <a:rPr lang="cs-CZ" sz="3600" b="1" dirty="0" smtClean="0">
                <a:solidFill>
                  <a:schemeClr val="bg1"/>
                </a:solidFill>
              </a:rPr>
              <a:t>KONZULTAČNÍ CENTRA</a:t>
            </a: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pPr algn="r"/>
            <a:r>
              <a:rPr lang="cs-CZ" sz="2400" i="1" dirty="0" smtClean="0">
                <a:solidFill>
                  <a:schemeClr val="bg1"/>
                </a:solidFill>
              </a:rPr>
              <a:t>„Ukazujeme dětem, jak přijímat odpovědnost.“</a:t>
            </a:r>
            <a:endParaRPr lang="cs-CZ" sz="2400" i="1" dirty="0">
              <a:solidFill>
                <a:schemeClr val="bg1"/>
              </a:solidFill>
            </a:endParaRPr>
          </a:p>
          <a:p>
            <a:pPr algn="r"/>
            <a:endParaRPr lang="cs-CZ" sz="2400" i="1" dirty="0">
              <a:solidFill>
                <a:schemeClr val="bg1"/>
              </a:solidFill>
              <a:latin typeface="GothamBookCE" panose="02000604040000020004" pitchFamily="50" charset="0"/>
            </a:endParaRPr>
          </a:p>
        </p:txBody>
      </p:sp>
      <p:sp>
        <p:nvSpPr>
          <p:cNvPr id="8" name="Zástupný symbol pro text 5"/>
          <p:cNvSpPr txBox="1">
            <a:spLocks/>
          </p:cNvSpPr>
          <p:nvPr/>
        </p:nvSpPr>
        <p:spPr>
          <a:xfrm>
            <a:off x="3361387" y="111661"/>
            <a:ext cx="8680360" cy="6623990"/>
          </a:xfrm>
          <a:prstGeom prst="rect">
            <a:avLst/>
          </a:prstGeom>
          <a:solidFill>
            <a:srgbClr val="AFE56D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  <a:p>
            <a:endParaRPr lang="cs-CZ" sz="2000" dirty="0">
              <a:latin typeface="GothamBoldCE" panose="02000804030000020004" pitchFamily="50" charset="0"/>
            </a:endParaRPr>
          </a:p>
          <a:p>
            <a:endParaRPr lang="cs-CZ" sz="2000" dirty="0">
              <a:latin typeface="GothamBookCE" panose="02000604040000020004" pitchFamily="50" charset="0"/>
            </a:endParaRPr>
          </a:p>
          <a:p>
            <a:endParaRPr lang="cs-CZ" sz="2000" dirty="0">
              <a:latin typeface="GothamBookCE" panose="02000604040000020004" pitchFamily="50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82" y="5423637"/>
            <a:ext cx="3190024" cy="143436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387" y="111660"/>
            <a:ext cx="8680360" cy="662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83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28789" y="111660"/>
            <a:ext cx="3061236" cy="5311977"/>
          </a:xfrm>
          <a:solidFill>
            <a:srgbClr val="00B0F0"/>
          </a:solidFill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cs-CZ" sz="3600" b="1" dirty="0">
                <a:solidFill>
                  <a:schemeClr val="bg1"/>
                </a:solidFill>
              </a:rPr>
              <a:t>OBČANSKÉ VZDĚLÁVÁNÍ</a:t>
            </a:r>
          </a:p>
          <a:p>
            <a:pPr>
              <a:spcBef>
                <a:spcPts val="0"/>
              </a:spcBef>
            </a:pPr>
            <a:endParaRPr lang="cs-CZ" sz="4800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endParaRPr lang="cs-CZ" sz="2800" dirty="0">
              <a:solidFill>
                <a:schemeClr val="bg1"/>
              </a:solidFill>
            </a:endParaRP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pPr algn="r"/>
            <a:r>
              <a:rPr lang="cs-CZ" sz="2400" i="1" dirty="0" smtClean="0">
                <a:solidFill>
                  <a:schemeClr val="bg1"/>
                </a:solidFill>
              </a:rPr>
              <a:t>„Ukazujeme dětem, jak přijímat odpovědnost.“</a:t>
            </a:r>
            <a:endParaRPr lang="cs-CZ" sz="2400" i="1" dirty="0">
              <a:solidFill>
                <a:schemeClr val="bg1"/>
              </a:solidFill>
            </a:endParaRPr>
          </a:p>
        </p:txBody>
      </p:sp>
      <p:sp>
        <p:nvSpPr>
          <p:cNvPr id="8" name="Zástupný symbol pro text 5"/>
          <p:cNvSpPr txBox="1">
            <a:spLocks/>
          </p:cNvSpPr>
          <p:nvPr/>
        </p:nvSpPr>
        <p:spPr>
          <a:xfrm>
            <a:off x="3361387" y="111661"/>
            <a:ext cx="8680360" cy="6623990"/>
          </a:xfrm>
          <a:prstGeom prst="rect">
            <a:avLst/>
          </a:prstGeom>
          <a:solidFill>
            <a:srgbClr val="AFE56D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sz="1400" b="1" dirty="0" smtClean="0"/>
          </a:p>
          <a:p>
            <a:pPr algn="ctr"/>
            <a:r>
              <a:rPr lang="cs-CZ" sz="4800" b="1" dirty="0" smtClean="0"/>
              <a:t>DEMOKRACIE </a:t>
            </a:r>
            <a:r>
              <a:rPr lang="cs-CZ" sz="4800" b="1" dirty="0" smtClean="0"/>
              <a:t>VE ŠKOLE</a:t>
            </a:r>
            <a:endParaRPr lang="cs-CZ" sz="4800" b="1" dirty="0"/>
          </a:p>
          <a:p>
            <a:pPr algn="ctr"/>
            <a:endParaRPr lang="cs-CZ" sz="4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Občanské vzdělávání a demokracie do škol patří </a:t>
            </a:r>
            <a:r>
              <a:rPr lang="cs-CZ" sz="2800" dirty="0" smtClean="0">
                <a:sym typeface="Wingdings" panose="05000000000000000000" pitchFamily="2" charset="2"/>
              </a:rPr>
              <a:t></a:t>
            </a:r>
            <a:endParaRPr lang="cs-CZ" sz="2800" dirty="0"/>
          </a:p>
          <a:p>
            <a:endParaRPr lang="cs-CZ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Rozvíjíme o</a:t>
            </a:r>
            <a:r>
              <a:rPr lang="cs-CZ" sz="2800" dirty="0" smtClean="0"/>
              <a:t>dpovědnost </a:t>
            </a:r>
            <a:r>
              <a:rPr lang="cs-CZ" sz="2800" dirty="0" smtClean="0"/>
              <a:t>a samostatnost mladých lidí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Podporujeme pedagogy, aby byly mladým lidem průvodci v osobním rozvoji</a:t>
            </a:r>
            <a:endParaRPr lang="cs-CZ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Kultura </a:t>
            </a:r>
            <a:r>
              <a:rPr lang="cs-CZ" sz="2800" dirty="0"/>
              <a:t>školy vychází od vedení </a:t>
            </a:r>
            <a:r>
              <a:rPr lang="cs-CZ" sz="2800" dirty="0" smtClean="0"/>
              <a:t>školy!</a:t>
            </a:r>
            <a:endParaRPr lang="cs-CZ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dirty="0"/>
          </a:p>
          <a:p>
            <a:endParaRPr lang="cs-CZ" sz="2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82" y="5423637"/>
            <a:ext cx="3190024" cy="14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03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28789" y="111660"/>
            <a:ext cx="3061236" cy="5311977"/>
          </a:xfrm>
          <a:solidFill>
            <a:srgbClr val="00B0F0"/>
          </a:solidFill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endParaRPr lang="cs-CZ" sz="2800" dirty="0" smtClean="0">
              <a:solidFill>
                <a:schemeClr val="bg1"/>
              </a:solidFill>
              <a:latin typeface="GothamBoldCE" panose="02000804030000020004" pitchFamily="50" charset="0"/>
            </a:endParaRPr>
          </a:p>
          <a:p>
            <a:pPr>
              <a:spcBef>
                <a:spcPts val="0"/>
              </a:spcBef>
            </a:pPr>
            <a:r>
              <a:rPr lang="cs-CZ" sz="3600" b="1" dirty="0" smtClean="0">
                <a:solidFill>
                  <a:schemeClr val="bg1"/>
                </a:solidFill>
              </a:rPr>
              <a:t>ŽÁKOVSKÝ PARLAMENT</a:t>
            </a: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pPr algn="r"/>
            <a:r>
              <a:rPr lang="cs-CZ" sz="2400" i="1" dirty="0" smtClean="0">
                <a:solidFill>
                  <a:schemeClr val="bg1"/>
                </a:solidFill>
              </a:rPr>
              <a:t>„Ukazujeme dětem, jak přijímat odpovědnost.“</a:t>
            </a:r>
            <a:endParaRPr lang="cs-CZ" sz="2400" i="1" dirty="0">
              <a:solidFill>
                <a:schemeClr val="bg1"/>
              </a:solidFill>
            </a:endParaRPr>
          </a:p>
          <a:p>
            <a:pPr algn="r"/>
            <a:endParaRPr lang="cs-CZ" sz="2400" i="1" dirty="0">
              <a:solidFill>
                <a:schemeClr val="bg1"/>
              </a:solidFill>
              <a:latin typeface="GothamBookCE" panose="02000604040000020004" pitchFamily="50" charset="0"/>
            </a:endParaRPr>
          </a:p>
        </p:txBody>
      </p:sp>
      <p:sp>
        <p:nvSpPr>
          <p:cNvPr id="8" name="Zástupný symbol pro text 5"/>
          <p:cNvSpPr txBox="1">
            <a:spLocks/>
          </p:cNvSpPr>
          <p:nvPr/>
        </p:nvSpPr>
        <p:spPr>
          <a:xfrm>
            <a:off x="3361387" y="111661"/>
            <a:ext cx="8680360" cy="6623990"/>
          </a:xfrm>
          <a:prstGeom prst="rect">
            <a:avLst/>
          </a:prstGeom>
          <a:solidFill>
            <a:srgbClr val="AFE56D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  <a:p>
            <a:endParaRPr lang="cs-CZ" sz="2800" dirty="0" smtClean="0"/>
          </a:p>
          <a:p>
            <a:pPr marL="342900" indent="-342900">
              <a:buFontTx/>
              <a:buChar char="-"/>
            </a:pPr>
            <a:endParaRPr lang="cs-CZ" sz="2000" dirty="0" smtClean="0">
              <a:latin typeface="GothamBoldCE" panose="02000804030000020004" pitchFamily="50" charset="0"/>
            </a:endParaRPr>
          </a:p>
          <a:p>
            <a:pPr marL="342900" indent="-342900">
              <a:buFontTx/>
              <a:buChar char="-"/>
            </a:pPr>
            <a:endParaRPr lang="cs-CZ" sz="2000" dirty="0">
              <a:latin typeface="GothamBoldCE" panose="02000804030000020004" pitchFamily="50" charset="0"/>
            </a:endParaRPr>
          </a:p>
          <a:p>
            <a:endParaRPr lang="cs-CZ" sz="2000" dirty="0">
              <a:latin typeface="GothamBookCE" panose="02000604040000020004" pitchFamily="50" charset="0"/>
            </a:endParaRPr>
          </a:p>
          <a:p>
            <a:endParaRPr lang="cs-CZ" sz="2000" dirty="0">
              <a:latin typeface="GothamBookCE" panose="02000604040000020004" pitchFamily="50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82" y="5423637"/>
            <a:ext cx="3190024" cy="1434363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1" r="3165"/>
          <a:stretch/>
        </p:blipFill>
        <p:spPr>
          <a:xfrm>
            <a:off x="3361387" y="111660"/>
            <a:ext cx="8680360" cy="662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97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28789" y="111660"/>
            <a:ext cx="3061236" cy="5311977"/>
          </a:xfrm>
          <a:solidFill>
            <a:srgbClr val="00B0F0"/>
          </a:solidFill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endParaRPr lang="cs-CZ" sz="2800" dirty="0" smtClean="0">
              <a:solidFill>
                <a:schemeClr val="bg1"/>
              </a:solidFill>
              <a:latin typeface="GothamBoldCE" panose="02000804030000020004" pitchFamily="50" charset="0"/>
            </a:endParaRPr>
          </a:p>
          <a:p>
            <a:pPr>
              <a:spcBef>
                <a:spcPts val="0"/>
              </a:spcBef>
            </a:pPr>
            <a:r>
              <a:rPr lang="cs-CZ" sz="3600" b="1" dirty="0" smtClean="0">
                <a:solidFill>
                  <a:schemeClr val="bg1"/>
                </a:solidFill>
              </a:rPr>
              <a:t>PROJEKTY DĚTÍ</a:t>
            </a:r>
          </a:p>
          <a:p>
            <a:pPr>
              <a:spcBef>
                <a:spcPts val="0"/>
              </a:spcBef>
            </a:pPr>
            <a:endParaRPr lang="cs-CZ" sz="3900" b="1" dirty="0" smtClean="0">
              <a:solidFill>
                <a:schemeClr val="bg1"/>
              </a:solidFill>
            </a:endParaRP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pPr algn="r"/>
            <a:r>
              <a:rPr lang="cs-CZ" sz="2400" i="1" dirty="0" smtClean="0">
                <a:solidFill>
                  <a:schemeClr val="bg1"/>
                </a:solidFill>
              </a:rPr>
              <a:t>„Ukazujeme dětem, jak přijímat odpovědnost.“</a:t>
            </a:r>
            <a:endParaRPr lang="cs-CZ" sz="2400" i="1" dirty="0">
              <a:solidFill>
                <a:schemeClr val="bg1"/>
              </a:solidFill>
            </a:endParaRPr>
          </a:p>
          <a:p>
            <a:pPr algn="r"/>
            <a:endParaRPr lang="cs-CZ" sz="2400" i="1" dirty="0">
              <a:solidFill>
                <a:schemeClr val="bg1"/>
              </a:solidFill>
              <a:latin typeface="GothamBookCE" panose="02000604040000020004" pitchFamily="50" charset="0"/>
            </a:endParaRPr>
          </a:p>
        </p:txBody>
      </p:sp>
      <p:sp>
        <p:nvSpPr>
          <p:cNvPr id="8" name="Zástupný symbol pro text 5"/>
          <p:cNvSpPr txBox="1">
            <a:spLocks/>
          </p:cNvSpPr>
          <p:nvPr/>
        </p:nvSpPr>
        <p:spPr>
          <a:xfrm>
            <a:off x="3361387" y="111661"/>
            <a:ext cx="8680360" cy="6623990"/>
          </a:xfrm>
          <a:prstGeom prst="rect">
            <a:avLst/>
          </a:prstGeom>
          <a:solidFill>
            <a:srgbClr val="AFE56D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  <a:p>
            <a:endParaRPr lang="cs-CZ" sz="2000" dirty="0">
              <a:latin typeface="GothamBoldCE" panose="02000804030000020004" pitchFamily="50" charset="0"/>
            </a:endParaRPr>
          </a:p>
          <a:p>
            <a:endParaRPr lang="cs-CZ" sz="2000" dirty="0">
              <a:latin typeface="GothamBookCE" panose="02000604040000020004" pitchFamily="50" charset="0"/>
            </a:endParaRPr>
          </a:p>
          <a:p>
            <a:endParaRPr lang="cs-CZ" sz="2000" dirty="0">
              <a:latin typeface="GothamBookCE" panose="02000604040000020004" pitchFamily="50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82" y="5423637"/>
            <a:ext cx="3190024" cy="1434363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21"/>
          <a:stretch/>
        </p:blipFill>
        <p:spPr>
          <a:xfrm>
            <a:off x="3372787" y="111660"/>
            <a:ext cx="8668960" cy="662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7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28789" y="111660"/>
            <a:ext cx="3061236" cy="5311977"/>
          </a:xfrm>
          <a:solidFill>
            <a:srgbClr val="00B0F0"/>
          </a:solidFill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endParaRPr lang="cs-CZ" sz="3600" b="1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cs-CZ" sz="3600" b="1" dirty="0" smtClean="0">
                <a:solidFill>
                  <a:schemeClr val="bg1"/>
                </a:solidFill>
              </a:rPr>
              <a:t>CO VŠECHNO DĚLÁME?</a:t>
            </a:r>
            <a:endParaRPr lang="cs-CZ" sz="3600" b="1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endParaRPr lang="cs-CZ" sz="3900" b="1" dirty="0" smtClean="0">
              <a:solidFill>
                <a:schemeClr val="bg1"/>
              </a:solidFill>
            </a:endParaRPr>
          </a:p>
          <a:p>
            <a:endParaRPr lang="cs-CZ" sz="2800" dirty="0" smtClean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pPr algn="r"/>
            <a:r>
              <a:rPr lang="cs-CZ" sz="2400" i="1" dirty="0" smtClean="0">
                <a:solidFill>
                  <a:schemeClr val="bg1"/>
                </a:solidFill>
              </a:rPr>
              <a:t>„Ukazujeme dětem, jak přijímat odpovědnost.“</a:t>
            </a:r>
            <a:endParaRPr lang="cs-CZ" sz="2400" i="1" dirty="0">
              <a:solidFill>
                <a:schemeClr val="bg1"/>
              </a:solidFill>
            </a:endParaRPr>
          </a:p>
          <a:p>
            <a:pPr algn="r"/>
            <a:endParaRPr lang="cs-CZ" sz="2400" i="1" dirty="0">
              <a:solidFill>
                <a:schemeClr val="bg1"/>
              </a:solidFill>
              <a:latin typeface="GothamBookCE" panose="02000604040000020004" pitchFamily="50" charset="0"/>
            </a:endParaRPr>
          </a:p>
        </p:txBody>
      </p:sp>
      <p:sp>
        <p:nvSpPr>
          <p:cNvPr id="8" name="Zástupný symbol pro text 5"/>
          <p:cNvSpPr txBox="1">
            <a:spLocks/>
          </p:cNvSpPr>
          <p:nvPr/>
        </p:nvSpPr>
        <p:spPr>
          <a:xfrm>
            <a:off x="3361387" y="111661"/>
            <a:ext cx="8680360" cy="6623990"/>
          </a:xfrm>
          <a:prstGeom prst="rect">
            <a:avLst/>
          </a:prstGeom>
          <a:solidFill>
            <a:srgbClr val="AFE56D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b="1" dirty="0"/>
              <a:t>DEMOKRACIE VE ŠKOLE</a:t>
            </a:r>
          </a:p>
          <a:p>
            <a:pPr algn="ctr"/>
            <a:endParaRPr lang="cs-CZ" sz="2400" b="1" dirty="0"/>
          </a:p>
          <a:p>
            <a:pPr algn="ctr"/>
            <a:endParaRPr 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Žákovské parlamenty a městské parlamenty</a:t>
            </a:r>
            <a:endParaRPr lang="cs-CZ" sz="2800" dirty="0"/>
          </a:p>
          <a:p>
            <a:endParaRPr lang="cs-CZ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Třídnická hodina a práce s bezpečím ve skupině</a:t>
            </a:r>
            <a:endParaRPr lang="cs-CZ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err="1" smtClean="0"/>
              <a:t>Koučovací</a:t>
            </a:r>
            <a:r>
              <a:rPr lang="cs-CZ" sz="2800" dirty="0" smtClean="0"/>
              <a:t> výcviky a práce s vnitřní motivací</a:t>
            </a:r>
            <a:endParaRPr lang="cs-CZ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Formou vzdělávacích seminářů, prožitkových kurzů, </a:t>
            </a:r>
            <a:r>
              <a:rPr lang="cs-CZ" sz="2800" dirty="0" err="1" smtClean="0"/>
              <a:t>mentoringů</a:t>
            </a:r>
            <a:r>
              <a:rPr lang="cs-CZ" sz="2800" dirty="0" smtClean="0"/>
              <a:t>…</a:t>
            </a:r>
            <a:endParaRPr lang="cs-CZ" sz="2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82" y="5423637"/>
            <a:ext cx="3190024" cy="14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09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7964</TotalTime>
  <Words>243</Words>
  <Application>Microsoft Office PowerPoint</Application>
  <PresentationFormat>Širokoúhlá obrazovka</PresentationFormat>
  <Paragraphs>129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GothamBoldCE</vt:lpstr>
      <vt:lpstr>GothamBookCE</vt:lpstr>
      <vt:lpstr>Wingdings</vt:lpstr>
      <vt:lpstr>Motiv Office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Eliška Bucvanová</dc:creator>
  <cp:lastModifiedBy>Tomes</cp:lastModifiedBy>
  <cp:revision>260</cp:revision>
  <cp:lastPrinted>2015-03-17T07:35:57Z</cp:lastPrinted>
  <dcterms:created xsi:type="dcterms:W3CDTF">2014-09-30T17:54:54Z</dcterms:created>
  <dcterms:modified xsi:type="dcterms:W3CDTF">2021-05-24T06:46:17Z</dcterms:modified>
</cp:coreProperties>
</file>